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4" r:id="rId4"/>
    <p:sldId id="285" r:id="rId5"/>
    <p:sldId id="286" r:id="rId6"/>
    <p:sldId id="287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Types</a:t>
            </a:r>
            <a:r>
              <a:rPr lang="en-US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of</a:t>
            </a:r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</a:rPr>
              <a:t>Verb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 err="1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 Khalid</a:t>
            </a:r>
            <a:endParaRPr lang="en-US" sz="4000" b="1" i="0" dirty="0">
              <a:solidFill>
                <a:srgbClr val="0284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FSC- I</a:t>
            </a:r>
          </a:p>
          <a:p>
            <a:pPr algn="ctr"/>
            <a:endParaRPr lang="en-US" sz="4000" b="1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C19F-4F1B-9CEF-22FD-CD6CE7DD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18880-72F8-2627-0B5A-81E4AD2D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A31C3-D1FB-48BB-414D-404F8A05DE70}"/>
              </a:ext>
            </a:extLst>
          </p:cNvPr>
          <p:cNvSpPr txBox="1"/>
          <p:nvPr/>
        </p:nvSpPr>
        <p:spPr>
          <a:xfrm>
            <a:off x="1570183" y="1280496"/>
            <a:ext cx="9345519" cy="47085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6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Transitive vs. Intransitive Verbs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Transitive Verbs: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Action transfers to a direct object (someone or something receiving the action).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1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Formula: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</a:t>
            </a:r>
            <a:r>
              <a:rPr lang="en-GB" sz="2000" b="1" u="none" strike="noStrike" dirty="0">
                <a:solidFill>
                  <a:srgbClr val="C00000"/>
                </a:solidFill>
                <a:effectLst/>
                <a:latin typeface="Google Sans Text"/>
                <a:ea typeface="Google Sans Text"/>
                <a:cs typeface="Google Sans Text"/>
              </a:rPr>
              <a:t>Subject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+ </a:t>
            </a:r>
            <a:r>
              <a:rPr lang="en-GB" sz="2000" b="1" u="none" strike="noStrike" dirty="0">
                <a:solidFill>
                  <a:srgbClr val="C00000"/>
                </a:solidFill>
                <a:effectLst/>
                <a:latin typeface="Google Sans Text"/>
                <a:ea typeface="Google Sans Text"/>
                <a:cs typeface="Google Sans Text"/>
              </a:rPr>
              <a:t>Verb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+ </a:t>
            </a:r>
            <a:r>
              <a:rPr lang="en-GB" sz="2000" b="1" u="sng" strike="noStrike" dirty="0">
                <a:solidFill>
                  <a:srgbClr val="C00000"/>
                </a:solidFill>
                <a:effectLst/>
                <a:latin typeface="Google Sans Text"/>
                <a:ea typeface="Google Sans Text"/>
                <a:cs typeface="Google Sans Text"/>
              </a:rPr>
              <a:t>Object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1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Example: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She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kicked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ball. (You can ask: Kicked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what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? The ball.)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1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Intransitive Verbs: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Action does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not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transfer to an object. The action is complete by itself.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Formula:</a:t>
            </a:r>
            <a:r>
              <a:rPr lang="en-GB" sz="2000" b="1" u="none" strike="noStrike" dirty="0">
                <a:solidFill>
                  <a:srgbClr val="C00000"/>
                </a:solidFill>
                <a:effectLst/>
                <a:latin typeface="Google Sans Text"/>
                <a:ea typeface="Google Sans Text"/>
                <a:cs typeface="Google Sans Text"/>
              </a:rPr>
              <a:t> Subject + Verb.</a:t>
            </a:r>
            <a:endParaRPr lang="en-US" sz="2000" b="1" u="none" strike="noStrike" dirty="0">
              <a:solidFill>
                <a:srgbClr val="C00000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1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000" b="1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Example: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baby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slept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 (You cannot ask "Slept what?")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8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93C3-0F31-DD71-3804-00EEBD34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E563F-52C5-B69F-9FF9-37CBD5B1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529C-FB65-D3E9-C9B8-CF15766D6E6E}"/>
              </a:ext>
            </a:extLst>
          </p:cNvPr>
          <p:cNvSpPr txBox="1"/>
          <p:nvPr/>
        </p:nvSpPr>
        <p:spPr>
          <a:xfrm>
            <a:off x="1302488" y="2052363"/>
            <a:ext cx="10010554" cy="3305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Auxiliary (</a:t>
            </a:r>
            <a:r>
              <a:rPr lang="en-GB" sz="20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Helping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) Verbs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These help the main verb to show tense, mood, or voice. They cannot stand alone as the main action in the context of that specific sentence.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"Primary" Helpers: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Forms of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Be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Do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and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Have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She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is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working. (Helping verb "is" helps create continuous tense).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They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have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eaten. (Helping verb "have" helps create perfect tense).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I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do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not agree. (Helping verb "do" is used for emphasis or negation).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7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75A3-2611-60A1-84F8-B93A467C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2A1119-2063-847D-A7D1-B7CB9B14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FB41F-63A7-397F-FEC2-97E672BD5F02}"/>
              </a:ext>
            </a:extLst>
          </p:cNvPr>
          <p:cNvSpPr txBox="1"/>
          <p:nvPr/>
        </p:nvSpPr>
        <p:spPr>
          <a:xfrm>
            <a:off x="1345018" y="2072821"/>
            <a:ext cx="9702209" cy="3305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Modal Verbs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 special type of helping verb that expresses possibility, necessity, ability, or permission. They never change form (no -s, -ed, or -</a:t>
            </a:r>
            <a:r>
              <a:rPr lang="en-GB" sz="2000" u="none" strike="noStrike" dirty="0" err="1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ing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endings).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Common Modals: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Can/Could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(Ability/Permission): I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can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swim.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Will/Would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(Future/Wish): I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will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go.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Should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(Advice): You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should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study.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Must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(Necessity): We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must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leave.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May/Might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(Possibility): It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may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rain.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2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BF3B-E9E2-43B2-464F-C2B3EF44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18D50-B8E9-3498-AD6D-CF7EBD3D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B85D-8EE3-F981-BF46-AE77F4D73596}"/>
              </a:ext>
            </a:extLst>
          </p:cNvPr>
          <p:cNvSpPr txBox="1"/>
          <p:nvPr/>
        </p:nvSpPr>
        <p:spPr>
          <a:xfrm>
            <a:off x="1345017" y="2052364"/>
            <a:ext cx="9074889" cy="365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Regular vs. Irregular Verbs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chemeClr val="accent3"/>
                </a:solidFill>
                <a:effectLst/>
                <a:latin typeface="Google Sans Text"/>
                <a:ea typeface="Google Sans Text"/>
                <a:cs typeface="Google Sans Text"/>
              </a:rPr>
              <a:t>Regular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Verbs: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Follow a standard pattern to form the past tense, usually by adding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-ed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or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-d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Walk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→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Walked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Play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→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Played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u="none" strike="noStrike" dirty="0">
                <a:solidFill>
                  <a:schemeClr val="accent3"/>
                </a:solidFill>
                <a:effectLst/>
                <a:latin typeface="Google Sans Text"/>
                <a:ea typeface="Google Sans Text"/>
                <a:cs typeface="Google Sans Text"/>
              </a:rPr>
              <a:t>Irregular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Verbs: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Do not follow a pattern. Their past tense forms must be memorized.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Go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→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Went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Eat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→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Ate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Buy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→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Bought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7D62-4B39-2669-4041-B7627DAB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9855-E1C1-4267-3091-9775610B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9D906D-8D9F-AACF-9416-9688CDC12CE2}"/>
              </a:ext>
            </a:extLst>
          </p:cNvPr>
          <p:cNvSpPr txBox="1"/>
          <p:nvPr/>
        </p:nvSpPr>
        <p:spPr>
          <a:xfrm>
            <a:off x="1313121" y="2041731"/>
            <a:ext cx="9649046" cy="268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i="1" dirty="0">
                <a:solidFill>
                  <a:srgbClr val="0284C7"/>
                </a:solidFill>
                <a:latin typeface="Arial" panose="020B0604020202020204" pitchFamily="34" charset="0"/>
              </a:rPr>
              <a:t>Recap</a:t>
            </a: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Verbs drive the sentence. They can be actions or states, take objects or not, and help other verbs.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Activity: Spot the Verb &amp; Its Type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cat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chased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mouse.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(Action, Transitive)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I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am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happy.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(Stative, Linking)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He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can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drive a car.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(Modal)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sun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rose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.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(Action, Intransitive)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1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435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83</cp:revision>
  <dcterms:created xsi:type="dcterms:W3CDTF">2025-11-09T06:51:00Z</dcterms:created>
  <dcterms:modified xsi:type="dcterms:W3CDTF">2025-12-26T15:32:00Z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