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5" Type="http://schemas.openxmlformats.org/officeDocument/2006/relationships/custom-properties" Target="docProps/custom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9"/>
  </p:notesMasterIdLst>
  <p:sldIdLst>
    <p:sldId id="256" r:id="rId2"/>
    <p:sldId id="280" r:id="rId3"/>
    <p:sldId id="288" r:id="rId4"/>
    <p:sldId id="289" r:id="rId5"/>
    <p:sldId id="290" r:id="rId6"/>
    <p:sldId id="291" r:id="rId7"/>
    <p:sldId id="274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67" autoAdjust="0"/>
    <p:restoredTop sz="94660"/>
  </p:normalViewPr>
  <p:slideViewPr>
    <p:cSldViewPr snapToGrid="0">
      <p:cViewPr varScale="1">
        <p:scale>
          <a:sx n="90" d="100"/>
          <a:sy n="90" d="100"/>
        </p:scale>
        <p:origin x="49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theme" Target="theme/theme1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viewProps" Target="viewProps.xml" /><Relationship Id="rId5" Type="http://schemas.openxmlformats.org/officeDocument/2006/relationships/slide" Target="slides/slide4.xml" /><Relationship Id="rId10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notesMaster" Target="notesMasters/notesMaster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12/26/2025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t>12/26/2025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12/26/2025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12/26/2025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12/26/2025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12/26/2025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12/26/2025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12/26/2025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12/26/2025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12/26/2025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12/26/2025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12/26/2025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0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0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12/26/2025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12/26/2025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12/26/2025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12/26/2025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12/26/2025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20" Type="http://schemas.openxmlformats.org/officeDocument/2006/relationships/image" Target="../media/image4.png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3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t>12/26/2025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4619" y="1447136"/>
            <a:ext cx="631225" cy="42738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175DC9F-0F55-F5FA-238C-EDC1F993DFDD}"/>
              </a:ext>
            </a:extLst>
          </p:cNvPr>
          <p:cNvSpPr txBox="1"/>
          <p:nvPr/>
        </p:nvSpPr>
        <p:spPr>
          <a:xfrm>
            <a:off x="2678615" y="2265529"/>
            <a:ext cx="707953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6"/>
            <a:r>
              <a:rPr lang="en-GB" sz="4000" b="1" dirty="0">
                <a:solidFill>
                  <a:srgbClr val="0284C7"/>
                </a:solidFill>
                <a:latin typeface="Arial" panose="020B0604020202020204" pitchFamily="34" charset="0"/>
              </a:rPr>
              <a:t> </a:t>
            </a:r>
            <a:r>
              <a:rPr lang="en-GB" sz="4000" b="1" dirty="0">
                <a:solidFill>
                  <a:srgbClr val="C00000"/>
                </a:solidFill>
                <a:latin typeface="Arial" panose="020B0604020202020204" pitchFamily="34" charset="0"/>
              </a:rPr>
              <a:t>Verb</a:t>
            </a:r>
          </a:p>
          <a:p>
            <a:pPr algn="ctr"/>
            <a:r>
              <a:rPr lang="en-GB" sz="4000" b="0" i="0" dirty="0">
                <a:solidFill>
                  <a:srgbClr val="475569"/>
                </a:solidFill>
                <a:effectLst/>
                <a:latin typeface="Arial" panose="020B0604020202020204" pitchFamily="34" charset="0"/>
              </a:rPr>
              <a:t>Presented by: </a:t>
            </a:r>
            <a:r>
              <a:rPr lang="en-GB" sz="4000" b="1" i="0" dirty="0" err="1">
                <a:solidFill>
                  <a:srgbClr val="0284C7"/>
                </a:solidFill>
                <a:effectLst/>
                <a:latin typeface="Arial" panose="020B0604020202020204" pitchFamily="34" charset="0"/>
              </a:rPr>
              <a:t>Anila</a:t>
            </a:r>
            <a:r>
              <a:rPr lang="en-GB" sz="4000" b="1" i="0" dirty="0">
                <a:solidFill>
                  <a:srgbClr val="0284C7"/>
                </a:solidFill>
                <a:effectLst/>
                <a:latin typeface="Arial" panose="020B0604020202020204" pitchFamily="34" charset="0"/>
              </a:rPr>
              <a:t> Khalid</a:t>
            </a:r>
            <a:endParaRPr lang="en-US" sz="4000" b="1" i="0" dirty="0">
              <a:solidFill>
                <a:srgbClr val="0284C7"/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en-US" sz="4000" b="1" dirty="0">
                <a:solidFill>
                  <a:srgbClr val="0284C7"/>
                </a:solidFill>
                <a:latin typeface="Arial" panose="020B0604020202020204" pitchFamily="34" charset="0"/>
              </a:rPr>
              <a:t>FSC I</a:t>
            </a:r>
          </a:p>
          <a:p>
            <a:pPr algn="ctr"/>
            <a:r>
              <a:rPr lang="en-US" sz="4000" b="1" i="0" dirty="0">
                <a:solidFill>
                  <a:srgbClr val="0284C7"/>
                </a:solidFill>
                <a:effectLst/>
                <a:latin typeface="Arial" panose="020B0604020202020204" pitchFamily="34" charset="0"/>
              </a:rPr>
              <a:t>Credit hour :1</a:t>
            </a:r>
            <a:endParaRPr lang="en-GB" sz="4000" b="0" i="0" dirty="0">
              <a:solidFill>
                <a:srgbClr val="475569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BAF03A9-7AC8-BE71-524E-64E60796B490}"/>
              </a:ext>
            </a:extLst>
          </p:cNvPr>
          <p:cNvSpPr txBox="1"/>
          <p:nvPr/>
        </p:nvSpPr>
        <p:spPr>
          <a:xfrm>
            <a:off x="1355651" y="1989591"/>
            <a:ext cx="6113720" cy="21682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fontAlgn="base">
              <a:lnSpc>
                <a:spcPct val="114000"/>
              </a:lnSpc>
              <a:buClr>
                <a:srgbClr val="000000"/>
              </a:buClr>
              <a:buSzPts val="1100"/>
              <a:buFont typeface="Arial" panose="020B0604020202020204" pitchFamily="34" charset="0"/>
              <a:buChar char="●"/>
            </a:pPr>
            <a:r>
              <a:rPr lang="en-GB" sz="2000" b="1" dirty="0">
                <a:solidFill>
                  <a:srgbClr val="0284C7"/>
                </a:solidFill>
                <a:latin typeface="Arial" panose="020B0604020202020204" pitchFamily="34" charset="0"/>
              </a:rPr>
              <a:t>Title: </a:t>
            </a:r>
            <a:r>
              <a:rPr lang="en-GB" sz="2000" u="none" strike="noStrike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The Heart of the Sentence: Verbs</a:t>
            </a:r>
            <a:endParaRPr lang="en-US" sz="2000" u="none" strike="noStrike" dirty="0">
              <a:solidFill>
                <a:srgbClr val="1F1F1F"/>
              </a:solidFill>
              <a:effectLst/>
              <a:latin typeface="Google Sans Text"/>
              <a:ea typeface="Google Sans Text"/>
              <a:cs typeface="Google Sans Text"/>
            </a:endParaRPr>
          </a:p>
          <a:p>
            <a:pPr marL="342900" lvl="0" indent="-342900" fontAlgn="base">
              <a:lnSpc>
                <a:spcPct val="114000"/>
              </a:lnSpc>
              <a:buClr>
                <a:srgbClr val="000000"/>
              </a:buClr>
              <a:buSzPts val="1100"/>
              <a:buFont typeface="Arial" panose="020B0604020202020204" pitchFamily="34" charset="0"/>
              <a:buChar char="●"/>
            </a:pPr>
            <a:endParaRPr lang="en-GB" sz="20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fontAlgn="base">
              <a:lnSpc>
                <a:spcPct val="114000"/>
              </a:lnSpc>
              <a:buClr>
                <a:srgbClr val="000000"/>
              </a:buClr>
              <a:buSzPts val="1100"/>
              <a:buFont typeface="Arial" panose="020B0604020202020204" pitchFamily="34" charset="0"/>
              <a:buChar char="●"/>
            </a:pPr>
            <a:r>
              <a:rPr lang="en-GB" sz="2000" b="1" dirty="0">
                <a:solidFill>
                  <a:srgbClr val="0284C7"/>
                </a:solidFill>
                <a:latin typeface="Arial" panose="020B0604020202020204" pitchFamily="34" charset="0"/>
              </a:rPr>
              <a:t>Subtitle: </a:t>
            </a:r>
            <a:r>
              <a:rPr lang="en-GB" sz="2000" b="1" u="none" strike="noStrike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Definitions</a:t>
            </a:r>
            <a:r>
              <a:rPr lang="en-GB" sz="2000" u="none" strike="noStrike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,</a:t>
            </a:r>
            <a:endParaRPr lang="en-US" sz="2000" u="none" strike="noStrike" dirty="0">
              <a:solidFill>
                <a:srgbClr val="1F1F1F"/>
              </a:solidFill>
              <a:effectLst/>
              <a:latin typeface="Google Sans Text"/>
              <a:ea typeface="Google Sans Text"/>
              <a:cs typeface="Google Sans Text"/>
            </a:endParaRPr>
          </a:p>
          <a:p>
            <a:pPr lvl="0" fontAlgn="base">
              <a:lnSpc>
                <a:spcPct val="114000"/>
              </a:lnSpc>
              <a:buClr>
                <a:srgbClr val="000000"/>
              </a:buClr>
              <a:buSzPts val="1100"/>
            </a:pPr>
            <a:r>
              <a:rPr lang="en-US" sz="2000" dirty="0">
                <a:solidFill>
                  <a:srgbClr val="1F1F1F"/>
                </a:solidFill>
                <a:latin typeface="Google Sans Text"/>
                <a:ea typeface="Google Sans Text"/>
                <a:cs typeface="Google Sans Text"/>
              </a:rPr>
              <a:t>                        </a:t>
            </a:r>
            <a:r>
              <a:rPr lang="en-GB" sz="2000" u="none" strike="noStrike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 </a:t>
            </a:r>
            <a:r>
              <a:rPr lang="en-GB" sz="2000" b="1" u="none" strike="noStrike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Functions</a:t>
            </a:r>
            <a:r>
              <a:rPr lang="en-GB" sz="2000" u="none" strike="noStrike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, </a:t>
            </a:r>
            <a:endParaRPr lang="en-US" sz="2000" u="none" strike="noStrike" dirty="0">
              <a:solidFill>
                <a:srgbClr val="1F1F1F"/>
              </a:solidFill>
              <a:effectLst/>
              <a:latin typeface="Google Sans Text"/>
              <a:ea typeface="Google Sans Text"/>
              <a:cs typeface="Google Sans Text"/>
            </a:endParaRPr>
          </a:p>
          <a:p>
            <a:pPr lvl="3" fontAlgn="base">
              <a:lnSpc>
                <a:spcPct val="114000"/>
              </a:lnSpc>
              <a:buClr>
                <a:srgbClr val="000000"/>
              </a:buClr>
              <a:buSzPts val="1100"/>
            </a:pPr>
            <a:r>
              <a:rPr lang="en-GB" sz="2000" u="none" strike="noStrike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 </a:t>
            </a:r>
            <a:r>
              <a:rPr lang="en-GB" sz="2000" b="1" u="none" strike="noStrike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Classifications</a:t>
            </a:r>
            <a:endParaRPr lang="en-GB" sz="2000" b="1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lvl="0" fontAlgn="base">
              <a:lnSpc>
                <a:spcPct val="114000"/>
              </a:lnSpc>
              <a:spcAft>
                <a:spcPts val="600"/>
              </a:spcAft>
              <a:buClr>
                <a:srgbClr val="000000"/>
              </a:buClr>
              <a:buSzPts val="1100"/>
            </a:pPr>
            <a:endParaRPr lang="en-GB" sz="20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419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721C0B-8517-5C07-C558-1C679A1529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ACDBDAE-9161-7467-3C60-3F3519B333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88DEDE6-49F2-6811-BD59-34878705A09D}"/>
              </a:ext>
            </a:extLst>
          </p:cNvPr>
          <p:cNvSpPr txBox="1"/>
          <p:nvPr/>
        </p:nvSpPr>
        <p:spPr>
          <a:xfrm>
            <a:off x="1152698" y="1573874"/>
            <a:ext cx="10063942" cy="3305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8">
              <a:lnSpc>
                <a:spcPct val="114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GB" sz="2000" b="1" dirty="0">
                <a:solidFill>
                  <a:srgbClr val="C00000"/>
                </a:solidFill>
                <a:latin typeface="Arial" panose="020B0604020202020204" pitchFamily="34" charset="0"/>
              </a:rPr>
              <a:t> What is a Verb?</a:t>
            </a:r>
          </a:p>
          <a:p>
            <a:pPr marL="342900" lvl="0" indent="-342900" fontAlgn="base">
              <a:lnSpc>
                <a:spcPct val="114000"/>
              </a:lnSpc>
              <a:buClr>
                <a:srgbClr val="000000"/>
              </a:buClr>
              <a:buSzPts val="1100"/>
              <a:buFont typeface="Arial" panose="020B0604020202020204" pitchFamily="34" charset="0"/>
              <a:buChar char="●"/>
            </a:pPr>
            <a:r>
              <a:rPr lang="en-GB" sz="2000" b="1" dirty="0">
                <a:solidFill>
                  <a:srgbClr val="0284C7"/>
                </a:solidFill>
                <a:latin typeface="Arial" panose="020B0604020202020204" pitchFamily="34" charset="0"/>
              </a:rPr>
              <a:t>Definition: </a:t>
            </a:r>
            <a:r>
              <a:rPr lang="en-GB" sz="2000" u="none" strike="noStrike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A verb is a word that expresses an action, an occurrence, or a state of being. It is the most important part of a sentence; without a verb, a sentence is incomplete.</a:t>
            </a:r>
            <a:endParaRPr lang="en-GB" sz="20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base">
              <a:lnSpc>
                <a:spcPct val="114000"/>
              </a:lnSpc>
              <a:buClr>
                <a:srgbClr val="000000"/>
              </a:buClr>
              <a:buSzPts val="1100"/>
              <a:buFont typeface="Arial" panose="020B0604020202020204" pitchFamily="34" charset="0"/>
              <a:buChar char="●"/>
            </a:pPr>
            <a:r>
              <a:rPr lang="en-GB" sz="2000" b="1" dirty="0">
                <a:solidFill>
                  <a:srgbClr val="0284C7"/>
                </a:solidFill>
                <a:latin typeface="Arial" panose="020B0604020202020204" pitchFamily="34" charset="0"/>
              </a:rPr>
              <a:t>Two Main Roles:</a:t>
            </a:r>
          </a:p>
          <a:p>
            <a:pPr marL="742950" lvl="1" indent="-285750" fontAlgn="base">
              <a:lnSpc>
                <a:spcPct val="114000"/>
              </a:lnSpc>
              <a:buClr>
                <a:srgbClr val="000000"/>
              </a:buClr>
              <a:buSzPts val="1100"/>
              <a:buFont typeface="+mj-lt"/>
              <a:buAutoNum type="arabicPeriod"/>
            </a:pPr>
            <a:r>
              <a:rPr lang="en-GB" sz="2000" b="1" u="none" strike="noStrike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Action:</a:t>
            </a:r>
            <a:r>
              <a:rPr lang="en-GB" sz="2000" u="none" strike="noStrike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 Showing what the subject is doing (e.g., run, eat).</a:t>
            </a:r>
            <a:endParaRPr lang="en-GB" sz="20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fontAlgn="base">
              <a:lnSpc>
                <a:spcPct val="114000"/>
              </a:lnSpc>
              <a:buClr>
                <a:srgbClr val="000000"/>
              </a:buClr>
              <a:buSzPts val="1100"/>
              <a:buFont typeface="+mj-lt"/>
              <a:buAutoNum type="arabicPeriod"/>
            </a:pPr>
            <a:r>
              <a:rPr lang="en-GB" sz="2000" b="1" u="none" strike="noStrike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State of Being:</a:t>
            </a:r>
            <a:r>
              <a:rPr lang="en-GB" sz="2000" u="none" strike="noStrike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 Showing how the subject is or feels (e.g., is, seems).</a:t>
            </a:r>
            <a:endParaRPr lang="en-GB" sz="20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fontAlgn="base">
              <a:lnSpc>
                <a:spcPct val="114000"/>
              </a:lnSpc>
              <a:buClr>
                <a:srgbClr val="000000"/>
              </a:buClr>
              <a:buSzPts val="1100"/>
              <a:buFont typeface="Arial" panose="020B0604020202020204" pitchFamily="34" charset="0"/>
              <a:buChar char="●"/>
            </a:pPr>
            <a:r>
              <a:rPr lang="en-GB" sz="2000" b="1" dirty="0">
                <a:solidFill>
                  <a:srgbClr val="0284C7"/>
                </a:solidFill>
                <a:latin typeface="Arial" panose="020B0604020202020204" pitchFamily="34" charset="0"/>
              </a:rPr>
              <a:t>Example:</a:t>
            </a:r>
          </a:p>
          <a:p>
            <a:pPr marL="742950" lvl="1" indent="-285750" fontAlgn="base">
              <a:lnSpc>
                <a:spcPct val="114000"/>
              </a:lnSpc>
              <a:buClr>
                <a:srgbClr val="000000"/>
              </a:buClr>
              <a:buSzPts val="1100"/>
              <a:buFont typeface="Arial" panose="020B0604020202020204" pitchFamily="34" charset="0"/>
              <a:buChar char="○"/>
            </a:pPr>
            <a:r>
              <a:rPr lang="en-GB" sz="2000" i="1" u="none" strike="noStrike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Action:</a:t>
            </a:r>
            <a:r>
              <a:rPr lang="en-GB" sz="2000" u="none" strike="noStrike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 The eagle </a:t>
            </a:r>
            <a:r>
              <a:rPr lang="en-GB" sz="2000" b="1" u="none" strike="noStrike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flew</a:t>
            </a:r>
            <a:r>
              <a:rPr lang="en-GB" sz="2000" u="none" strike="noStrike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 over the mountain.</a:t>
            </a:r>
            <a:endParaRPr lang="en-GB" sz="20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fontAlgn="base">
              <a:lnSpc>
                <a:spcPct val="114000"/>
              </a:lnSpc>
              <a:spcAft>
                <a:spcPts val="600"/>
              </a:spcAft>
              <a:buClr>
                <a:srgbClr val="000000"/>
              </a:buClr>
              <a:buSzPts val="1100"/>
              <a:buFont typeface="Arial" panose="020B0604020202020204" pitchFamily="34" charset="0"/>
              <a:buChar char="○"/>
            </a:pPr>
            <a:r>
              <a:rPr lang="en-GB" sz="2000" i="1" u="none" strike="noStrike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State:</a:t>
            </a:r>
            <a:r>
              <a:rPr lang="en-GB" sz="2000" u="none" strike="noStrike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 The view </a:t>
            </a:r>
            <a:r>
              <a:rPr lang="en-GB" sz="2000" b="1" u="none" strike="noStrike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was</a:t>
            </a:r>
            <a:r>
              <a:rPr lang="en-GB" sz="2000" u="none" strike="noStrike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 beautiful.</a:t>
            </a:r>
            <a:endParaRPr lang="en-GB" sz="20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331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F32569-8676-2845-D6F3-286456EE4A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0396E3A-BA1A-D269-241C-6FE136BD6A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68EB838-C725-D184-EB26-FFA7A1C12632}"/>
              </a:ext>
            </a:extLst>
          </p:cNvPr>
          <p:cNvSpPr txBox="1"/>
          <p:nvPr/>
        </p:nvSpPr>
        <p:spPr>
          <a:xfrm rot="10800000" flipV="1">
            <a:off x="1334387" y="1902691"/>
            <a:ext cx="9398268" cy="26033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8">
              <a:lnSpc>
                <a:spcPct val="114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GB" sz="2000" b="1" dirty="0">
                <a:solidFill>
                  <a:srgbClr val="0284C7"/>
                </a:solidFill>
                <a:latin typeface="Arial" panose="020B0604020202020204" pitchFamily="34" charset="0"/>
              </a:rPr>
              <a:t> </a:t>
            </a:r>
            <a:r>
              <a:rPr lang="en-GB" sz="2000" b="1" dirty="0">
                <a:solidFill>
                  <a:srgbClr val="C00000"/>
                </a:solidFill>
                <a:latin typeface="Arial" panose="020B0604020202020204" pitchFamily="34" charset="0"/>
              </a:rPr>
              <a:t>Verb Types</a:t>
            </a:r>
          </a:p>
          <a:p>
            <a:pPr marL="342900" lvl="0" indent="-342900" fontAlgn="base">
              <a:lnSpc>
                <a:spcPct val="114000"/>
              </a:lnSpc>
              <a:buClr>
                <a:srgbClr val="000000"/>
              </a:buClr>
              <a:buSzPts val="1100"/>
              <a:buFont typeface="Arial" panose="020B0604020202020204" pitchFamily="34" charset="0"/>
              <a:buChar char="●"/>
            </a:pPr>
            <a:r>
              <a:rPr lang="en-GB" sz="2000" b="1" dirty="0">
                <a:solidFill>
                  <a:srgbClr val="0284C7"/>
                </a:solidFill>
                <a:latin typeface="Arial" panose="020B0604020202020204" pitchFamily="34" charset="0"/>
              </a:rPr>
              <a:t>We will cover the following categories:</a:t>
            </a:r>
          </a:p>
          <a:p>
            <a:pPr marL="742950" lvl="1" indent="-285750" fontAlgn="base">
              <a:lnSpc>
                <a:spcPct val="114000"/>
              </a:lnSpc>
              <a:buClr>
                <a:srgbClr val="000000"/>
              </a:buClr>
              <a:buSzPts val="1100"/>
              <a:buFont typeface="+mj-lt"/>
              <a:buAutoNum type="arabicPeriod"/>
            </a:pPr>
            <a:r>
              <a:rPr lang="en-GB" sz="2000" b="1" u="none" strike="noStrike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Action (Dynamic) Verbs vs. Stative Verbs</a:t>
            </a:r>
            <a:endParaRPr lang="en-GB" sz="2000" b="1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fontAlgn="base">
              <a:lnSpc>
                <a:spcPct val="114000"/>
              </a:lnSpc>
              <a:buClr>
                <a:srgbClr val="000000"/>
              </a:buClr>
              <a:buSzPts val="1100"/>
              <a:buFont typeface="+mj-lt"/>
              <a:buAutoNum type="arabicPeriod"/>
            </a:pPr>
            <a:r>
              <a:rPr lang="en-GB" sz="2000" b="1" u="none" strike="noStrike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Transitive vs. Intransitive Verbs</a:t>
            </a:r>
            <a:endParaRPr lang="en-GB" sz="2000" b="1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fontAlgn="base">
              <a:lnSpc>
                <a:spcPct val="114000"/>
              </a:lnSpc>
              <a:buClr>
                <a:srgbClr val="000000"/>
              </a:buClr>
              <a:buSzPts val="1100"/>
              <a:buFont typeface="+mj-lt"/>
              <a:buAutoNum type="arabicPeriod"/>
            </a:pPr>
            <a:r>
              <a:rPr lang="en-GB" sz="2000" b="1" u="none" strike="noStrike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Auxiliary (Helping) Verbs</a:t>
            </a:r>
            <a:endParaRPr lang="en-GB" sz="2000" b="1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fontAlgn="base">
              <a:lnSpc>
                <a:spcPct val="114000"/>
              </a:lnSpc>
              <a:buClr>
                <a:srgbClr val="000000"/>
              </a:buClr>
              <a:buSzPts val="1100"/>
              <a:buFont typeface="+mj-lt"/>
              <a:buAutoNum type="arabicPeriod"/>
            </a:pPr>
            <a:r>
              <a:rPr lang="en-GB" sz="2000" b="1" u="none" strike="noStrike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Modal Verbs</a:t>
            </a:r>
            <a:endParaRPr lang="en-GB" sz="2000" b="1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fontAlgn="base">
              <a:lnSpc>
                <a:spcPct val="114000"/>
              </a:lnSpc>
              <a:spcAft>
                <a:spcPts val="600"/>
              </a:spcAft>
              <a:buClr>
                <a:srgbClr val="000000"/>
              </a:buClr>
              <a:buSzPts val="1100"/>
              <a:buFont typeface="+mj-lt"/>
              <a:buAutoNum type="arabicPeriod"/>
            </a:pPr>
            <a:r>
              <a:rPr lang="en-GB" sz="2000" b="1" u="none" strike="noStrike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Regular vs. Irregular Verbs</a:t>
            </a:r>
            <a:endParaRPr lang="en-GB" sz="2000" b="1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484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F431C9-D0F1-F1F8-3C2A-BBB7F47873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330254D-37EB-2FD0-42C9-EAF593EAD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1AD3584-CD06-3526-6654-2D93F6845D84}"/>
              </a:ext>
            </a:extLst>
          </p:cNvPr>
          <p:cNvSpPr txBox="1"/>
          <p:nvPr/>
        </p:nvSpPr>
        <p:spPr>
          <a:xfrm>
            <a:off x="1302489" y="2031906"/>
            <a:ext cx="10063716" cy="2954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6">
              <a:lnSpc>
                <a:spcPct val="114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GB" sz="2000" b="1" dirty="0">
                <a:solidFill>
                  <a:srgbClr val="C00000"/>
                </a:solidFill>
                <a:latin typeface="Arial" panose="020B0604020202020204" pitchFamily="34" charset="0"/>
              </a:rPr>
              <a:t>Action (Dynamic) Verbs</a:t>
            </a:r>
          </a:p>
          <a:p>
            <a:pPr marL="342900" lvl="0" indent="-342900" fontAlgn="base">
              <a:lnSpc>
                <a:spcPct val="114000"/>
              </a:lnSpc>
              <a:buClr>
                <a:srgbClr val="000000"/>
              </a:buClr>
              <a:buSzPts val="1100"/>
              <a:buFont typeface="Arial" panose="020B0604020202020204" pitchFamily="34" charset="0"/>
              <a:buChar char="●"/>
            </a:pPr>
            <a:r>
              <a:rPr lang="en-GB" sz="2000" b="1" dirty="0">
                <a:solidFill>
                  <a:srgbClr val="0284C7"/>
                </a:solidFill>
                <a:latin typeface="Arial" panose="020B0604020202020204" pitchFamily="34" charset="0"/>
              </a:rPr>
              <a:t>Definition: </a:t>
            </a:r>
            <a:r>
              <a:rPr lang="en-GB" sz="2000" u="none" strike="noStrike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These describe physical or mental actions that the subject performs.</a:t>
            </a:r>
            <a:endParaRPr lang="en-US" sz="2000" u="none" strike="noStrike" dirty="0">
              <a:solidFill>
                <a:srgbClr val="1F1F1F"/>
              </a:solidFill>
              <a:effectLst/>
              <a:latin typeface="Google Sans Text"/>
              <a:ea typeface="Google Sans Text"/>
              <a:cs typeface="Google Sans Text"/>
            </a:endParaRPr>
          </a:p>
          <a:p>
            <a:pPr lvl="0" fontAlgn="base">
              <a:lnSpc>
                <a:spcPct val="114000"/>
              </a:lnSpc>
              <a:buClr>
                <a:srgbClr val="000000"/>
              </a:buClr>
              <a:buSzPts val="1100"/>
            </a:pPr>
            <a:endParaRPr lang="en-GB" sz="20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fontAlgn="base">
              <a:lnSpc>
                <a:spcPct val="114000"/>
              </a:lnSpc>
              <a:buClr>
                <a:srgbClr val="000000"/>
              </a:buClr>
              <a:buSzPts val="1100"/>
              <a:buFont typeface="Arial" panose="020B0604020202020204" pitchFamily="34" charset="0"/>
              <a:buChar char="●"/>
            </a:pPr>
            <a:r>
              <a:rPr lang="en-GB" sz="2000" b="1" dirty="0">
                <a:solidFill>
                  <a:srgbClr val="0284C7"/>
                </a:solidFill>
                <a:latin typeface="Arial" panose="020B0604020202020204" pitchFamily="34" charset="0"/>
              </a:rPr>
              <a:t>Physical Actions: </a:t>
            </a:r>
            <a:r>
              <a:rPr lang="en-GB" sz="2000" u="none" strike="noStrike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Movements you can see.</a:t>
            </a:r>
            <a:endParaRPr lang="en-GB" sz="20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fontAlgn="base">
              <a:lnSpc>
                <a:spcPct val="114000"/>
              </a:lnSpc>
              <a:buClr>
                <a:srgbClr val="000000"/>
              </a:buClr>
              <a:buSzPts val="1100"/>
              <a:buFont typeface="Arial" panose="020B0604020202020204" pitchFamily="34" charset="0"/>
              <a:buChar char="○"/>
            </a:pPr>
            <a:r>
              <a:rPr lang="en-GB" sz="2000" i="1" u="none" strike="noStrike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Examples:</a:t>
            </a:r>
            <a:r>
              <a:rPr lang="en-GB" sz="2000" u="none" strike="noStrike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 Jump, swim, write, cook.</a:t>
            </a:r>
            <a:endParaRPr lang="en-GB" sz="20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fontAlgn="base">
              <a:lnSpc>
                <a:spcPct val="114000"/>
              </a:lnSpc>
              <a:buClr>
                <a:srgbClr val="000000"/>
              </a:buClr>
              <a:buSzPts val="1100"/>
              <a:buFont typeface="Arial" panose="020B0604020202020204" pitchFamily="34" charset="0"/>
              <a:buChar char="●"/>
            </a:pPr>
            <a:r>
              <a:rPr lang="en-GB" sz="2000" b="1" dirty="0">
                <a:solidFill>
                  <a:srgbClr val="0284C7"/>
                </a:solidFill>
                <a:latin typeface="Arial" panose="020B0604020202020204" pitchFamily="34" charset="0"/>
              </a:rPr>
              <a:t>Mental Actions: </a:t>
            </a:r>
            <a:r>
              <a:rPr lang="en-GB" sz="2000" u="none" strike="noStrike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Processes happening in the mind.</a:t>
            </a:r>
            <a:endParaRPr lang="en-GB" sz="20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fontAlgn="base">
              <a:lnSpc>
                <a:spcPct val="114000"/>
              </a:lnSpc>
              <a:buClr>
                <a:srgbClr val="000000"/>
              </a:buClr>
              <a:buSzPts val="1100"/>
              <a:buFont typeface="Arial" panose="020B0604020202020204" pitchFamily="34" charset="0"/>
              <a:buChar char="○"/>
            </a:pPr>
            <a:r>
              <a:rPr lang="en-GB" sz="2000" i="1" u="none" strike="noStrike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Examples:</a:t>
            </a:r>
            <a:r>
              <a:rPr lang="en-GB" sz="2000" u="none" strike="noStrike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 Think, guess, consider, memorize.</a:t>
            </a:r>
            <a:endParaRPr lang="en-GB" sz="20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fontAlgn="base">
              <a:lnSpc>
                <a:spcPct val="114000"/>
              </a:lnSpc>
              <a:spcAft>
                <a:spcPts val="600"/>
              </a:spcAft>
              <a:buClr>
                <a:srgbClr val="000000"/>
              </a:buClr>
              <a:buSzPts val="1100"/>
              <a:buFont typeface="Arial" panose="020B0604020202020204" pitchFamily="34" charset="0"/>
              <a:buChar char="●"/>
            </a:pPr>
            <a:r>
              <a:rPr lang="en-GB" sz="2000" b="1" dirty="0">
                <a:solidFill>
                  <a:srgbClr val="0284C7"/>
                </a:solidFill>
                <a:latin typeface="Arial" panose="020B0604020202020204" pitchFamily="34" charset="0"/>
              </a:rPr>
              <a:t>Key Feature: </a:t>
            </a:r>
            <a:r>
              <a:rPr lang="en-GB" sz="2000" u="none" strike="noStrike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Action verbs can usually be used in continuous tenses (e.g., "I am </a:t>
            </a:r>
            <a:r>
              <a:rPr lang="en-GB" sz="2000" b="1" u="none" strike="noStrike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running</a:t>
            </a:r>
            <a:r>
              <a:rPr lang="en-GB" sz="2000" u="none" strike="noStrike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").</a:t>
            </a:r>
            <a:endParaRPr lang="en-GB" sz="20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723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A1E9F2-BF8F-16AF-34DC-74C308EC13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FE0C8CB-BC9E-2126-363C-1E143C65A1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1031367" cy="4846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D1C65E8-EB73-15E0-D7A0-0A8B70C2DC70}"/>
              </a:ext>
            </a:extLst>
          </p:cNvPr>
          <p:cNvSpPr txBox="1"/>
          <p:nvPr/>
        </p:nvSpPr>
        <p:spPr>
          <a:xfrm>
            <a:off x="1334386" y="2009025"/>
            <a:ext cx="9989288" cy="36559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7">
              <a:lnSpc>
                <a:spcPct val="114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GB" sz="2000" b="1" dirty="0">
                <a:solidFill>
                  <a:srgbClr val="0284C7"/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>
                <a:solidFill>
                  <a:srgbClr val="0284C7"/>
                </a:solidFill>
                <a:latin typeface="Arial" panose="020B0604020202020204" pitchFamily="34" charset="0"/>
              </a:rPr>
              <a:t>        </a:t>
            </a:r>
            <a:r>
              <a:rPr lang="en-GB" sz="2000" b="1" dirty="0">
                <a:solidFill>
                  <a:srgbClr val="0284C7"/>
                </a:solidFill>
                <a:latin typeface="Arial" panose="020B0604020202020204" pitchFamily="34" charset="0"/>
              </a:rPr>
              <a:t> </a:t>
            </a:r>
            <a:r>
              <a:rPr lang="en-GB" sz="2000" b="1" dirty="0">
                <a:solidFill>
                  <a:srgbClr val="C00000"/>
                </a:solidFill>
                <a:latin typeface="Arial" panose="020B0604020202020204" pitchFamily="34" charset="0"/>
              </a:rPr>
              <a:t>Stative Verbs</a:t>
            </a:r>
          </a:p>
          <a:p>
            <a:pPr marL="342900" lvl="0" indent="-342900" fontAlgn="base">
              <a:lnSpc>
                <a:spcPct val="114000"/>
              </a:lnSpc>
              <a:buClr>
                <a:srgbClr val="000000"/>
              </a:buClr>
              <a:buSzPts val="1100"/>
              <a:buFont typeface="Arial" panose="020B0604020202020204" pitchFamily="34" charset="0"/>
              <a:buChar char="●"/>
            </a:pPr>
            <a:r>
              <a:rPr lang="en-GB" sz="2000" b="1" dirty="0">
                <a:solidFill>
                  <a:srgbClr val="0284C7"/>
                </a:solidFill>
                <a:latin typeface="Arial" panose="020B0604020202020204" pitchFamily="34" charset="0"/>
              </a:rPr>
              <a:t>Definition: </a:t>
            </a:r>
            <a:r>
              <a:rPr lang="en-GB" sz="2000" u="none" strike="noStrike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These describe a state of being, emotion, possession, or sense rather than a physical action.</a:t>
            </a:r>
            <a:endParaRPr lang="en-US" sz="2000" u="none" strike="noStrike" dirty="0">
              <a:solidFill>
                <a:srgbClr val="1F1F1F"/>
              </a:solidFill>
              <a:effectLst/>
              <a:latin typeface="Google Sans Text"/>
              <a:ea typeface="Google Sans Text"/>
              <a:cs typeface="Google Sans Text"/>
            </a:endParaRPr>
          </a:p>
          <a:p>
            <a:pPr marL="342900" lvl="0" indent="-342900" fontAlgn="base">
              <a:lnSpc>
                <a:spcPct val="114000"/>
              </a:lnSpc>
              <a:buClr>
                <a:srgbClr val="000000"/>
              </a:buClr>
              <a:buSzPts val="1100"/>
              <a:buFont typeface="Arial" panose="020B0604020202020204" pitchFamily="34" charset="0"/>
              <a:buChar char="●"/>
            </a:pPr>
            <a:endParaRPr lang="en-GB" sz="20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fontAlgn="base">
              <a:lnSpc>
                <a:spcPct val="114000"/>
              </a:lnSpc>
              <a:buClr>
                <a:srgbClr val="000000"/>
              </a:buClr>
              <a:buSzPts val="1100"/>
              <a:buFont typeface="Arial" panose="020B0604020202020204" pitchFamily="34" charset="0"/>
              <a:buChar char="●"/>
            </a:pPr>
            <a:r>
              <a:rPr lang="en-GB" sz="2000" b="1" dirty="0">
                <a:solidFill>
                  <a:srgbClr val="0284C7"/>
                </a:solidFill>
                <a:latin typeface="Arial" panose="020B0604020202020204" pitchFamily="34" charset="0"/>
              </a:rPr>
              <a:t>Categories:</a:t>
            </a:r>
          </a:p>
          <a:p>
            <a:pPr marL="742950" lvl="1" indent="-285750" fontAlgn="base">
              <a:lnSpc>
                <a:spcPct val="114000"/>
              </a:lnSpc>
              <a:buClr>
                <a:srgbClr val="000000"/>
              </a:buClr>
              <a:buSzPts val="1100"/>
              <a:buFont typeface="Arial" panose="020B0604020202020204" pitchFamily="34" charset="0"/>
              <a:buChar char="○"/>
            </a:pPr>
            <a:r>
              <a:rPr lang="en-GB" sz="2000" b="1" u="none" strike="noStrike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Emotions:</a:t>
            </a:r>
            <a:r>
              <a:rPr lang="en-GB" sz="2000" u="none" strike="noStrike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 Love, hate, prefer.</a:t>
            </a:r>
            <a:endParaRPr lang="en-GB" sz="20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fontAlgn="base">
              <a:lnSpc>
                <a:spcPct val="114000"/>
              </a:lnSpc>
              <a:buClr>
                <a:srgbClr val="000000"/>
              </a:buClr>
              <a:buSzPts val="1100"/>
              <a:buFont typeface="Arial" panose="020B0604020202020204" pitchFamily="34" charset="0"/>
              <a:buChar char="○"/>
            </a:pPr>
            <a:r>
              <a:rPr lang="en-GB" sz="2000" b="1" u="none" strike="noStrike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Possession:</a:t>
            </a:r>
            <a:r>
              <a:rPr lang="en-GB" sz="2000" u="none" strike="noStrike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 Have, own, belong.</a:t>
            </a:r>
            <a:endParaRPr lang="en-GB" sz="20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fontAlgn="base">
              <a:lnSpc>
                <a:spcPct val="114000"/>
              </a:lnSpc>
              <a:buClr>
                <a:srgbClr val="000000"/>
              </a:buClr>
              <a:buSzPts val="1100"/>
              <a:buFont typeface="Arial" panose="020B0604020202020204" pitchFamily="34" charset="0"/>
              <a:buChar char="○"/>
            </a:pPr>
            <a:r>
              <a:rPr lang="en-GB" sz="2000" b="1" u="none" strike="noStrike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Senses:</a:t>
            </a:r>
            <a:r>
              <a:rPr lang="en-GB" sz="2000" u="none" strike="noStrike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 Hear, smell, see.</a:t>
            </a:r>
            <a:endParaRPr lang="en-GB" sz="20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fontAlgn="base">
              <a:lnSpc>
                <a:spcPct val="114000"/>
              </a:lnSpc>
              <a:spcAft>
                <a:spcPts val="600"/>
              </a:spcAft>
              <a:buClr>
                <a:srgbClr val="000000"/>
              </a:buClr>
              <a:buSzPts val="1100"/>
              <a:buFont typeface="Arial" panose="020B0604020202020204" pitchFamily="34" charset="0"/>
              <a:buChar char="●"/>
            </a:pPr>
            <a:r>
              <a:rPr lang="en-GB" sz="2000" b="1" dirty="0">
                <a:solidFill>
                  <a:srgbClr val="0284C7"/>
                </a:solidFill>
                <a:latin typeface="Arial" panose="020B0604020202020204" pitchFamily="34" charset="0"/>
              </a:rPr>
              <a:t>Key Feature: </a:t>
            </a:r>
            <a:r>
              <a:rPr lang="en-GB" sz="2000" u="none" strike="noStrike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Stative verbs generally </a:t>
            </a:r>
            <a:r>
              <a:rPr lang="en-GB" sz="2000" b="1" u="none" strike="noStrike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cannot</a:t>
            </a:r>
            <a:r>
              <a:rPr lang="en-GB" sz="2000" u="none" strike="noStrike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 be used in continuous tenses (e.g., we say "I </a:t>
            </a:r>
            <a:r>
              <a:rPr lang="en-GB" sz="2000" b="1" u="none" strike="noStrike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know</a:t>
            </a:r>
            <a:r>
              <a:rPr lang="en-GB" sz="2000" u="none" strike="noStrike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 the answer," </a:t>
            </a:r>
            <a:r>
              <a:rPr lang="en-GB" sz="2000" i="1" u="none" strike="noStrike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not</a:t>
            </a:r>
            <a:r>
              <a:rPr lang="en-GB" sz="2000" u="none" strike="noStrike" dirty="0">
                <a:solidFill>
                  <a:srgbClr val="1F1F1F"/>
                </a:solidFill>
                <a:effectLst/>
                <a:latin typeface="Google Sans Text"/>
                <a:ea typeface="Google Sans Text"/>
                <a:cs typeface="Google Sans Text"/>
              </a:rPr>
              <a:t> "I am knowing the answer").</a:t>
            </a:r>
            <a:endParaRPr lang="en-GB" sz="20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456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5030" y="497508"/>
            <a:ext cx="11195436" cy="5895341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81</TotalTime>
  <Words>349</Words>
  <Application>Microsoft Office PowerPoint</Application>
  <PresentationFormat>Widescreen</PresentationFormat>
  <Paragraphs>35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ANATOMY</dc:title>
  <dc:creator>Moorche</dc:creator>
  <cp:lastModifiedBy>SAIM MUSTAFA ABID</cp:lastModifiedBy>
  <cp:revision>83</cp:revision>
  <dcterms:created xsi:type="dcterms:W3CDTF">2025-11-09T06:51:00Z</dcterms:created>
  <dcterms:modified xsi:type="dcterms:W3CDTF">2025-12-26T07:02:40Z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26FC9E0A83EC40458A8F809BAEE867E6_12</vt:lpwstr>
  </property>
  <property fmtid="{D5CDD505-2E9C-101B-9397-08002B2CF9AE}" pid="3" name="KSOProductBuildVer">
    <vt:lpwstr>1033-12.2.0.23155</vt:lpwstr>
  </property>
</Properties>
</file>