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43" d="100"/>
          <a:sy n="43" d="100"/>
        </p:scale>
        <p:origin x="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MLT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ALKALOSIS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b="1" dirty="0"/>
              <a:t>Alkalosis</a:t>
            </a:r>
            <a:r>
              <a:rPr lang="en-US" dirty="0"/>
              <a:t> is a condition where:</a:t>
            </a:r>
          </a:p>
          <a:p>
            <a:r>
              <a:rPr lang="en-US" dirty="0"/>
              <a:t>Blood pH rises </a:t>
            </a:r>
            <a:r>
              <a:rPr lang="en-US" b="1" dirty="0"/>
              <a:t>above 7.45</a:t>
            </a:r>
            <a:endParaRPr lang="en-US" dirty="0"/>
          </a:p>
          <a:p>
            <a:r>
              <a:rPr lang="en-US" dirty="0"/>
              <a:t>Due to loss of acid or excess base</a:t>
            </a:r>
          </a:p>
          <a:p>
            <a:r>
              <a:rPr lang="en-US" b="1" dirty="0"/>
              <a:t>Types</a:t>
            </a:r>
          </a:p>
          <a:p>
            <a:r>
              <a:rPr lang="en-US" b="1" dirty="0"/>
              <a:t>Respiratory alkalosis</a:t>
            </a:r>
            <a:r>
              <a:rPr lang="en-US" dirty="0"/>
              <a:t> (↓ CO₂)</a:t>
            </a:r>
          </a:p>
          <a:p>
            <a:r>
              <a:rPr lang="en-US" b="1" dirty="0"/>
              <a:t>Metabolic alkalosis</a:t>
            </a:r>
            <a:r>
              <a:rPr lang="en-US" dirty="0"/>
              <a:t> (↑ HCO₃⁻)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Muscle cramps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Tetany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 oxygen delivery</a:t>
            </a:r>
          </a:p>
        </p:txBody>
      </p:sp>
    </p:spTree>
    <p:extLst>
      <p:ext uri="{BB962C8B-B14F-4D97-AF65-F5344CB8AC3E}">
        <p14:creationId xmlns:p14="http://schemas.microsoft.com/office/powerpoint/2010/main" val="9985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3484880"/>
          <a:ext cx="9601200" cy="14630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95990919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942626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pH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931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&lt;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Acidic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547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Neutral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77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&gt;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1069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0430" y="28781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 logarithmic scale measuring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hydrogen ion concentration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pH=−log[H+]pH = -log[H⁺]pH=−log[H+]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 Scale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6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PLASMA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Why Regulation Is Critical</a:t>
            </a:r>
          </a:p>
          <a:p>
            <a:r>
              <a:rPr lang="en-US" dirty="0"/>
              <a:t>Enzyme activity</a:t>
            </a:r>
          </a:p>
          <a:p>
            <a:r>
              <a:rPr lang="en-US" dirty="0"/>
              <a:t>Protein structure</a:t>
            </a:r>
          </a:p>
          <a:p>
            <a:r>
              <a:rPr lang="en-US" dirty="0"/>
              <a:t>Cellular metabolism</a:t>
            </a:r>
          </a:p>
          <a:p>
            <a:r>
              <a:rPr lang="en-US" b="1" dirty="0"/>
              <a:t>Main Regulatory Systems</a:t>
            </a:r>
          </a:p>
          <a:p>
            <a:r>
              <a:rPr lang="en-US" dirty="0"/>
              <a:t>Buffer systems (Immediate)</a:t>
            </a:r>
          </a:p>
          <a:p>
            <a:r>
              <a:rPr lang="en-US" dirty="0"/>
              <a:t>Respiratory regulation (Minutes)</a:t>
            </a:r>
          </a:p>
          <a:p>
            <a:r>
              <a:rPr lang="en-US" dirty="0"/>
              <a:t>Renal regulation (Hours–Days)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4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BUFFER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Buffers resist change in pH by:</a:t>
            </a:r>
          </a:p>
          <a:p>
            <a:r>
              <a:rPr lang="en-US" dirty="0"/>
              <a:t>Accepting excess H⁺ ions</a:t>
            </a:r>
          </a:p>
          <a:p>
            <a:r>
              <a:rPr lang="en-US" dirty="0"/>
              <a:t>Donating H⁺ when needed</a:t>
            </a:r>
          </a:p>
          <a:p>
            <a:r>
              <a:rPr lang="en-US" b="1" dirty="0"/>
              <a:t>Major Buffer Systems</a:t>
            </a:r>
          </a:p>
          <a:p>
            <a:r>
              <a:rPr lang="en-US" dirty="0"/>
              <a:t>Bicarbonate buffer</a:t>
            </a:r>
          </a:p>
          <a:p>
            <a:r>
              <a:rPr lang="en-US" dirty="0"/>
              <a:t>Phosphate buffer</a:t>
            </a:r>
          </a:p>
          <a:p>
            <a:r>
              <a:rPr lang="en-US" dirty="0"/>
              <a:t>Protein buffer (Hemoglobin)</a:t>
            </a:r>
          </a:p>
          <a:p>
            <a:r>
              <a:rPr lang="en-US" dirty="0"/>
              <a:t>Ammonia buffer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4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BICARBONATE BUFFER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Components</a:t>
            </a:r>
          </a:p>
          <a:p>
            <a:r>
              <a:rPr lang="en-US" dirty="0"/>
              <a:t>Carbonic acid (H₂CO₃)</a:t>
            </a:r>
          </a:p>
          <a:p>
            <a:r>
              <a:rPr lang="en-US" dirty="0"/>
              <a:t>Bicarbonate ion (HCO₃⁻)</a:t>
            </a:r>
          </a:p>
          <a:p>
            <a:r>
              <a:rPr lang="en-US" b="1" dirty="0"/>
              <a:t>Reaction</a:t>
            </a:r>
          </a:p>
          <a:p>
            <a:r>
              <a:rPr lang="en-US" dirty="0"/>
              <a:t>H2CO3⇌H++HCO3−H₂CO₃ ⇌ H⁺ + HCO₃⁻H2​CO3​⇌H++HCO3−​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Role</a:t>
            </a:r>
          </a:p>
          <a:p>
            <a:r>
              <a:rPr lang="en-US" dirty="0"/>
              <a:t>Maintains blood pH</a:t>
            </a:r>
          </a:p>
          <a:p>
            <a:r>
              <a:rPr lang="en-US" dirty="0"/>
              <a:t>Linked with lungs and kidneys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5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PHOSPHATE BUFFER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Components</a:t>
            </a:r>
          </a:p>
          <a:p>
            <a:r>
              <a:rPr lang="en-US" dirty="0"/>
              <a:t>H₂PO₄⁻ (acid)</a:t>
            </a:r>
          </a:p>
          <a:p>
            <a:r>
              <a:rPr lang="en-US" dirty="0"/>
              <a:t>HPO₄²⁻ (base)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More effective in </a:t>
            </a:r>
            <a:r>
              <a:rPr lang="en-US" b="1" dirty="0"/>
              <a:t>renal tubules</a:t>
            </a:r>
            <a:endParaRPr lang="en-US" dirty="0"/>
          </a:p>
          <a:p>
            <a:r>
              <a:rPr lang="en-US" dirty="0"/>
              <a:t>Helps in urine acidification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3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AMMONIA BUFFER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Mechanism</a:t>
            </a:r>
          </a:p>
          <a:p>
            <a:r>
              <a:rPr lang="en-US" dirty="0"/>
              <a:t>NH₃ combines with H⁺ → NH₄⁺</a:t>
            </a:r>
          </a:p>
          <a:p>
            <a:r>
              <a:rPr lang="en-US" dirty="0"/>
              <a:t>Prevents excessive acidity</a:t>
            </a:r>
          </a:p>
          <a:p>
            <a:r>
              <a:rPr lang="en-US" b="1" dirty="0"/>
              <a:t>Site of Action</a:t>
            </a:r>
          </a:p>
          <a:p>
            <a:r>
              <a:rPr lang="en-US" dirty="0"/>
              <a:t>Kidney tubules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Excretes acid without lowering urine pH excessively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4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RESPIRATORY REGULATION OF ACID–BASE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Lungs control </a:t>
            </a:r>
            <a:r>
              <a:rPr lang="en-US" b="1" dirty="0"/>
              <a:t>CO₂ levels</a:t>
            </a:r>
            <a:endParaRPr lang="en-US" dirty="0"/>
          </a:p>
          <a:p>
            <a:r>
              <a:rPr lang="en-US" dirty="0"/>
              <a:t>CO₂ acts as an acid</a:t>
            </a:r>
          </a:p>
          <a:p>
            <a:r>
              <a:rPr lang="en-US" b="1" dirty="0"/>
              <a:t>Increased Respiration</a:t>
            </a:r>
          </a:p>
          <a:p>
            <a:r>
              <a:rPr lang="en-US" dirty="0"/>
              <a:t>↓ CO₂</a:t>
            </a:r>
          </a:p>
          <a:p>
            <a:r>
              <a:rPr lang="en-US" dirty="0"/>
              <a:t>↓ H⁺</a:t>
            </a:r>
          </a:p>
          <a:p>
            <a:r>
              <a:rPr lang="en-US" dirty="0"/>
              <a:t>pH increases</a:t>
            </a:r>
          </a:p>
          <a:p>
            <a:r>
              <a:rPr lang="en-US" b="1" dirty="0"/>
              <a:t>Decreased Respiration</a:t>
            </a:r>
          </a:p>
          <a:p>
            <a:r>
              <a:rPr lang="en-US" dirty="0"/>
              <a:t>↑ CO₂</a:t>
            </a:r>
          </a:p>
          <a:p>
            <a:r>
              <a:rPr lang="en-US" dirty="0"/>
              <a:t>↑ H⁺</a:t>
            </a:r>
          </a:p>
          <a:p>
            <a:r>
              <a:rPr lang="en-US" dirty="0"/>
              <a:t>pH decreases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6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ACID – DEFINITION (ROBERT BOYLE)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3110548"/>
            <a:ext cx="101720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Robert Boyle (17th century)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defined acids as substances that: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Have a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 taste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corrosive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nature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 blue litmus to red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 with metals to release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hydrogen gas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Neutralize bases to form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salt and water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Boyle’s definition is based on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observable properties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ionic theory.</a:t>
            </a:r>
          </a:p>
        </p:txBody>
      </p:sp>
    </p:spTree>
    <p:extLst>
      <p:ext uri="{BB962C8B-B14F-4D97-AF65-F5344CB8AC3E}">
        <p14:creationId xmlns:p14="http://schemas.microsoft.com/office/powerpoint/2010/main" val="29103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Characteristics of Acids (Boyle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Sharp/sour taste (not tested in labs)</a:t>
            </a:r>
          </a:p>
          <a:p>
            <a:r>
              <a:rPr lang="en-US" dirty="0"/>
              <a:t>Corrosive to metals and tissues</a:t>
            </a:r>
          </a:p>
          <a:p>
            <a:r>
              <a:rPr lang="en-US" dirty="0"/>
              <a:t>Produce hydrogen gas with metals (Zn, Mg)</a:t>
            </a:r>
          </a:p>
          <a:p>
            <a:r>
              <a:rPr lang="en-US" dirty="0"/>
              <a:t>Form salts with bases</a:t>
            </a:r>
          </a:p>
          <a:p>
            <a:r>
              <a:rPr lang="en-US" b="1" dirty="0"/>
              <a:t>Example Reactions</a:t>
            </a:r>
          </a:p>
          <a:p>
            <a:r>
              <a:rPr lang="en-US" b="1" dirty="0" err="1"/>
              <a:t>HCl</a:t>
            </a:r>
            <a:r>
              <a:rPr lang="en-US" b="1" dirty="0"/>
              <a:t> + Zn → </a:t>
            </a:r>
            <a:r>
              <a:rPr lang="en-US" b="1" dirty="0" err="1"/>
              <a:t>ZnCl</a:t>
            </a:r>
            <a:r>
              <a:rPr lang="en-US" b="1" dirty="0"/>
              <a:t>₂ + H₂↑</a:t>
            </a:r>
            <a:endParaRPr lang="en-US" dirty="0"/>
          </a:p>
          <a:p>
            <a:r>
              <a:rPr lang="en-US" b="1" dirty="0"/>
              <a:t>H₂SO₄ + </a:t>
            </a:r>
            <a:r>
              <a:rPr lang="en-US" b="1" dirty="0" err="1"/>
              <a:t>NaOH</a:t>
            </a:r>
            <a:r>
              <a:rPr lang="en-US" b="1" dirty="0"/>
              <a:t> → </a:t>
            </a:r>
            <a:r>
              <a:rPr lang="en-US" b="1" dirty="0" err="1"/>
              <a:t>Na₂SO</a:t>
            </a:r>
            <a:r>
              <a:rPr lang="en-US" b="1" dirty="0"/>
              <a:t>₄ + H₂O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Mineral acids</a:t>
            </a:r>
            <a:r>
              <a:rPr lang="en-US" dirty="0"/>
              <a:t> are acids derived from </a:t>
            </a:r>
            <a:r>
              <a:rPr lang="en-US" b="1" dirty="0"/>
              <a:t>inorganic minerals</a:t>
            </a:r>
            <a:r>
              <a:rPr lang="en-US" dirty="0" smtClean="0"/>
              <a:t>.</a:t>
            </a:r>
          </a:p>
          <a:p>
            <a:r>
              <a:rPr lang="en-US" b="1" dirty="0"/>
              <a:t>Properties</a:t>
            </a:r>
          </a:p>
          <a:p>
            <a:r>
              <a:rPr lang="en-US" dirty="0"/>
              <a:t>Highly corrosive</a:t>
            </a:r>
          </a:p>
          <a:p>
            <a:r>
              <a:rPr lang="en-US" dirty="0"/>
              <a:t>Good electrolytes</a:t>
            </a:r>
          </a:p>
          <a:p>
            <a:r>
              <a:rPr lang="en-US" dirty="0"/>
              <a:t>High ionization in water (strong acids)</a:t>
            </a:r>
          </a:p>
          <a:p>
            <a:r>
              <a:rPr lang="en-US" b="1" dirty="0"/>
              <a:t>Uses</a:t>
            </a:r>
          </a:p>
          <a:p>
            <a:r>
              <a:rPr lang="en-US" dirty="0"/>
              <a:t>Industry (fertilizers, dyes)</a:t>
            </a:r>
          </a:p>
          <a:p>
            <a:r>
              <a:rPr lang="en-US" dirty="0"/>
              <a:t>Digestion (</a:t>
            </a:r>
            <a:r>
              <a:rPr lang="en-US" dirty="0" err="1"/>
              <a:t>HCl</a:t>
            </a:r>
            <a:r>
              <a:rPr lang="en-US" dirty="0"/>
              <a:t>)</a:t>
            </a:r>
          </a:p>
          <a:p>
            <a:r>
              <a:rPr lang="en-US" dirty="0"/>
              <a:t>Laboratory reagents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(A) Based on Strength</a:t>
            </a:r>
          </a:p>
          <a:p>
            <a:r>
              <a:rPr lang="en-US" b="1" dirty="0"/>
              <a:t>Strong acids</a:t>
            </a:r>
            <a:r>
              <a:rPr lang="en-US" dirty="0"/>
              <a:t>: Completely ionize (</a:t>
            </a:r>
            <a:r>
              <a:rPr lang="en-US" dirty="0" err="1"/>
              <a:t>HCl</a:t>
            </a:r>
            <a:r>
              <a:rPr lang="en-US" dirty="0"/>
              <a:t>, H₂SO₄)</a:t>
            </a:r>
          </a:p>
          <a:p>
            <a:r>
              <a:rPr lang="en-US" b="1" dirty="0"/>
              <a:t>Weak acids</a:t>
            </a:r>
            <a:r>
              <a:rPr lang="en-US" dirty="0"/>
              <a:t>: Partial ionization (CH₃COOH)</a:t>
            </a:r>
          </a:p>
          <a:p>
            <a:r>
              <a:rPr lang="en-US" b="1" dirty="0"/>
              <a:t>(B) Based on Basicity</a:t>
            </a:r>
          </a:p>
          <a:p>
            <a:r>
              <a:rPr lang="en-US" b="1" dirty="0"/>
              <a:t>Monobasic (</a:t>
            </a:r>
            <a:r>
              <a:rPr lang="en-US" b="1" dirty="0" err="1"/>
              <a:t>Monoprotic</a:t>
            </a:r>
            <a:r>
              <a:rPr lang="en-US" b="1" dirty="0"/>
              <a:t>) Acids</a:t>
            </a:r>
          </a:p>
          <a:p>
            <a:r>
              <a:rPr lang="en-US" dirty="0"/>
              <a:t>Donate </a:t>
            </a:r>
            <a:r>
              <a:rPr lang="en-US" b="1" dirty="0"/>
              <a:t>one H⁺ ion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HCl</a:t>
            </a:r>
            <a:r>
              <a:rPr lang="en-US" dirty="0"/>
              <a:t>, HNO₃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Dibasic (Diprotic) Acids</a:t>
            </a:r>
          </a:p>
          <a:p>
            <a:r>
              <a:rPr lang="en-US" dirty="0"/>
              <a:t>Donate </a:t>
            </a:r>
            <a:r>
              <a:rPr lang="en-US" b="1" dirty="0"/>
              <a:t>two H⁺ ions</a:t>
            </a:r>
            <a:endParaRPr lang="en-US" dirty="0"/>
          </a:p>
          <a:p>
            <a:r>
              <a:rPr lang="en-US" dirty="0"/>
              <a:t>Example: H₂SO₄, H₂CO₃</a:t>
            </a:r>
          </a:p>
          <a:p>
            <a:r>
              <a:rPr lang="en-US" b="1" dirty="0"/>
              <a:t>Tribasic (</a:t>
            </a:r>
            <a:r>
              <a:rPr lang="en-US" b="1" dirty="0" err="1"/>
              <a:t>Triprotic</a:t>
            </a:r>
            <a:r>
              <a:rPr lang="en-US" b="1" dirty="0"/>
              <a:t>) Acids</a:t>
            </a:r>
          </a:p>
          <a:p>
            <a:r>
              <a:rPr lang="en-US" dirty="0"/>
              <a:t>Donate </a:t>
            </a:r>
            <a:r>
              <a:rPr lang="en-US" b="1" dirty="0"/>
              <a:t>three H⁺ ions</a:t>
            </a:r>
            <a:endParaRPr lang="en-US" dirty="0"/>
          </a:p>
          <a:p>
            <a:r>
              <a:rPr lang="en-US" dirty="0"/>
              <a:t>Example: H₃PO₄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 (Classical)</a:t>
            </a:r>
          </a:p>
          <a:p>
            <a:r>
              <a:rPr lang="en-US" dirty="0"/>
              <a:t>A </a:t>
            </a:r>
            <a:r>
              <a:rPr lang="en-US" b="1" dirty="0"/>
              <a:t>base</a:t>
            </a:r>
            <a:r>
              <a:rPr lang="en-US" dirty="0"/>
              <a:t> is a substance that:</a:t>
            </a:r>
          </a:p>
          <a:p>
            <a:r>
              <a:rPr lang="en-US" dirty="0"/>
              <a:t>Neutralizes acids</a:t>
            </a:r>
          </a:p>
          <a:p>
            <a:r>
              <a:rPr lang="en-US" dirty="0"/>
              <a:t>Produces hydroxide (OH⁻) ions in aqueous solution</a:t>
            </a:r>
          </a:p>
          <a:p>
            <a:r>
              <a:rPr lang="en-US" dirty="0"/>
              <a:t>Turns red litmus blue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Bitter taste</a:t>
            </a:r>
          </a:p>
          <a:p>
            <a:r>
              <a:rPr lang="en-US" dirty="0"/>
              <a:t>Slippery feel</a:t>
            </a:r>
          </a:p>
          <a:p>
            <a:r>
              <a:rPr lang="en-US" dirty="0"/>
              <a:t>Corrosive in concentrated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  <a:p>
            <a:r>
              <a:rPr lang="en-US" dirty="0" err="1"/>
              <a:t>NaOH</a:t>
            </a:r>
            <a:r>
              <a:rPr lang="en-US" dirty="0"/>
              <a:t> (strong base)</a:t>
            </a:r>
          </a:p>
          <a:p>
            <a:r>
              <a:rPr lang="en-US" dirty="0"/>
              <a:t>KOH</a:t>
            </a:r>
          </a:p>
          <a:p>
            <a:r>
              <a:rPr lang="en-US" dirty="0"/>
              <a:t>NH₄OH (weak base)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BASES (Based on Acidity Neutralization)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Monobasic Base</a:t>
            </a:r>
          </a:p>
          <a:p>
            <a:r>
              <a:rPr lang="en-US" dirty="0"/>
              <a:t>Neutralizes </a:t>
            </a:r>
            <a:r>
              <a:rPr lang="en-US" b="1" dirty="0"/>
              <a:t>one H⁺ ion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NaOH</a:t>
            </a:r>
            <a:endParaRPr lang="en-US" dirty="0"/>
          </a:p>
          <a:p>
            <a:r>
              <a:rPr lang="en-US" b="1" dirty="0"/>
              <a:t>Bibasic Base</a:t>
            </a:r>
          </a:p>
          <a:p>
            <a:r>
              <a:rPr lang="en-US" dirty="0"/>
              <a:t>Neutralizes </a:t>
            </a:r>
            <a:r>
              <a:rPr lang="en-US" b="1" dirty="0"/>
              <a:t>two H⁺ ions</a:t>
            </a:r>
            <a:endParaRPr lang="en-US" dirty="0"/>
          </a:p>
          <a:p>
            <a:r>
              <a:rPr lang="en-US" dirty="0"/>
              <a:t>Example: Ca(OH)₂</a:t>
            </a:r>
          </a:p>
          <a:p>
            <a:r>
              <a:rPr lang="en-US" b="1" dirty="0"/>
              <a:t>Tribasic Base</a:t>
            </a:r>
          </a:p>
          <a:p>
            <a:r>
              <a:rPr lang="en-US" dirty="0"/>
              <a:t>Neutralizes </a:t>
            </a:r>
            <a:r>
              <a:rPr lang="en-US" b="1" dirty="0"/>
              <a:t>three H⁺ ions</a:t>
            </a:r>
            <a:endParaRPr lang="en-US" dirty="0"/>
          </a:p>
          <a:p>
            <a:r>
              <a:rPr lang="en-US" dirty="0"/>
              <a:t>Example: Al(OH)₃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643</Words>
  <Application>Microsoft Office PowerPoint</Application>
  <PresentationFormat>Widescreen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Elementary Chemistry</vt:lpstr>
      <vt:lpstr>ACID – DEFINITION (ROBERT BOYLE)</vt:lpstr>
      <vt:lpstr>Key Characteristics of Acids (Boyle)</vt:lpstr>
      <vt:lpstr>MINERAL ACIDS</vt:lpstr>
      <vt:lpstr>TYPES OF ACIDS</vt:lpstr>
      <vt:lpstr>TYPES OF ACIDS</vt:lpstr>
      <vt:lpstr>BASE – DEFINITION</vt:lpstr>
      <vt:lpstr>Base</vt:lpstr>
      <vt:lpstr>TYPES OF BASES (Based on Acidity Neutralization)</vt:lpstr>
      <vt:lpstr>ALKALOSIS – DEFINITION</vt:lpstr>
      <vt:lpstr>Effects</vt:lpstr>
      <vt:lpstr>WHAT IS pH?</vt:lpstr>
      <vt:lpstr>REGULATION OF PLASMA pH</vt:lpstr>
      <vt:lpstr>BLOOD BUFFER SYSTEMS</vt:lpstr>
      <vt:lpstr>BICARBONATE BUFFER SYSTEM</vt:lpstr>
      <vt:lpstr>PHOSPHATE BUFFER SYSTEM</vt:lpstr>
      <vt:lpstr>AMMONIA BUFFER SYSTEM</vt:lpstr>
      <vt:lpstr>RESPIRATORY REGULATION OF ACID–BASE BALANCE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Chemistry</dc:title>
  <dc:creator>Moorche</dc:creator>
  <cp:lastModifiedBy>Moorche</cp:lastModifiedBy>
  <cp:revision>2</cp:revision>
  <dcterms:created xsi:type="dcterms:W3CDTF">2025-12-26T05:05:01Z</dcterms:created>
  <dcterms:modified xsi:type="dcterms:W3CDTF">2025-12-26T06:29:39Z</dcterms:modified>
</cp:coreProperties>
</file>