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</a:t>
            </a:r>
            <a:r>
              <a:rPr lang="en-US" dirty="0" err="1" smtClean="0"/>
              <a:t>Laboatory</a:t>
            </a:r>
            <a:r>
              <a:rPr lang="en-US" dirty="0" smtClean="0"/>
              <a:t>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 Types:</a:t>
            </a:r>
          </a:p>
          <a:p>
            <a:r>
              <a:rPr lang="fr-FR" dirty="0" err="1"/>
              <a:t>Combination</a:t>
            </a:r>
            <a:r>
              <a:rPr lang="fr-FR" dirty="0"/>
              <a:t> (</a:t>
            </a:r>
            <a:r>
              <a:rPr lang="fr-FR" dirty="0" err="1"/>
              <a:t>Synthesis</a:t>
            </a:r>
            <a:r>
              <a:rPr lang="fr-FR" dirty="0"/>
              <a:t>)</a:t>
            </a:r>
          </a:p>
          <a:p>
            <a:r>
              <a:rPr lang="fr-FR" dirty="0" err="1"/>
              <a:t>Decomposition</a:t>
            </a:r>
            <a:endParaRPr lang="fr-FR" dirty="0"/>
          </a:p>
          <a:p>
            <a:r>
              <a:rPr lang="fr-FR" dirty="0"/>
              <a:t>Single </a:t>
            </a:r>
            <a:r>
              <a:rPr lang="fr-FR" dirty="0" err="1"/>
              <a:t>Displacement</a:t>
            </a:r>
            <a:endParaRPr lang="fr-FR" dirty="0"/>
          </a:p>
          <a:p>
            <a:r>
              <a:rPr lang="fr-FR" dirty="0"/>
              <a:t>Double </a:t>
            </a:r>
            <a:r>
              <a:rPr lang="fr-FR" dirty="0" err="1"/>
              <a:t>Displacement</a:t>
            </a:r>
            <a:endParaRPr lang="fr-FR" dirty="0"/>
          </a:p>
          <a:p>
            <a:r>
              <a:rPr lang="fr-FR" dirty="0"/>
              <a:t>Combustion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9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(Synthesis)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substances combine to form </a:t>
            </a:r>
            <a:r>
              <a:rPr lang="en-US" b="1" dirty="0"/>
              <a:t>one product</a:t>
            </a:r>
            <a:r>
              <a:rPr lang="en-US" dirty="0"/>
              <a:t>.</a:t>
            </a:r>
          </a:p>
          <a:p>
            <a:r>
              <a:rPr lang="en-US" b="1" dirty="0"/>
              <a:t>General Form: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+ B → AB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2H₂ + O₂ → 2H₂O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8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compound breaks into </a:t>
            </a:r>
            <a:r>
              <a:rPr lang="en-US" b="1" dirty="0"/>
              <a:t>two or more simpler substances</a:t>
            </a:r>
            <a:r>
              <a:rPr lang="en-US" dirty="0"/>
              <a:t>.</a:t>
            </a:r>
          </a:p>
          <a:p>
            <a:r>
              <a:rPr lang="en-US" b="1" dirty="0"/>
              <a:t>General Form: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 → A + B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CaCO</a:t>
            </a:r>
            <a:r>
              <a:rPr lang="en-US" dirty="0"/>
              <a:t>₃ → </a:t>
            </a:r>
            <a:r>
              <a:rPr lang="en-US" dirty="0" err="1"/>
              <a:t>CaO</a:t>
            </a:r>
            <a:r>
              <a:rPr lang="en-US" dirty="0"/>
              <a:t> + CO₂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9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Displacement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element </a:t>
            </a:r>
            <a:r>
              <a:rPr lang="en-US" b="1" dirty="0"/>
              <a:t>replaces another</a:t>
            </a:r>
            <a:r>
              <a:rPr lang="en-US" dirty="0"/>
              <a:t> in a compound.</a:t>
            </a:r>
          </a:p>
          <a:p>
            <a:r>
              <a:rPr lang="en-US" b="1" dirty="0"/>
              <a:t>General Form: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+ BC → AC + B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Zn + </a:t>
            </a:r>
            <a:r>
              <a:rPr lang="en-US" dirty="0" err="1"/>
              <a:t>CuSO</a:t>
            </a:r>
            <a:r>
              <a:rPr lang="en-US" dirty="0"/>
              <a:t>₄ → </a:t>
            </a:r>
            <a:r>
              <a:rPr lang="en-US" dirty="0" err="1"/>
              <a:t>ZnSO</a:t>
            </a:r>
            <a:r>
              <a:rPr lang="en-US" dirty="0"/>
              <a:t>₄ + 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0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Double Displacement </a:t>
            </a:r>
            <a:r>
              <a:rPr lang="en-US" b="1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of ions between </a:t>
            </a:r>
            <a:r>
              <a:rPr lang="en-US" b="1" dirty="0"/>
              <a:t>two compounds</a:t>
            </a:r>
            <a:r>
              <a:rPr lang="en-US" dirty="0"/>
              <a:t>.</a:t>
            </a:r>
          </a:p>
          <a:p>
            <a:r>
              <a:rPr lang="en-US" b="1" dirty="0"/>
              <a:t>General Form: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AB + CD → AD + CB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AgNO</a:t>
            </a:r>
            <a:r>
              <a:rPr lang="en-US" dirty="0"/>
              <a:t>₃ + </a:t>
            </a:r>
            <a:r>
              <a:rPr lang="en-US" dirty="0" err="1"/>
              <a:t>NaCl</a:t>
            </a:r>
            <a:r>
              <a:rPr lang="en-US" dirty="0"/>
              <a:t> → </a:t>
            </a:r>
            <a:r>
              <a:rPr lang="en-US" dirty="0" err="1"/>
              <a:t>AgCl</a:t>
            </a:r>
            <a:r>
              <a:rPr lang="en-US" dirty="0"/>
              <a:t> + </a:t>
            </a:r>
            <a:r>
              <a:rPr lang="en-US" dirty="0" err="1"/>
              <a:t>NaNO</a:t>
            </a:r>
            <a:r>
              <a:rPr lang="en-US" dirty="0"/>
              <a:t>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8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Combustion </a:t>
            </a:r>
            <a:r>
              <a:rPr lang="en-US" b="1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substance reacts with </a:t>
            </a:r>
            <a:r>
              <a:rPr lang="en-US" b="1" dirty="0"/>
              <a:t>oxygen</a:t>
            </a:r>
            <a:r>
              <a:rPr lang="en-US" dirty="0"/>
              <a:t> producing heat and light.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CH₄ + 2O₂ → CO₂ + 2H₂O +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Chemical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chemical equation must be </a:t>
            </a:r>
            <a:r>
              <a:rPr lang="en-US" b="1" dirty="0"/>
              <a:t>balanced</a:t>
            </a:r>
            <a:r>
              <a:rPr lang="en-US" dirty="0"/>
              <a:t>.</a:t>
            </a:r>
          </a:p>
          <a:p>
            <a:r>
              <a:rPr lang="en-US" dirty="0"/>
              <a:t>Number of atoms of each element must be </a:t>
            </a:r>
            <a:r>
              <a:rPr lang="en-US" b="1" dirty="0"/>
              <a:t>equal on both sides</a:t>
            </a:r>
            <a:r>
              <a:rPr lang="en-US" dirty="0"/>
              <a:t>.</a:t>
            </a:r>
          </a:p>
          <a:p>
            <a:r>
              <a:rPr lang="en-US" b="1" dirty="0"/>
              <a:t>Unbalanced: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H₂ + O₂ → H₂O</a:t>
            </a:r>
          </a:p>
          <a:p>
            <a:r>
              <a:rPr lang="en-US" b="1" dirty="0"/>
              <a:t>Balanced: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2H₂ + O₂ → 2H₂O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0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Affecting 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  <a:p>
            <a:r>
              <a:rPr lang="en-US" dirty="0"/>
              <a:t>Pressure</a:t>
            </a:r>
          </a:p>
          <a:p>
            <a:r>
              <a:rPr lang="en-US" dirty="0"/>
              <a:t>Concentration</a:t>
            </a:r>
          </a:p>
          <a:p>
            <a:r>
              <a:rPr lang="en-US" dirty="0"/>
              <a:t>Surface area</a:t>
            </a:r>
          </a:p>
          <a:p>
            <a:r>
              <a:rPr lang="en-US" dirty="0"/>
              <a:t>Catalyst</a:t>
            </a:r>
          </a:p>
          <a:p>
            <a:r>
              <a:rPr lang="en-US" dirty="0"/>
              <a:t>These factors affect the </a:t>
            </a:r>
            <a:r>
              <a:rPr lang="en-US" b="1" dirty="0"/>
              <a:t>rate of reaction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Chemical Reaction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72565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Speed at which reactants are converted into products.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Faster reactions occur 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temperature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concentration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Presence of a catalyst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Examples of Chemical Reactions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42295" y="15316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Rusting of iron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Digestion of food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Photosynthesis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Burning of fuel</a:t>
            </a:r>
          </a:p>
        </p:txBody>
      </p:sp>
    </p:spTree>
    <p:extLst>
      <p:ext uri="{BB962C8B-B14F-4D97-AF65-F5344CB8AC3E}">
        <p14:creationId xmlns:p14="http://schemas.microsoft.com/office/powerpoint/2010/main" val="378404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a Chemical Reaction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chemical reaction is a process in which one or more substances are converted into new substances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Atoms </a:t>
            </a:r>
            <a:r>
              <a:rPr lang="en-US" dirty="0"/>
              <a:t>are rearranged, but not created or destroyed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Bonds </a:t>
            </a:r>
            <a:r>
              <a:rPr lang="en-US" dirty="0"/>
              <a:t>between atoms break and new bonds form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General </a:t>
            </a:r>
            <a:r>
              <a:rPr lang="en-US" dirty="0"/>
              <a:t>Representation</a:t>
            </a:r>
            <a:r>
              <a:rPr lang="en-US" dirty="0" smtClean="0"/>
              <a:t>: Reactants </a:t>
            </a:r>
            <a:r>
              <a:rPr lang="en-US" dirty="0"/>
              <a:t>→ Products</a:t>
            </a:r>
          </a:p>
        </p:txBody>
      </p:sp>
    </p:spTree>
    <p:extLst>
      <p:ext uri="{BB962C8B-B14F-4D97-AF65-F5344CB8AC3E}">
        <p14:creationId xmlns:p14="http://schemas.microsoft.com/office/powerpoint/2010/main" val="35066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Change vs 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Physical Change</a:t>
            </a:r>
          </a:p>
          <a:p>
            <a:r>
              <a:rPr lang="en-US" dirty="0"/>
              <a:t>No new substance is formed</a:t>
            </a:r>
          </a:p>
          <a:p>
            <a:r>
              <a:rPr lang="en-US" dirty="0"/>
              <a:t>Only change in </a:t>
            </a:r>
            <a:r>
              <a:rPr lang="en-US" b="1" dirty="0"/>
              <a:t>state or shape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Melting of </a:t>
            </a:r>
            <a:r>
              <a:rPr lang="en-US" dirty="0" smtClean="0"/>
              <a:t>ice, Boiling </a:t>
            </a:r>
            <a:r>
              <a:rPr lang="en-US" dirty="0"/>
              <a:t>of water</a:t>
            </a:r>
          </a:p>
          <a:p>
            <a:r>
              <a:rPr lang="en-US" b="1" dirty="0"/>
              <a:t>Chemical Change</a:t>
            </a:r>
          </a:p>
          <a:p>
            <a:r>
              <a:rPr lang="en-US" dirty="0"/>
              <a:t>New substance is </a:t>
            </a:r>
            <a:r>
              <a:rPr lang="en-US" dirty="0" smtClean="0"/>
              <a:t>formed, Chemical </a:t>
            </a:r>
            <a:r>
              <a:rPr lang="en-US" dirty="0"/>
              <a:t>bonds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Reactants</a:t>
            </a:r>
            <a:r>
              <a:rPr lang="en-US" dirty="0"/>
              <a:t> are the substances that </a:t>
            </a:r>
            <a:r>
              <a:rPr lang="en-US" b="1" dirty="0"/>
              <a:t>start</a:t>
            </a:r>
            <a:r>
              <a:rPr lang="en-US" dirty="0"/>
              <a:t> a chemical reaction.</a:t>
            </a:r>
          </a:p>
          <a:p>
            <a:r>
              <a:rPr lang="en-US" dirty="0"/>
              <a:t>Written on the </a:t>
            </a:r>
            <a:r>
              <a:rPr lang="en-US" b="1" dirty="0"/>
              <a:t>left side</a:t>
            </a:r>
            <a:r>
              <a:rPr lang="en-US" dirty="0"/>
              <a:t> of a chemical equation.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Hydrogen (H₂) and Oxygen (O₂) in water formation</a:t>
            </a:r>
          </a:p>
          <a:p>
            <a:r>
              <a:rPr lang="en-US" dirty="0"/>
              <a:t>Zinc (Zn) in reaction with hydrochloric acid</a:t>
            </a:r>
          </a:p>
          <a:p>
            <a:r>
              <a:rPr lang="en-US" b="1" dirty="0"/>
              <a:t>Example Equation: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Zn + 2HCl → </a:t>
            </a:r>
            <a:r>
              <a:rPr lang="en-US" dirty="0" err="1"/>
              <a:t>ZnCl</a:t>
            </a:r>
            <a:r>
              <a:rPr lang="en-US" dirty="0"/>
              <a:t>₂ + H₂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1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Products</a:t>
            </a:r>
            <a:r>
              <a:rPr lang="en-US" dirty="0"/>
              <a:t> are the substances that are </a:t>
            </a:r>
            <a:r>
              <a:rPr lang="en-US" b="1" dirty="0"/>
              <a:t>formed</a:t>
            </a:r>
            <a:r>
              <a:rPr lang="en-US" dirty="0"/>
              <a:t> after the reaction.</a:t>
            </a:r>
          </a:p>
          <a:p>
            <a:r>
              <a:rPr lang="en-US" dirty="0"/>
              <a:t>Written on the </a:t>
            </a:r>
            <a:r>
              <a:rPr lang="en-US" b="1" dirty="0"/>
              <a:t>right side</a:t>
            </a:r>
            <a:r>
              <a:rPr lang="en-US" dirty="0"/>
              <a:t> of a chemical equation.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Water (H₂O)</a:t>
            </a:r>
          </a:p>
          <a:p>
            <a:r>
              <a:rPr lang="en-US" dirty="0"/>
              <a:t>Carbon dioxide (CO₂)</a:t>
            </a:r>
          </a:p>
          <a:p>
            <a:r>
              <a:rPr lang="en-US" b="1" dirty="0"/>
              <a:t>Example Equation: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2H₂ + O₂ → 2H₂O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0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forward reaction</a:t>
            </a:r>
            <a:r>
              <a:rPr lang="en-US" dirty="0"/>
              <a:t> proceeds from </a:t>
            </a:r>
            <a:r>
              <a:rPr lang="en-US" b="1" dirty="0"/>
              <a:t>reactants to products</a:t>
            </a:r>
            <a:r>
              <a:rPr lang="en-US" dirty="0"/>
              <a:t>.</a:t>
            </a:r>
          </a:p>
          <a:p>
            <a:r>
              <a:rPr lang="en-US" dirty="0"/>
              <a:t>Represented by a </a:t>
            </a:r>
            <a:r>
              <a:rPr lang="en-US" b="1" dirty="0"/>
              <a:t>right arrow (→)</a:t>
            </a:r>
            <a:r>
              <a:rPr lang="en-US" dirty="0"/>
              <a:t>.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N₂ + 3H₂ → 2NH₃</a:t>
            </a:r>
          </a:p>
          <a:p>
            <a:r>
              <a:rPr lang="en-US" dirty="0"/>
              <a:t>Nitrogen and hydrogen react to form ammonia.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6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backward reaction</a:t>
            </a:r>
            <a:r>
              <a:rPr lang="en-US" dirty="0"/>
              <a:t> occurs when </a:t>
            </a:r>
            <a:r>
              <a:rPr lang="en-US" b="1" dirty="0"/>
              <a:t>products convert back into reactants</a:t>
            </a:r>
            <a:r>
              <a:rPr lang="en-US" dirty="0"/>
              <a:t>.</a:t>
            </a:r>
          </a:p>
          <a:p>
            <a:r>
              <a:rPr lang="en-US" dirty="0"/>
              <a:t>Occurs mainly in </a:t>
            </a:r>
            <a:r>
              <a:rPr lang="en-US" b="1" dirty="0"/>
              <a:t>reversible reactions</a:t>
            </a:r>
            <a:r>
              <a:rPr lang="en-US" dirty="0"/>
              <a:t>.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2NH₃ → N₂ + 3H₂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5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Reversible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reaction that can proceed in </a:t>
            </a:r>
            <a:r>
              <a:rPr lang="en-US" b="1" dirty="0"/>
              <a:t>both forward and backward directions</a:t>
            </a:r>
            <a:r>
              <a:rPr lang="en-US" dirty="0"/>
              <a:t>.</a:t>
            </a:r>
          </a:p>
          <a:p>
            <a:r>
              <a:rPr lang="en-US" dirty="0"/>
              <a:t>Represented by </a:t>
            </a:r>
            <a:r>
              <a:rPr lang="en-US" b="1" dirty="0"/>
              <a:t>double arrows (⇌)</a:t>
            </a:r>
            <a:r>
              <a:rPr lang="en-US" dirty="0"/>
              <a:t>.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N₂ + 3H₂ ⇌ 2NH₃</a:t>
            </a:r>
          </a:p>
          <a:p>
            <a:r>
              <a:rPr lang="en-US" dirty="0"/>
              <a:t>Forward reaction forms ammonia.</a:t>
            </a:r>
          </a:p>
          <a:p>
            <a:r>
              <a:rPr lang="en-US" dirty="0"/>
              <a:t>Backward reaction decomposes ammonia.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Irreversible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reaction that proceeds in </a:t>
            </a:r>
            <a:r>
              <a:rPr lang="en-US" b="1" dirty="0"/>
              <a:t>only one direction</a:t>
            </a:r>
            <a:r>
              <a:rPr lang="en-US" dirty="0"/>
              <a:t>.</a:t>
            </a:r>
          </a:p>
          <a:p>
            <a:r>
              <a:rPr lang="en-US" dirty="0"/>
              <a:t>Products do </a:t>
            </a:r>
            <a:r>
              <a:rPr lang="en-US" b="1" dirty="0"/>
              <a:t>not revert</a:t>
            </a:r>
            <a:r>
              <a:rPr lang="en-US" dirty="0"/>
              <a:t> to reactants.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CH₄ + 2O₂ → CO₂ + 2H₂O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1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442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Applied Science</vt:lpstr>
      <vt:lpstr>What is a Chemical Reaction?</vt:lpstr>
      <vt:lpstr>Physical Change vs Chemical Change</vt:lpstr>
      <vt:lpstr>Reactants</vt:lpstr>
      <vt:lpstr>Products</vt:lpstr>
      <vt:lpstr>Forward Reaction</vt:lpstr>
      <vt:lpstr>Backward Reaction</vt:lpstr>
      <vt:lpstr>Reversible Reaction</vt:lpstr>
      <vt:lpstr>Irreversible Reaction</vt:lpstr>
      <vt:lpstr>Types of Chemical Reactions</vt:lpstr>
      <vt:lpstr>Combination (Synthesis) Reaction</vt:lpstr>
      <vt:lpstr>Decomposition Reaction</vt:lpstr>
      <vt:lpstr>Single Displacement Reaction</vt:lpstr>
      <vt:lpstr>Double Displacement Reaction</vt:lpstr>
      <vt:lpstr>Combustion Reaction</vt:lpstr>
      <vt:lpstr>Balancing Chemical Equations</vt:lpstr>
      <vt:lpstr>Conditions Affecting Chemical Reactions</vt:lpstr>
      <vt:lpstr>Rate of Chemical Reaction</vt:lpstr>
      <vt:lpstr>Everyday Examples of Chemical Reactions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2</cp:revision>
  <dcterms:created xsi:type="dcterms:W3CDTF">2025-12-24T04:43:00Z</dcterms:created>
  <dcterms:modified xsi:type="dcterms:W3CDTF">2025-12-24T04:55:41Z</dcterms:modified>
</cp:coreProperties>
</file>