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6" r:id="rId19"/>
    <p:sldId id="272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718" y="1410362"/>
            <a:ext cx="711104" cy="37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82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Anatomy of Right vs. Left Kidneys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Location</a:t>
            </a:r>
            <a:r>
              <a:rPr lang="en-US" b="1" dirty="0" smtClean="0"/>
              <a:t>:</a:t>
            </a:r>
            <a:r>
              <a:rPr lang="en-US" dirty="0"/>
              <a:t> Right kidney sits slightly lower than the left due to the liver</a:t>
            </a:r>
            <a:r>
              <a:rPr lang="en-US" dirty="0" smtClean="0"/>
              <a:t>.</a:t>
            </a:r>
          </a:p>
          <a:p>
            <a:r>
              <a:rPr lang="en-US" b="1" dirty="0"/>
              <a:t>Shape &amp; Size: </a:t>
            </a:r>
            <a:r>
              <a:rPr lang="en-US" dirty="0"/>
              <a:t>Right kidney is often slightly smaller &amp; more rounded because of the space occupied by the liver</a:t>
            </a:r>
            <a:r>
              <a:rPr lang="en-US" dirty="0" smtClean="0"/>
              <a:t>.</a:t>
            </a:r>
          </a:p>
          <a:p>
            <a:r>
              <a:rPr lang="en-US" dirty="0"/>
              <a:t>Left kidney is typically longer and narrower than the right.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4" y="496832"/>
            <a:ext cx="71110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9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4" y="496832"/>
            <a:ext cx="711104" cy="4853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898497"/>
            <a:ext cx="11092069" cy="55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93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Position of </a:t>
            </a:r>
            <a:r>
              <a:rPr lang="en-US" b="1" dirty="0" smtClean="0"/>
              <a:t>Structures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kidney is positioned lower due to the large right lobe of the liver</a:t>
            </a:r>
            <a:r>
              <a:rPr lang="en-US" dirty="0" smtClean="0"/>
              <a:t>.</a:t>
            </a:r>
          </a:p>
          <a:p>
            <a:r>
              <a:rPr lang="en-US" dirty="0"/>
              <a:t>Left kidney is located slightly higher and more medial compared to the right kidney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4" y="496832"/>
            <a:ext cx="71110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37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Vasculature Anatomy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right renal artery arises directly from the abdominal aorta; the left renal artery arises at a slightly higher level</a:t>
            </a:r>
            <a:r>
              <a:rPr lang="en-US" dirty="0" smtClean="0"/>
              <a:t>.</a:t>
            </a:r>
          </a:p>
          <a:p>
            <a:r>
              <a:rPr lang="en-US" dirty="0"/>
              <a:t>The right renal vein is shorter and straighter than the left renal vein, which is longer</a:t>
            </a:r>
            <a:r>
              <a:rPr lang="en-US" dirty="0" smtClean="0"/>
              <a:t>.</a:t>
            </a:r>
          </a:p>
          <a:p>
            <a:r>
              <a:rPr lang="en-US" dirty="0"/>
              <a:t>The left renal vein often receives the left gonadal vein before draining into the inferior vena cava.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4" y="496832"/>
            <a:ext cx="71110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97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982132"/>
            <a:ext cx="11163631" cy="5426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4" y="496832"/>
            <a:ext cx="71110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93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Adrenal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kidneys are associated with adrenal glands (also called suprarenal glands</a:t>
            </a:r>
            <a:r>
              <a:rPr lang="en-US" dirty="0" smtClean="0"/>
              <a:t>).</a:t>
            </a:r>
          </a:p>
          <a:p>
            <a:r>
              <a:rPr lang="en-US" dirty="0"/>
              <a:t>The right adrenal gland is usually pyramidal in shape; the left adrenal gland is more crescent‑shaped.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4" y="496832"/>
            <a:ext cx="71110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68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4" y="496832"/>
            <a:ext cx="711104" cy="4853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898497"/>
            <a:ext cx="11092069" cy="55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Ureters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ureter carries urine from its kidney to the urinary bladder</a:t>
            </a:r>
            <a:r>
              <a:rPr lang="en-US" dirty="0" smtClean="0"/>
              <a:t>.</a:t>
            </a:r>
          </a:p>
          <a:p>
            <a:r>
              <a:rPr lang="en-US" dirty="0"/>
              <a:t>The right ureter is typically shorter than the left ureter because of the position of the right kidney.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4" y="496832"/>
            <a:ext cx="71110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75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4" y="496832"/>
            <a:ext cx="711104" cy="4853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898497"/>
            <a:ext cx="11092069" cy="55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17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6832"/>
            <a:ext cx="11179533" cy="5856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4" y="496832"/>
            <a:ext cx="71110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7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Ureters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Structure:</a:t>
            </a:r>
          </a:p>
          <a:p>
            <a:r>
              <a:rPr lang="en-US" dirty="0"/>
              <a:t>The ureters are muscular tubes that originate from the renal pelvis of each kidney</a:t>
            </a:r>
            <a:r>
              <a:rPr lang="en-US" dirty="0" smtClean="0"/>
              <a:t>.</a:t>
            </a:r>
          </a:p>
          <a:p>
            <a:r>
              <a:rPr lang="en-US" dirty="0"/>
              <a:t>They extend downward through the abdomen and </a:t>
            </a:r>
            <a:r>
              <a:rPr lang="en-US" dirty="0" smtClean="0"/>
              <a:t>pelvis. </a:t>
            </a:r>
          </a:p>
          <a:p>
            <a:r>
              <a:rPr lang="en-US" dirty="0" smtClean="0"/>
              <a:t>Connect </a:t>
            </a:r>
            <a:r>
              <a:rPr lang="en-US" dirty="0"/>
              <a:t>the kidneys to the urinary </a:t>
            </a:r>
            <a:r>
              <a:rPr lang="en-US" dirty="0" smtClean="0"/>
              <a:t>bladder.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4" y="496832"/>
            <a:ext cx="71110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32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39" y="496832"/>
            <a:ext cx="11147729" cy="5880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4" y="496832"/>
            <a:ext cx="71110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7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4" y="496832"/>
            <a:ext cx="711104" cy="48530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9" y="982132"/>
            <a:ext cx="11219290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2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of Ureter </a:t>
            </a:r>
            <a:r>
              <a:rPr lang="en-US" b="1" dirty="0" smtClean="0"/>
              <a:t>Walls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walls of the ureters consist of three layers</a:t>
            </a:r>
            <a:r>
              <a:rPr lang="en-US" dirty="0" smtClean="0"/>
              <a:t>.</a:t>
            </a:r>
          </a:p>
          <a:p>
            <a:r>
              <a:rPr lang="en-US" dirty="0"/>
              <a:t>Each ureter is approximately 25–30 centimeters in length and 3–4 millimeters in diameter.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4" y="496832"/>
            <a:ext cx="71110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8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Mucosa: </a:t>
            </a:r>
            <a:r>
              <a:rPr lang="en-US" dirty="0"/>
              <a:t>innermost layer lined with transitional </a:t>
            </a:r>
            <a:r>
              <a:rPr lang="en-US" dirty="0" smtClean="0"/>
              <a:t>epithelium.</a:t>
            </a:r>
          </a:p>
          <a:p>
            <a:r>
              <a:rPr lang="en-US" b="1" dirty="0" err="1"/>
              <a:t>Muscularis</a:t>
            </a:r>
            <a:r>
              <a:rPr lang="en-US" b="1" dirty="0"/>
              <a:t>: </a:t>
            </a:r>
            <a:r>
              <a:rPr lang="en-US" dirty="0"/>
              <a:t>middle layer of smooth muscle fibers that undergo peristaltic contractions to push urine toward the </a:t>
            </a:r>
            <a:r>
              <a:rPr lang="en-US" dirty="0" smtClean="0"/>
              <a:t>bladder.</a:t>
            </a:r>
          </a:p>
          <a:p>
            <a:r>
              <a:rPr lang="en-US" b="1" dirty="0"/>
              <a:t>Adventitia: </a:t>
            </a:r>
            <a:r>
              <a:rPr lang="en-US" dirty="0"/>
              <a:t>outer connective tissue layer that anchors the ureters in place.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4" y="496832"/>
            <a:ext cx="71110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5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6832"/>
            <a:ext cx="11195437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864" y="496832"/>
            <a:ext cx="71110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3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Function of the Ureters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Primary function: </a:t>
            </a:r>
            <a:r>
              <a:rPr lang="en-US" dirty="0"/>
              <a:t>transport urine from the kidneys to the urinary bladder</a:t>
            </a:r>
            <a:r>
              <a:rPr lang="en-US" dirty="0" smtClean="0"/>
              <a:t>.</a:t>
            </a:r>
          </a:p>
          <a:p>
            <a:r>
              <a:rPr lang="en-US" dirty="0"/>
              <a:t>Peristaltic contractions of smooth muscle in the ureter walls propel urine downward, even against gravity</a:t>
            </a:r>
            <a:r>
              <a:rPr lang="en-US" dirty="0" smtClean="0"/>
              <a:t>.</a:t>
            </a:r>
          </a:p>
          <a:p>
            <a:r>
              <a:rPr lang="en-US" dirty="0"/>
              <a:t>Ureters contain valves that prevent backflow of urine from the bladder into the ureters.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4" y="496832"/>
            <a:ext cx="71110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22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Supply &amp; Innervation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Blood supply: </a:t>
            </a:r>
            <a:r>
              <a:rPr lang="en-US" dirty="0"/>
              <a:t>branches of the renal, gonadal, and common iliac arteries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Innervation: </a:t>
            </a:r>
            <a:r>
              <a:rPr lang="en-US" dirty="0"/>
              <a:t>primarily autonomic (sympathetic &amp; parasympathetic nerve fibers) regulating smooth muscle contraction and </a:t>
            </a:r>
            <a:r>
              <a:rPr lang="en-US" dirty="0" smtClean="0"/>
              <a:t>relaxation.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4" y="496832"/>
            <a:ext cx="71110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9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Difference Between Right &amp; Left Kidneys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are retroperitoneal organs on either side of the vertebral column.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64" y="496832"/>
            <a:ext cx="711104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45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432</Words>
  <Application>Microsoft Office PowerPoint</Application>
  <PresentationFormat>Widescreen</PresentationFormat>
  <Paragraphs>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BASIC MEDICAL SCIENCE </vt:lpstr>
      <vt:lpstr>Ureters</vt:lpstr>
      <vt:lpstr>PowerPoint Presentation</vt:lpstr>
      <vt:lpstr>Structure of Ureter Walls</vt:lpstr>
      <vt:lpstr>Continued </vt:lpstr>
      <vt:lpstr>PowerPoint Presentation</vt:lpstr>
      <vt:lpstr> Function of the Ureters</vt:lpstr>
      <vt:lpstr>Blood Supply &amp; Innervation</vt:lpstr>
      <vt:lpstr>Difference Between Right &amp; Left Kidneys</vt:lpstr>
      <vt:lpstr>Anatomy of Right vs. Left Kidneys</vt:lpstr>
      <vt:lpstr>PowerPoint Presentation</vt:lpstr>
      <vt:lpstr>Position of Structures</vt:lpstr>
      <vt:lpstr> Vasculature Anatomy </vt:lpstr>
      <vt:lpstr>PowerPoint Presentation</vt:lpstr>
      <vt:lpstr>Adrenal Glands</vt:lpstr>
      <vt:lpstr>PowerPoint Presentation</vt:lpstr>
      <vt:lpstr>Ureters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6</cp:revision>
  <dcterms:created xsi:type="dcterms:W3CDTF">2025-12-22T08:36:46Z</dcterms:created>
  <dcterms:modified xsi:type="dcterms:W3CDTF">2025-12-22T09:23:29Z</dcterms:modified>
</cp:coreProperties>
</file>