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sldIdLst>
    <p:sldId id="285" r:id="rId2"/>
    <p:sldId id="286" r:id="rId3"/>
    <p:sldId id="256" r:id="rId4"/>
    <p:sldId id="257" r:id="rId5"/>
    <p:sldId id="258" r:id="rId6"/>
    <p:sldId id="259" r:id="rId7"/>
    <p:sldId id="260" r:id="rId8"/>
    <p:sldId id="287" r:id="rId9"/>
    <p:sldId id="261" r:id="rId10"/>
    <p:sldId id="262" r:id="rId11"/>
    <p:sldId id="263" r:id="rId12"/>
    <p:sldId id="288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AE4F6-6DF5-4DF7-8433-177616521DA8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38927-7EBF-4BF6-9E21-9C75087CCE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23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a=X&amp;sca_esv=20084df760ef6f1e&amp;biw=1242&amp;bih=578&amp;sxsrf=AE3TifML5M78B4U3FwxNrsGWTT4p8QBAOA:1765734043017&amp;q=resistive+heating&amp;ved=2ahUKEwjGmJvzz72RAxXmUkEAHd06JDcQxccNegQIJBAB&amp;mstk=AUtExfC3FPGGkQcLBrsXzsXQzj9hYKUUt69P8YJqyEoruD0-R95XqdZoZcI7XYJhqxlVTlsvnDPdhcxPtHN62O1eqz0U-b5LBFsss1diiR7Rj9xqprGt7s-zvfC8bcHOSsLdOBqzeEzy-TkkHVi4oWSjkV_-NQIvSM5fLo0Lz4zpbRT6TLF9BKHj8TTPVWSi4i-46WM1axuo3IJygV5zdCrW2w_lWvSCfND8OHnkjbJT39g7m9XWBtmvClBDlolf37TSOWBp8KEz_cYyRjtRCKRFwcCVvrbxyQ_CDFHn6FX0HSIxRA&amp;csui=3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auto"/>
            <a:r>
              <a:rPr lang="en-US" dirty="0" smtClean="0"/>
              <a:t>Joule's heating effect, or </a:t>
            </a:r>
            <a:r>
              <a:rPr lang="en-US" dirty="0" smtClean="0">
                <a:hlinkClick r:id="rId3"/>
              </a:rPr>
              <a:t>resistive heating</a:t>
            </a:r>
            <a:r>
              <a:rPr lang="en-US" dirty="0" smtClean="0"/>
              <a:t>, is when electrical energy converts to thermal energy as current flows through a conductor, causing resistance and electron-atom collisions that generate heat, described by the formula </a:t>
            </a:r>
            <a:r>
              <a:rPr lang="en-US" dirty="0" smtClean="0">
                <a:effectLst/>
              </a:rPr>
              <a:t>H=I2RTcap H equals cap I squared cap R cap T</a:t>
            </a:r>
          </a:p>
          <a:p>
            <a:pPr rtl="0" fontAlgn="auto"/>
            <a:r>
              <a:rPr lang="en-US" dirty="0" smtClean="0">
                <a:effectLst/>
              </a:rPr>
              <a:t>𝐻=𝐼2𝑅𝑇</a:t>
            </a:r>
          </a:p>
          <a:p>
            <a:r>
              <a:rPr lang="en-US" dirty="0" smtClean="0"/>
              <a:t>, where heat (H) depends on current (I), resistance (R), and time (T). It's the principle behind toasters and electric heaters but also a loss in power lines, and it's used in devices like fuses. </a:t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38927-7EBF-4BF6-9E21-9C75087CCE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7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58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384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245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734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50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930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797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727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74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09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28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147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81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6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90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7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Diathermy&amp;oq=DIATHERMY+WORD+DERIVED+FROM&amp;gs_lcrp=EgZjaHJvbWUyBggAEEUYOTIHCAEQIRigATIHCAIQIRigAdIBCTk4MzJqMGoxNagCCbACAfEFo1kiGO241qs&amp;sourceid=chrome&amp;ie=UTF-8&amp;mstk=AUtExfA6PTlkBYBXYHGdz4HnjXbOhefLmGP9Ec1u6EKCPRc_YAy0YHyiZ7PHvMqzy11jeCW69EHiKnSviETXdozLZgv-qJe-XYc7waQ78V8Zsi7uwUfgJ8PaidHBK2ow7Nqa8snqjH9S14R96UXe1Z3hIID2ifYQ7yuFBU_BkGpeEMdCEG8__wQyi6jwNMN7jiCju2DlUe_2YeYU1S_1WElXNpta5We4bYPWNjXp9OVypJCShsWjpT6WEb2NySLVjPG1McoU7vyhuEFliRH93WjP_SpuvZ2gVyye1WWICd6Br7aprg&amp;csui=3&amp;ved=2ahUKEwiJsPHCzr2RAxVLRkEAHWzNLHAQgK4QegQIARAB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f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Diathermy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FSC(OT) </a:t>
            </a:r>
          </a:p>
          <a:p>
            <a:pPr algn="ctr"/>
            <a:r>
              <a:rPr lang="en-US" b="1" dirty="0" smtClean="0"/>
              <a:t>DOCTORS INSTITUTE OF MEDICAL SCIENCE</a:t>
            </a:r>
          </a:p>
          <a:p>
            <a:pPr algn="ctr"/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03" y="4325978"/>
            <a:ext cx="1780675" cy="178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6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Bipolar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Bipolar diathermy uses two electrodes.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electrodes are part of forceps.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passes only between tips.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return plate is required.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safer than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monopolar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microsurgery.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neurosurgery.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tissue damage occurs.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Components of Diathermy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diathermy unit has many components.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electrosurgical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electrode is present.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return electrode is used.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 switch or hand switch is included.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Cables connect all parts.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has specific function.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86" y="2554850"/>
            <a:ext cx="6564429" cy="3566817"/>
          </a:xfrm>
        </p:spPr>
      </p:pic>
    </p:spTree>
    <p:extLst>
      <p:ext uri="{BB962C8B-B14F-4D97-AF65-F5344CB8AC3E}">
        <p14:creationId xmlns:p14="http://schemas.microsoft.com/office/powerpoint/2010/main" val="141090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Electrosurgical Generator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main unit of diathermy.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generates high frequency current.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output can be adjusted.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modes are available.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converts electrical supply.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alarms are present.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generators are digital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Active Electrode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electrode delivers current to tissue.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may be knife shaped.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may be needle shaped.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held by surgeon.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concentrates energy at tip.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produces cutting effect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Damage can occur if faulty.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Patient Return Electrode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called grounding pad.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completes electrical circuit.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attached to patient skin.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surface area is used.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prevents burns.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placement is essential.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Contact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firm.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Cables and Accessories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Cables carry current safely.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connect generator and electrodes.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Insulation prevents shock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 switch controls activation.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switch may be used.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inspection is needed.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Damaged cables are dangerous.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Working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flows from generator.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passes through active electrode.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enters patient tissue.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is generated in tissue.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depends on mode selected.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returns via pad.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Circuit is completed.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grounding is essential.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244" y="2738563"/>
            <a:ext cx="2486476" cy="29481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Cutting Mode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Cutting mode produces continuous current.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causes rapid tissue heating.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vaporize quickly.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incision is produced.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Minimal coagulation occurs.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skin incision.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deep tissue cutting.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 is required.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Coagulation Mode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Coagulation mode produces interrupted current.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causes slower heating.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vessels are sealed.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Bleeding is controlled.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hemostasis.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cutting effect.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blood loss.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416" y="2286581"/>
            <a:ext cx="5927633" cy="3944571"/>
          </a:xfrm>
        </p:spPr>
      </p:pic>
    </p:spTree>
    <p:extLst>
      <p:ext uri="{BB962C8B-B14F-4D97-AF65-F5344CB8AC3E}">
        <p14:creationId xmlns:p14="http://schemas.microsoft.com/office/powerpoint/2010/main" val="305299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Blend Mode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Blend mode is combination of modes.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provides cutting and coagulation.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Degree of blend can be adjusted.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commonly used.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Tissue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damage is reduced.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Surgeon preference matters.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setting is required.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Uses of Surgical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general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gynecology.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neurosurgery.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ENT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plastic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controls bleeding.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shortens surgery time.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improves outcomes.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Advantages of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reduces blood loss.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provides clear surgical field.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saves operating time.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allows precise cutting.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reduces need for sutures.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improves healing.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widely available.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Disadvantages of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cause burns.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shock may occur.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Smoke is produced.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is costly.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trained staff.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Improper use is dangerous.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required.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Safety Precautions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training is essential.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must be checked.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 power settings used.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Grounding pad properly placed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metal objects.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patient closely.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OT protocols.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Burn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Burns may occur at pad site.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contact causes burns.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power increases risk.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Wet skin is dangerous.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Hair should be removed.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 should be flat.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skin regularly.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burns immediately.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Electrical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Faulty cables cause shock.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Improper grounding is risky.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damage increases danger.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 must be alert.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inspection required.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guidelines.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measures ready.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of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should be cleaned.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each surgery care needed.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Cables should be checked.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Electrodes cleaned properly.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 in dry place.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physical damage.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manufacturer guidelines.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faults early.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Role of OT </a:t>
            </a:r>
            <a:r>
              <a:rPr lang="en-US" b="1" dirty="0"/>
              <a:t>Technician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diathermy unit.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power settings.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proper grounding.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surgeon during use.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equipment function.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patient safety.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 accessories.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records.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Preparation Before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electrical supply.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 all connections.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correct mode.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power level.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return electrode.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patient skin prep.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unit before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checklist.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 smtClean="0"/>
              <a:t>Surgical </a:t>
            </a:r>
            <a:r>
              <a:rPr b="1" dirty="0"/>
              <a:t>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diathermy is a modern surgical technique.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in operation theatres.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works by using high frequency electric current.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produces controlled heat.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is used to cut tissues.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helps in coagulation of blood.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Bleeding during surgery is reduced.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surgical efficiency.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During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power settings.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 patient response.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prolonged activation.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Watch for burns.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Ensure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sterile handling.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clear field.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Communicate issues.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After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 off equipment.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Disconnect electrodes safely.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 patient skin.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accessories.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 equipment properly.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any issues.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usage.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for next case.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Maintenance of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servicing is required.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Calibration ensures accuracy.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 damaged parts.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safety features.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service record.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maintenance schedule.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Ensures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life.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diathermy is essential OT tool.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improves surgical efficiency.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controls bleeding effectively.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requires proper handling.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precautions are vital.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reduces risks.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ensures patient safety.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435" y="2464067"/>
            <a:ext cx="6371596" cy="3600902"/>
          </a:xfrm>
        </p:spPr>
      </p:pic>
    </p:spTree>
    <p:extLst>
      <p:ext uri="{BB962C8B-B14F-4D97-AF65-F5344CB8AC3E}">
        <p14:creationId xmlns:p14="http://schemas.microsoft.com/office/powerpoint/2010/main" val="3510157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smtClean="0"/>
              <a:t>Definition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 </a:t>
            </a:r>
            <a:r>
              <a:rPr lang="en-US" b="1" dirty="0">
                <a:solidFill>
                  <a:srgbClr val="FF0000"/>
                </a:solidFill>
                <a:hlinkClick r:id="rId2"/>
              </a:rPr>
              <a:t>Diathermy</a:t>
            </a:r>
            <a:r>
              <a:rPr lang="en-US" dirty="0">
                <a:solidFill>
                  <a:srgbClr val="FF0000"/>
                </a:solidFill>
              </a:rPr>
              <a:t> </a:t>
            </a:r>
            <a:r>
              <a:rPr lang="en-US" dirty="0"/>
              <a:t>comes from Greek roots: "</a:t>
            </a:r>
            <a:r>
              <a:rPr lang="en-US" b="1" dirty="0">
                <a:solidFill>
                  <a:srgbClr val="FF0000"/>
                </a:solidFill>
              </a:rPr>
              <a:t>dia</a:t>
            </a:r>
            <a:r>
              <a:rPr lang="en-US" dirty="0"/>
              <a:t>" (through) and "</a:t>
            </a:r>
            <a:r>
              <a:rPr lang="en-US" b="1" dirty="0">
                <a:solidFill>
                  <a:srgbClr val="FF0000"/>
                </a:solidFill>
              </a:rPr>
              <a:t>therma</a:t>
            </a:r>
            <a:r>
              <a:rPr lang="en-US" dirty="0"/>
              <a:t>" (heat), literally meaning "</a:t>
            </a:r>
            <a:r>
              <a:rPr lang="en-US" dirty="0">
                <a:solidFill>
                  <a:srgbClr val="FF0000"/>
                </a:solidFill>
              </a:rPr>
              <a:t>heating through</a:t>
            </a:r>
            <a:r>
              <a:rPr lang="en-US" dirty="0"/>
              <a:t>,"</a:t>
            </a:r>
            <a:endParaRPr lang="en-US" dirty="0" smtClean="0"/>
          </a:p>
          <a:p>
            <a:r>
              <a:rPr dirty="0" smtClean="0"/>
              <a:t>It </a:t>
            </a:r>
            <a:r>
              <a:rPr dirty="0"/>
              <a:t>converts electrical energy into heat energy.</a:t>
            </a:r>
          </a:p>
          <a:p>
            <a:r>
              <a:rPr dirty="0"/>
              <a:t>The heat acts on body tissues.</a:t>
            </a:r>
          </a:p>
          <a:p>
            <a:r>
              <a:rPr dirty="0" smtClean="0"/>
              <a:t>It </a:t>
            </a:r>
            <a:r>
              <a:rPr dirty="0"/>
              <a:t>allows precise tissue cutting.</a:t>
            </a:r>
          </a:p>
          <a:p>
            <a:r>
              <a:rPr dirty="0"/>
              <a:t>It helps in sealing blood vessels.</a:t>
            </a:r>
          </a:p>
          <a:p>
            <a:r>
              <a:rPr dirty="0"/>
              <a:t>It minimizes blood loss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History of Surgical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diathermy was developed in early 20th century.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William T.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Bovie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contributed to its development.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first used in brain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Initially equipment was very basic.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improved over time.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units are computerized.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features were added.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it is widely used worldwide.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Principle of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works on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Joule heating principle.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frequency current passes through tissue.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 resistance produces heat.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heat causes tissue cutting.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causes protein coagulation.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Controlled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is applied.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settings are essential.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Surgical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mainly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types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diathermy.</a:t>
            </a:r>
          </a:p>
          <a:p>
            <a:r>
              <a:rPr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Monopolar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diathermy is commonly used.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diathermy is safer for delicate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use high frequency current.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differ in electrode arrangement.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 depends on surgery type.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has advantages.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has limitations.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2443773"/>
            <a:ext cx="3045815" cy="35199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2" y="2443773"/>
            <a:ext cx="2787093" cy="1506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33" y="3950642"/>
            <a:ext cx="2787092" cy="201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28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Monopolar</a:t>
            </a:r>
            <a:r>
              <a:rPr b="1" dirty="0"/>
              <a:t> Diathermy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Monopolar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diathermy uses one active electrode.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passes through patient body.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electrode is placed on patient.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used for cutting.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for coagulation.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 placement is needed.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of burns exists.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146</TotalTime>
  <Words>1263</Words>
  <Application>Microsoft Office PowerPoint</Application>
  <PresentationFormat>On-screen Show (4:3)</PresentationFormat>
  <Paragraphs>251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Garamond</vt:lpstr>
      <vt:lpstr>Times New Roman</vt:lpstr>
      <vt:lpstr>Organic</vt:lpstr>
      <vt:lpstr>Surgical Diathermy</vt:lpstr>
      <vt:lpstr>PowerPoint Presentation</vt:lpstr>
      <vt:lpstr>Surgical Diathermy</vt:lpstr>
      <vt:lpstr>Definition</vt:lpstr>
      <vt:lpstr>History of Surgical Diathermy</vt:lpstr>
      <vt:lpstr>Principle of Diathermy</vt:lpstr>
      <vt:lpstr>Types of Surgical Diathermy</vt:lpstr>
      <vt:lpstr>PowerPoint Presentation</vt:lpstr>
      <vt:lpstr>Monopolar Diathermy</vt:lpstr>
      <vt:lpstr>Bipolar Diathermy</vt:lpstr>
      <vt:lpstr>Components of Diathermy Unit</vt:lpstr>
      <vt:lpstr>PowerPoint Presentation</vt:lpstr>
      <vt:lpstr>Electrosurgical Generator</vt:lpstr>
      <vt:lpstr>Active Electrode</vt:lpstr>
      <vt:lpstr>Patient Return Electrode</vt:lpstr>
      <vt:lpstr>Cables and Accessories</vt:lpstr>
      <vt:lpstr>Working Mechanism</vt:lpstr>
      <vt:lpstr>Cutting Mode</vt:lpstr>
      <vt:lpstr>Coagulation Mode</vt:lpstr>
      <vt:lpstr>Blend Mode</vt:lpstr>
      <vt:lpstr>Uses of Surgical Diathermy</vt:lpstr>
      <vt:lpstr>Advantages of Diathermy</vt:lpstr>
      <vt:lpstr>Disadvantages of Diathermy</vt:lpstr>
      <vt:lpstr>Safety Precautions</vt:lpstr>
      <vt:lpstr>Burn Hazards</vt:lpstr>
      <vt:lpstr>Electrical Hazards</vt:lpstr>
      <vt:lpstr>Care of Equipment</vt:lpstr>
      <vt:lpstr>Role of OT Technician</vt:lpstr>
      <vt:lpstr>Preparation Before Use</vt:lpstr>
      <vt:lpstr>Care During Surgery</vt:lpstr>
      <vt:lpstr>Care After Surgery</vt:lpstr>
      <vt:lpstr>Maintenance of Diathermy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Surgical Diathermy</dc:title>
  <dc:subject/>
  <dc:creator>ADMIN</dc:creator>
  <cp:keywords/>
  <dc:description>generated using python-pptx</dc:description>
  <cp:lastModifiedBy>ADMIN</cp:lastModifiedBy>
  <cp:revision>14</cp:revision>
  <dcterms:created xsi:type="dcterms:W3CDTF">2013-01-27T09:14:16Z</dcterms:created>
  <dcterms:modified xsi:type="dcterms:W3CDTF">2025-12-22T04:13:21Z</dcterms:modified>
  <cp:category/>
</cp:coreProperties>
</file>