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4" r:id="rId18"/>
    <p:sldId id="271" r:id="rId19"/>
    <p:sldId id="272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20" y="1423283"/>
            <a:ext cx="814469" cy="44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38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Muscularis</a:t>
            </a:r>
            <a:endParaRPr lang="en-US" dirty="0"/>
          </a:p>
          <a:p>
            <a:pPr lvl="1"/>
            <a:r>
              <a:rPr lang="en-US" dirty="0"/>
              <a:t>Smooth muscle fibers forming the </a:t>
            </a:r>
            <a:r>
              <a:rPr lang="en-US" b="1" dirty="0"/>
              <a:t>detrusor muscle</a:t>
            </a:r>
            <a:endParaRPr lang="en-US" dirty="0"/>
          </a:p>
          <a:p>
            <a:r>
              <a:rPr lang="en-US" b="1" dirty="0"/>
              <a:t>Serosa</a:t>
            </a:r>
            <a:endParaRPr lang="en-US" dirty="0"/>
          </a:p>
          <a:p>
            <a:pPr lvl="1"/>
            <a:r>
              <a:rPr lang="en-US" dirty="0"/>
              <a:t>Outermost layer</a:t>
            </a:r>
          </a:p>
          <a:p>
            <a:pPr lvl="1"/>
            <a:r>
              <a:rPr lang="en-US" dirty="0"/>
              <a:t>Covers the superior surface of the bladder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60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0" y="982132"/>
            <a:ext cx="11187485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1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Trigone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Triangular-shaped </a:t>
            </a:r>
            <a:r>
              <a:rPr lang="en-US" dirty="0"/>
              <a:t>area within the bladder</a:t>
            </a:r>
          </a:p>
          <a:p>
            <a:r>
              <a:rPr lang="en-US" dirty="0"/>
              <a:t>Defined by:</a:t>
            </a:r>
          </a:p>
          <a:p>
            <a:pPr lvl="1"/>
            <a:r>
              <a:rPr lang="en-US" dirty="0"/>
              <a:t>Two </a:t>
            </a:r>
            <a:r>
              <a:rPr lang="en-US" b="1" dirty="0"/>
              <a:t>ureteric openings</a:t>
            </a:r>
            <a:endParaRPr lang="en-US" dirty="0"/>
          </a:p>
          <a:p>
            <a:pPr lvl="1"/>
            <a:r>
              <a:rPr lang="en-US" dirty="0"/>
              <a:t>One </a:t>
            </a:r>
            <a:r>
              <a:rPr lang="en-US" b="1" dirty="0"/>
              <a:t>urethral opening</a:t>
            </a:r>
            <a:endParaRPr lang="en-US" dirty="0"/>
          </a:p>
          <a:p>
            <a:r>
              <a:rPr lang="en-US" dirty="0"/>
              <a:t>Lined with smooth muscle</a:t>
            </a:r>
          </a:p>
          <a:p>
            <a:r>
              <a:rPr lang="en-US" dirty="0"/>
              <a:t>Functions as a funnel directing urine into the urethra during urination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6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227242" cy="54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3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Ureteral Orifices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Openings </a:t>
            </a:r>
            <a:r>
              <a:rPr lang="en-US" dirty="0"/>
              <a:t>in the trigone where ureters enter the bladder</a:t>
            </a:r>
          </a:p>
          <a:p>
            <a:r>
              <a:rPr lang="en-US" b="1" dirty="0"/>
              <a:t>Ureters</a:t>
            </a:r>
            <a:endParaRPr lang="en-US" dirty="0"/>
          </a:p>
          <a:p>
            <a:pPr lvl="1"/>
            <a:r>
              <a:rPr lang="en-US" dirty="0"/>
              <a:t>Muscular tubes</a:t>
            </a:r>
          </a:p>
          <a:p>
            <a:pPr lvl="1"/>
            <a:r>
              <a:rPr lang="en-US" dirty="0"/>
              <a:t>Transport urine from kidneys to bladder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74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0" y="982132"/>
            <a:ext cx="11187485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9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Urethral Orifice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Opening </a:t>
            </a:r>
            <a:r>
              <a:rPr lang="en-US" dirty="0"/>
              <a:t>of the urethra</a:t>
            </a:r>
          </a:p>
          <a:p>
            <a:r>
              <a:rPr lang="en-US" dirty="0"/>
              <a:t>Located at the </a:t>
            </a:r>
            <a:r>
              <a:rPr lang="en-US" b="1" dirty="0"/>
              <a:t>apex of the trigone</a:t>
            </a:r>
            <a:endParaRPr lang="en-US" dirty="0"/>
          </a:p>
          <a:p>
            <a:r>
              <a:rPr lang="en-US" dirty="0"/>
              <a:t>Surrounded by a </a:t>
            </a:r>
            <a:r>
              <a:rPr lang="en-US" b="1" dirty="0"/>
              <a:t>sphincter muscle</a:t>
            </a:r>
            <a:endParaRPr lang="en-US" dirty="0"/>
          </a:p>
          <a:p>
            <a:r>
              <a:rPr lang="en-US" dirty="0"/>
              <a:t>Controls flow of urine from bladder to urethra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0" y="982132"/>
            <a:ext cx="11187485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74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Supplied </a:t>
            </a:r>
            <a:r>
              <a:rPr lang="en-US" dirty="0"/>
              <a:t>by branches of the </a:t>
            </a:r>
            <a:r>
              <a:rPr lang="en-US" b="1" dirty="0"/>
              <a:t>internal iliac arteries</a:t>
            </a:r>
            <a:endParaRPr lang="en-US" dirty="0"/>
          </a:p>
          <a:p>
            <a:pPr lvl="1"/>
            <a:r>
              <a:rPr lang="en-US" dirty="0"/>
              <a:t>Superior vesical artery</a:t>
            </a:r>
          </a:p>
          <a:p>
            <a:pPr lvl="1"/>
            <a:r>
              <a:rPr lang="en-US" dirty="0"/>
              <a:t>Inferior vesical artery</a:t>
            </a:r>
          </a:p>
          <a:p>
            <a:r>
              <a:rPr lang="en-US" dirty="0"/>
              <a:t>Venous drainage via </a:t>
            </a:r>
            <a:r>
              <a:rPr lang="en-US" b="1" dirty="0"/>
              <a:t>vesical veins</a:t>
            </a:r>
            <a:endParaRPr lang="en-US" dirty="0"/>
          </a:p>
          <a:p>
            <a:r>
              <a:rPr lang="en-US" dirty="0"/>
              <a:t>Vesical veins drain into internal iliac veins</a:t>
            </a:r>
          </a:p>
        </p:txBody>
      </p:sp>
    </p:spTree>
    <p:extLst>
      <p:ext uri="{BB962C8B-B14F-4D97-AF65-F5344CB8AC3E}">
        <p14:creationId xmlns:p14="http://schemas.microsoft.com/office/powerpoint/2010/main" val="321733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500933"/>
            <a:ext cx="11171581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9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Urinary Bladder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 smtClean="0"/>
              <a:t>Hollow muscular organ</a:t>
            </a:r>
          </a:p>
          <a:p>
            <a:r>
              <a:rPr lang="en-US" dirty="0"/>
              <a:t>L</a:t>
            </a:r>
            <a:r>
              <a:rPr lang="en-US" dirty="0" smtClean="0"/>
              <a:t>ocated in pelvis.</a:t>
            </a:r>
          </a:p>
          <a:p>
            <a:r>
              <a:rPr lang="en-US" b="1" dirty="0" smtClean="0"/>
              <a:t>Posterior to the pubic symphysis.</a:t>
            </a:r>
          </a:p>
          <a:p>
            <a:r>
              <a:rPr lang="en-US" b="1" dirty="0" smtClean="0"/>
              <a:t>Anterior to the rectum in males and uterus or vagina in females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6925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Innervation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Controlled </a:t>
            </a:r>
            <a:r>
              <a:rPr lang="en-US" dirty="0"/>
              <a:t>by the </a:t>
            </a:r>
            <a:r>
              <a:rPr lang="en-US" b="1" dirty="0"/>
              <a:t>autonomic nervous system</a:t>
            </a:r>
            <a:endParaRPr lang="en-US" dirty="0"/>
          </a:p>
          <a:p>
            <a:r>
              <a:rPr lang="en-US" b="1" dirty="0"/>
              <a:t>Parasympathetic fibers</a:t>
            </a:r>
            <a:r>
              <a:rPr lang="en-US" dirty="0"/>
              <a:t> (pelvic splanchnic nerves)</a:t>
            </a:r>
          </a:p>
          <a:p>
            <a:pPr lvl="1"/>
            <a:r>
              <a:rPr lang="en-US" dirty="0"/>
              <a:t>Stimulate bladder contraction (micturition)</a:t>
            </a:r>
          </a:p>
          <a:p>
            <a:r>
              <a:rPr lang="en-US" b="1" dirty="0"/>
              <a:t>Sympathetic fibers</a:t>
            </a:r>
            <a:r>
              <a:rPr lang="en-US" dirty="0"/>
              <a:t> (hypogastric nerves)</a:t>
            </a:r>
          </a:p>
          <a:p>
            <a:pPr lvl="1"/>
            <a:r>
              <a:rPr lang="en-US" dirty="0"/>
              <a:t>Inhibit bladder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6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1" y="982132"/>
            <a:ext cx="11155679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2" y="982132"/>
            <a:ext cx="11211338" cy="539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1" y="982132"/>
            <a:ext cx="11092070" cy="5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17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1"/>
            <a:ext cx="11155680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0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Composed </a:t>
            </a:r>
            <a:r>
              <a:rPr lang="en-US" dirty="0"/>
              <a:t>of smooth muscle tissue called the </a:t>
            </a:r>
            <a:r>
              <a:rPr lang="en-US" b="1" dirty="0"/>
              <a:t>detrusor muscle</a:t>
            </a:r>
            <a:endParaRPr lang="en-US" dirty="0"/>
          </a:p>
          <a:p>
            <a:r>
              <a:rPr lang="en-US" dirty="0"/>
              <a:t>Detrusor muscle contracts to expel urine during </a:t>
            </a:r>
            <a:r>
              <a:rPr lang="en-US" b="1" dirty="0"/>
              <a:t>urination (micturition)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17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494" y="982132"/>
            <a:ext cx="11092069" cy="5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3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Shape and Size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 </a:t>
            </a:r>
            <a:r>
              <a:rPr lang="en-US" dirty="0"/>
              <a:t>and size vary depending on bladder distension</a:t>
            </a:r>
          </a:p>
          <a:p>
            <a:r>
              <a:rPr lang="en-US" b="1" dirty="0"/>
              <a:t>Empty bladder</a:t>
            </a:r>
            <a:r>
              <a:rPr lang="en-US" dirty="0"/>
              <a:t>: pear-shaped</a:t>
            </a:r>
          </a:p>
          <a:p>
            <a:r>
              <a:rPr lang="en-US" b="1" dirty="0"/>
              <a:t>Full bladder</a:t>
            </a:r>
            <a:r>
              <a:rPr lang="en-US" dirty="0"/>
              <a:t>: becomes spherical</a:t>
            </a:r>
          </a:p>
          <a:p>
            <a:r>
              <a:rPr lang="en-US" b="1" dirty="0"/>
              <a:t>Capacity in adults</a:t>
            </a:r>
            <a:r>
              <a:rPr lang="en-US" dirty="0"/>
              <a:t>: approximately </a:t>
            </a:r>
            <a:r>
              <a:rPr lang="en-US" b="1" dirty="0"/>
              <a:t>300–500 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" y="982133"/>
            <a:ext cx="11155680" cy="536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500932"/>
            <a:ext cx="831160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Walls of the Urinary Bladder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Mucosa</a:t>
            </a:r>
            <a:endParaRPr lang="en-US" dirty="0"/>
          </a:p>
          <a:p>
            <a:pPr lvl="1"/>
            <a:r>
              <a:rPr lang="en-US" dirty="0"/>
              <a:t>Innermost layer</a:t>
            </a:r>
          </a:p>
          <a:p>
            <a:pPr lvl="1"/>
            <a:r>
              <a:rPr lang="en-US" dirty="0"/>
              <a:t>Lined with </a:t>
            </a:r>
            <a:r>
              <a:rPr lang="en-US" b="1" dirty="0"/>
              <a:t>transitional epithelium</a:t>
            </a:r>
            <a:endParaRPr lang="en-US" dirty="0"/>
          </a:p>
          <a:p>
            <a:pPr lvl="1"/>
            <a:r>
              <a:rPr lang="en-US" dirty="0"/>
              <a:t>Allows stretching to accommodate urine</a:t>
            </a:r>
          </a:p>
          <a:p>
            <a:r>
              <a:rPr lang="en-US" b="1" dirty="0"/>
              <a:t>Submucosa</a:t>
            </a:r>
            <a:endParaRPr lang="en-US" dirty="0"/>
          </a:p>
          <a:p>
            <a:pPr lvl="1"/>
            <a:r>
              <a:rPr lang="en-US" dirty="0"/>
              <a:t>Contains blood vessels, nerves, and </a:t>
            </a:r>
            <a:r>
              <a:rPr lang="en-US" dirty="0" smtClean="0"/>
              <a:t>lymphatics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21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264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Garamond</vt:lpstr>
      <vt:lpstr>Organic</vt:lpstr>
      <vt:lpstr>BASIC MEDICAL SCIENCE</vt:lpstr>
      <vt:lpstr>Urinary Bladder</vt:lpstr>
      <vt:lpstr>PowerPoint Presentation</vt:lpstr>
      <vt:lpstr>PowerPoint Presentation</vt:lpstr>
      <vt:lpstr>Structure</vt:lpstr>
      <vt:lpstr>PowerPoint Presentation</vt:lpstr>
      <vt:lpstr>Shape and Size</vt:lpstr>
      <vt:lpstr>PowerPoint Presentation</vt:lpstr>
      <vt:lpstr>Walls of the Urinary Bladder</vt:lpstr>
      <vt:lpstr>Continued </vt:lpstr>
      <vt:lpstr>PowerPoint Presentation</vt:lpstr>
      <vt:lpstr>Trigone</vt:lpstr>
      <vt:lpstr>PowerPoint Presentation</vt:lpstr>
      <vt:lpstr>Ureteral Orifices</vt:lpstr>
      <vt:lpstr>PowerPoint Presentation</vt:lpstr>
      <vt:lpstr>Urethral Orifice</vt:lpstr>
      <vt:lpstr>PowerPoint Presentation</vt:lpstr>
      <vt:lpstr>Blood Supply</vt:lpstr>
      <vt:lpstr>PowerPoint Presentation</vt:lpstr>
      <vt:lpstr>Innervation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2025-12-21T14:49:07Z</dcterms:created>
  <dcterms:modified xsi:type="dcterms:W3CDTF">2025-12-21T17:21:17Z</dcterms:modified>
</cp:coreProperties>
</file>