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81" r:id="rId3"/>
    <p:sldId id="257" r:id="rId4"/>
    <p:sldId id="258" r:id="rId5"/>
    <p:sldId id="259" r:id="rId6"/>
    <p:sldId id="260" r:id="rId7"/>
    <p:sldId id="305" r:id="rId8"/>
    <p:sldId id="261" r:id="rId9"/>
    <p:sldId id="262" r:id="rId10"/>
    <p:sldId id="306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307" r:id="rId26"/>
    <p:sldId id="308" r:id="rId27"/>
    <p:sldId id="311" r:id="rId28"/>
    <p:sldId id="277" r:id="rId29"/>
    <p:sldId id="278" r:id="rId30"/>
    <p:sldId id="279" r:id="rId31"/>
    <p:sldId id="280" r:id="rId32"/>
    <p:sldId id="282" r:id="rId33"/>
    <p:sldId id="283" r:id="rId34"/>
    <p:sldId id="312" r:id="rId35"/>
    <p:sldId id="284" r:id="rId36"/>
    <p:sldId id="285" r:id="rId37"/>
    <p:sldId id="286" r:id="rId38"/>
    <p:sldId id="287" r:id="rId39"/>
    <p:sldId id="288" r:id="rId40"/>
    <p:sldId id="289" r:id="rId41"/>
    <p:sldId id="309" r:id="rId42"/>
    <p:sldId id="290" r:id="rId43"/>
    <p:sldId id="291" r:id="rId44"/>
    <p:sldId id="292" r:id="rId45"/>
    <p:sldId id="293" r:id="rId46"/>
    <p:sldId id="294" r:id="rId47"/>
    <p:sldId id="295" r:id="rId48"/>
    <p:sldId id="296" r:id="rId49"/>
    <p:sldId id="297" r:id="rId50"/>
    <p:sldId id="298" r:id="rId51"/>
    <p:sldId id="299" r:id="rId52"/>
    <p:sldId id="310" r:id="rId53"/>
    <p:sldId id="300" r:id="rId54"/>
    <p:sldId id="301" r:id="rId55"/>
    <p:sldId id="302" r:id="rId56"/>
    <p:sldId id="303" r:id="rId57"/>
    <p:sldId id="304" r:id="rId5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Physiology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BS Medical Technologies</a:t>
            </a:r>
          </a:p>
          <a:p>
            <a:r>
              <a:rPr lang="en-US" dirty="0" smtClean="0"/>
              <a:t>Awais Hamza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5605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600" y="822845"/>
            <a:ext cx="10317017" cy="4626610"/>
          </a:xfrm>
        </p:spPr>
      </p:pic>
    </p:spTree>
    <p:extLst>
      <p:ext uri="{BB962C8B-B14F-4D97-AF65-F5344CB8AC3E}">
        <p14:creationId xmlns:p14="http://schemas.microsoft.com/office/powerpoint/2010/main" val="1711855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Types of Skeletal Muscle Fibers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Type I — Slow Oxidative</a:t>
            </a:r>
          </a:p>
          <a:p>
            <a:r>
              <a:rPr lang="en-US" dirty="0"/>
              <a:t>Red color (</a:t>
            </a:r>
            <a:r>
              <a:rPr lang="en-US" dirty="0" smtClean="0"/>
              <a:t>myoglobin), High </a:t>
            </a:r>
            <a:r>
              <a:rPr lang="en-US" dirty="0"/>
              <a:t>endurance</a:t>
            </a:r>
          </a:p>
          <a:p>
            <a:r>
              <a:rPr lang="en-US" dirty="0"/>
              <a:t>ATP from oxidative phosphorylation</a:t>
            </a:r>
          </a:p>
          <a:p>
            <a:r>
              <a:rPr lang="en-US" b="1" dirty="0"/>
              <a:t>Type </a:t>
            </a:r>
            <a:r>
              <a:rPr lang="en-US" b="1" dirty="0" err="1"/>
              <a:t>IIa</a:t>
            </a:r>
            <a:r>
              <a:rPr lang="en-US" b="1" dirty="0"/>
              <a:t> — Fast Oxidative-Glycolytic</a:t>
            </a:r>
          </a:p>
          <a:p>
            <a:r>
              <a:rPr lang="en-US" dirty="0"/>
              <a:t>Intermediate fatigue resistance</a:t>
            </a:r>
          </a:p>
          <a:p>
            <a:r>
              <a:rPr lang="en-US" b="1" dirty="0"/>
              <a:t>Type </a:t>
            </a:r>
            <a:r>
              <a:rPr lang="en-US" b="1" dirty="0" err="1"/>
              <a:t>IIb</a:t>
            </a:r>
            <a:r>
              <a:rPr lang="en-US" b="1" dirty="0"/>
              <a:t>/</a:t>
            </a:r>
            <a:r>
              <a:rPr lang="en-US" b="1" dirty="0" err="1"/>
              <a:t>IIx</a:t>
            </a:r>
            <a:r>
              <a:rPr lang="en-US" b="1" dirty="0"/>
              <a:t> — Fast Glycolytic</a:t>
            </a:r>
          </a:p>
          <a:p>
            <a:r>
              <a:rPr lang="en-US" dirty="0"/>
              <a:t>Powerful, fast, fatigues </a:t>
            </a:r>
            <a:r>
              <a:rPr lang="en-US" dirty="0" smtClean="0"/>
              <a:t>easily, Low </a:t>
            </a:r>
            <a:r>
              <a:rPr lang="en-US" dirty="0"/>
              <a:t>myoglobin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9534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COMPARISON OF MUSCLE </a:t>
            </a:r>
            <a:r>
              <a:rPr lang="en-US" b="1" dirty="0" smtClean="0"/>
              <a:t>TYPES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5458126"/>
              </p:ext>
            </p:extLst>
          </p:nvPr>
        </p:nvGraphicFramePr>
        <p:xfrm>
          <a:off x="1295400" y="2753360"/>
          <a:ext cx="9601200" cy="2926080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261133914"/>
                    </a:ext>
                  </a:extLst>
                </a:gridCol>
                <a:gridCol w="2400300">
                  <a:extLst>
                    <a:ext uri="{9D8B030D-6E8A-4147-A177-3AD203B41FA5}">
                      <a16:colId xmlns:a16="http://schemas.microsoft.com/office/drawing/2014/main" val="1016922706"/>
                    </a:ext>
                  </a:extLst>
                </a:gridCol>
                <a:gridCol w="2400300">
                  <a:extLst>
                    <a:ext uri="{9D8B030D-6E8A-4147-A177-3AD203B41FA5}">
                      <a16:colId xmlns:a16="http://schemas.microsoft.com/office/drawing/2014/main" val="3575667502"/>
                    </a:ext>
                  </a:extLst>
                </a:gridCol>
                <a:gridCol w="2400300">
                  <a:extLst>
                    <a:ext uri="{9D8B030D-6E8A-4147-A177-3AD203B41FA5}">
                      <a16:colId xmlns:a16="http://schemas.microsoft.com/office/drawing/2014/main" val="110117525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Feature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Skeletal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Cardiac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Smooth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431911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Striations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Yes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Yes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No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918616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Control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Voluntary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Involuntary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Involuntary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9489404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Nuclei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Multi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Single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Single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7265106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Shape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Long cylindrical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Branched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Spindle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3172187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Regeneration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Poor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Very poor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Good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0169713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T-tubules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Present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Present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Absent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02913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SR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Well developed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Moderate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Poor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671879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454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Functional </a:t>
            </a:r>
            <a:r>
              <a:rPr lang="en-US" b="1" dirty="0" smtClean="0"/>
              <a:t>Differences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Skeletal</a:t>
            </a:r>
            <a:r>
              <a:rPr lang="en-US" dirty="0"/>
              <a:t> → Fast, powerful, fatigable</a:t>
            </a:r>
          </a:p>
          <a:p>
            <a:r>
              <a:rPr lang="en-US" b="1" dirty="0"/>
              <a:t>Cardiac</a:t>
            </a:r>
            <a:r>
              <a:rPr lang="en-US" dirty="0"/>
              <a:t> → Rhythmic, continuous, non-fatigable</a:t>
            </a:r>
          </a:p>
          <a:p>
            <a:r>
              <a:rPr lang="en-US" b="1" dirty="0"/>
              <a:t>Smooth</a:t>
            </a:r>
            <a:r>
              <a:rPr lang="en-US" dirty="0"/>
              <a:t> → Slow, sustained, energy-efficient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564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FUNCTIONAL CHARACTERISTICS OF SKELETAL </a:t>
            </a:r>
            <a:r>
              <a:rPr lang="en-US" b="1" dirty="0" smtClean="0"/>
              <a:t>MUSCLE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Voluntary, rapid movement</a:t>
            </a:r>
          </a:p>
          <a:p>
            <a:r>
              <a:rPr lang="en-US" dirty="0"/>
              <a:t>Controlled by </a:t>
            </a:r>
            <a:r>
              <a:rPr lang="en-US" b="1" dirty="0"/>
              <a:t>somatic nervous system</a:t>
            </a:r>
            <a:endParaRPr lang="en-US" dirty="0"/>
          </a:p>
          <a:p>
            <a:r>
              <a:rPr lang="en-US" dirty="0"/>
              <a:t>Precise + powerful contractions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6671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Functional Characteristics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1. Excitability</a:t>
            </a:r>
          </a:p>
          <a:p>
            <a:r>
              <a:rPr lang="en-US" dirty="0"/>
              <a:t>Responds to </a:t>
            </a:r>
            <a:r>
              <a:rPr lang="en-US" b="1" dirty="0"/>
              <a:t>motor neuron stimulation</a:t>
            </a:r>
            <a:endParaRPr lang="en-US" dirty="0"/>
          </a:p>
          <a:p>
            <a:r>
              <a:rPr lang="en-US" dirty="0"/>
              <a:t>Neurotransmitter: </a:t>
            </a:r>
            <a:r>
              <a:rPr lang="en-US" b="1" dirty="0"/>
              <a:t>Acetylcholine (</a:t>
            </a:r>
            <a:r>
              <a:rPr lang="en-US" b="1" dirty="0" err="1"/>
              <a:t>ACh</a:t>
            </a:r>
            <a:r>
              <a:rPr lang="en-US" b="1" dirty="0"/>
              <a:t>)</a:t>
            </a:r>
            <a:endParaRPr lang="en-US" dirty="0"/>
          </a:p>
          <a:p>
            <a:r>
              <a:rPr lang="en-US" dirty="0"/>
              <a:t>Generates </a:t>
            </a:r>
            <a:r>
              <a:rPr lang="en-US" b="1" dirty="0"/>
              <a:t>end plate potential → action potential</a:t>
            </a:r>
            <a:endParaRPr lang="en-US" dirty="0"/>
          </a:p>
          <a:p>
            <a:r>
              <a:rPr lang="en-US" b="1" dirty="0"/>
              <a:t>2. Conductivity</a:t>
            </a:r>
          </a:p>
          <a:p>
            <a:r>
              <a:rPr lang="en-US" dirty="0"/>
              <a:t>Action potential spreads along </a:t>
            </a:r>
            <a:r>
              <a:rPr lang="en-US" b="1" dirty="0"/>
              <a:t>sarcolemma &amp; T-tubules</a:t>
            </a:r>
            <a:endParaRPr lang="en-US" dirty="0"/>
          </a:p>
          <a:p>
            <a:r>
              <a:rPr lang="en-US" dirty="0"/>
              <a:t>Allows </a:t>
            </a:r>
            <a:r>
              <a:rPr lang="en-US" b="1" dirty="0"/>
              <a:t>simultaneous contraction</a:t>
            </a:r>
            <a:r>
              <a:rPr lang="en-US" dirty="0"/>
              <a:t> of entire fiber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8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Functional Characteristics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3. Contractility</a:t>
            </a:r>
          </a:p>
          <a:p>
            <a:r>
              <a:rPr lang="en-US" dirty="0"/>
              <a:t>Uses </a:t>
            </a:r>
            <a:r>
              <a:rPr lang="en-US" b="1" dirty="0"/>
              <a:t>Sliding Filament Mechanism</a:t>
            </a:r>
            <a:endParaRPr lang="en-US" dirty="0"/>
          </a:p>
          <a:p>
            <a:r>
              <a:rPr lang="en-US" dirty="0"/>
              <a:t>High force generation due to:</a:t>
            </a:r>
          </a:p>
          <a:p>
            <a:pPr lvl="1"/>
            <a:r>
              <a:rPr lang="en-US" dirty="0"/>
              <a:t>Dense packing of myofibrils</a:t>
            </a:r>
          </a:p>
          <a:p>
            <a:pPr lvl="1"/>
            <a:r>
              <a:rPr lang="en-US" dirty="0"/>
              <a:t>Organized sarcomeres</a:t>
            </a:r>
          </a:p>
          <a:p>
            <a:r>
              <a:rPr lang="en-US" b="1" dirty="0"/>
              <a:t>4. Elasticity &amp; Extensibility</a:t>
            </a:r>
          </a:p>
          <a:p>
            <a:r>
              <a:rPr lang="en-US" dirty="0"/>
              <a:t>Can stretch and return to original length</a:t>
            </a:r>
          </a:p>
          <a:p>
            <a:r>
              <a:rPr lang="en-US" dirty="0"/>
              <a:t>Role of </a:t>
            </a:r>
            <a:r>
              <a:rPr lang="en-US" b="1" dirty="0" err="1"/>
              <a:t>titin</a:t>
            </a:r>
            <a:r>
              <a:rPr lang="en-US" b="1" dirty="0"/>
              <a:t>, connective tissue layers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513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FUNCTIONAL CHARACTERISTICS OF CARDIAC MUSCLE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Involuntary</a:t>
            </a:r>
          </a:p>
          <a:p>
            <a:r>
              <a:rPr lang="en-US" dirty="0"/>
              <a:t>Found only in the heart</a:t>
            </a:r>
          </a:p>
          <a:p>
            <a:r>
              <a:rPr lang="en-US" dirty="0"/>
              <a:t>Contracts rhythmically and continuously for life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1314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Functional Characteristics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1. Automaticity (</a:t>
            </a:r>
            <a:r>
              <a:rPr lang="en-US" b="1" dirty="0" err="1"/>
              <a:t>Autorhythmicity</a:t>
            </a:r>
            <a:r>
              <a:rPr lang="en-US" b="1" dirty="0"/>
              <a:t>)</a:t>
            </a:r>
          </a:p>
          <a:p>
            <a:r>
              <a:rPr lang="en-US" dirty="0"/>
              <a:t>Generates its own impulses</a:t>
            </a:r>
          </a:p>
          <a:p>
            <a:r>
              <a:rPr lang="en-US" dirty="0"/>
              <a:t>Due to </a:t>
            </a:r>
            <a:r>
              <a:rPr lang="en-US" b="1" dirty="0"/>
              <a:t>pacemaker cells (SA node)</a:t>
            </a:r>
            <a:endParaRPr lang="en-US" dirty="0"/>
          </a:p>
          <a:p>
            <a:r>
              <a:rPr lang="en-US" dirty="0"/>
              <a:t>No external nerve needed to initiate contraction</a:t>
            </a:r>
          </a:p>
          <a:p>
            <a:r>
              <a:rPr lang="en-US" b="1" dirty="0"/>
              <a:t>2. Conductivity</a:t>
            </a:r>
          </a:p>
          <a:p>
            <a:r>
              <a:rPr lang="en-US" dirty="0"/>
              <a:t>Impulse spreads through </a:t>
            </a:r>
            <a:r>
              <a:rPr lang="en-US" b="1" dirty="0"/>
              <a:t>gap junctions</a:t>
            </a:r>
            <a:endParaRPr lang="en-US" dirty="0"/>
          </a:p>
          <a:p>
            <a:r>
              <a:rPr lang="en-US" dirty="0"/>
              <a:t>Entire myocardium can behave as </a:t>
            </a:r>
            <a:r>
              <a:rPr lang="en-US" b="1" dirty="0"/>
              <a:t>functional syncytium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501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Functional Characteristics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3. Rhythmicity</a:t>
            </a:r>
          </a:p>
          <a:p>
            <a:r>
              <a:rPr lang="en-US" dirty="0"/>
              <a:t>Constant, rhythmic contractions</a:t>
            </a:r>
          </a:p>
          <a:p>
            <a:r>
              <a:rPr lang="en-US" dirty="0"/>
              <a:t>Maintained by intrinsic pacemaker activity</a:t>
            </a:r>
          </a:p>
          <a:p>
            <a:r>
              <a:rPr lang="en-US" b="1" dirty="0"/>
              <a:t>4. Contractility</a:t>
            </a:r>
          </a:p>
          <a:p>
            <a:r>
              <a:rPr lang="en-US" dirty="0"/>
              <a:t>Strong, long-lasting contractions</a:t>
            </a:r>
          </a:p>
          <a:p>
            <a:r>
              <a:rPr lang="en-US" dirty="0"/>
              <a:t>Calcium from:</a:t>
            </a:r>
          </a:p>
          <a:p>
            <a:pPr lvl="1"/>
            <a:r>
              <a:rPr lang="en-US" dirty="0"/>
              <a:t>Sarcoplasmic reticulum</a:t>
            </a:r>
          </a:p>
          <a:p>
            <a:pPr lvl="1"/>
            <a:r>
              <a:rPr lang="en-US" b="1" dirty="0"/>
              <a:t>Extracellular fluid (via voltage-gated Ca²⁺ channels)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8198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Physiological Anatomy of Muscles &amp; Their Types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2461875"/>
            <a:ext cx="9601196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Muscle =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40–50% of body weight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Specialized for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contraction &amp; force generation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Functions: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Movement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Posture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Stabilization of joints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Heat production (thermogenesis)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491" y="3282495"/>
            <a:ext cx="5504873" cy="2975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143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Functional Characteristics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Long Refractory Period</a:t>
            </a:r>
          </a:p>
          <a:p>
            <a:r>
              <a:rPr lang="en-US" dirty="0"/>
              <a:t>200–300 </a:t>
            </a:r>
            <a:r>
              <a:rPr lang="en-US" dirty="0" err="1"/>
              <a:t>ms</a:t>
            </a:r>
            <a:endParaRPr lang="en-US" dirty="0"/>
          </a:p>
          <a:p>
            <a:r>
              <a:rPr lang="en-US" dirty="0"/>
              <a:t>Prevents </a:t>
            </a:r>
            <a:r>
              <a:rPr lang="en-US" b="1" dirty="0"/>
              <a:t>tetany</a:t>
            </a:r>
            <a:r>
              <a:rPr lang="en-US" dirty="0"/>
              <a:t> → heart cannot cramp</a:t>
            </a:r>
          </a:p>
          <a:p>
            <a:r>
              <a:rPr lang="en-US" dirty="0"/>
              <a:t>Ensures filling and pumping cycles remain coordinated</a:t>
            </a:r>
          </a:p>
          <a:p>
            <a:r>
              <a:rPr lang="en-US" b="1" dirty="0"/>
              <a:t>High Fatigue Resistance</a:t>
            </a:r>
          </a:p>
          <a:p>
            <a:r>
              <a:rPr lang="en-US" dirty="0"/>
              <a:t>Abundant mitochondria</a:t>
            </a:r>
          </a:p>
          <a:p>
            <a:r>
              <a:rPr lang="en-US" dirty="0"/>
              <a:t>Continuous oxygen supply</a:t>
            </a:r>
          </a:p>
          <a:p>
            <a:r>
              <a:rPr lang="en-US" dirty="0"/>
              <a:t>Relies mainly on </a:t>
            </a:r>
            <a:r>
              <a:rPr lang="en-US" b="1" dirty="0"/>
              <a:t>aerobic metabolism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2964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FUNCTIONAL CHARACTERISTICS OF SMOOTH MUSCLE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1" y="2924278"/>
            <a:ext cx="9601195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Involuntary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Found in blood vessels, bronchi, GI tract, uterus, bladder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Slow but sustained contractions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Highly energy-efficient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2878" y="3593223"/>
            <a:ext cx="6169152" cy="2645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868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Functional Characteristics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1. Excitability</a:t>
            </a:r>
          </a:p>
          <a:p>
            <a:r>
              <a:rPr lang="en-US" dirty="0"/>
              <a:t>Can be stimulated by:</a:t>
            </a:r>
          </a:p>
          <a:p>
            <a:pPr lvl="1"/>
            <a:r>
              <a:rPr lang="en-US" dirty="0"/>
              <a:t>Autonomic </a:t>
            </a:r>
            <a:r>
              <a:rPr lang="en-US" dirty="0" smtClean="0"/>
              <a:t>nerves, Hormones</a:t>
            </a:r>
            <a:endParaRPr lang="en-US" dirty="0"/>
          </a:p>
          <a:p>
            <a:pPr lvl="1"/>
            <a:r>
              <a:rPr lang="en-US" dirty="0" smtClean="0"/>
              <a:t>Stretch, Local </a:t>
            </a:r>
            <a:r>
              <a:rPr lang="en-US" dirty="0"/>
              <a:t>chemicals</a:t>
            </a:r>
          </a:p>
          <a:p>
            <a:pPr lvl="1"/>
            <a:r>
              <a:rPr lang="en-US" dirty="0"/>
              <a:t>Pacemaker cells (in GI)</a:t>
            </a:r>
          </a:p>
          <a:p>
            <a:r>
              <a:rPr lang="en-US" b="1" dirty="0"/>
              <a:t>2. Conductivity</a:t>
            </a:r>
          </a:p>
          <a:p>
            <a:r>
              <a:rPr lang="en-US" dirty="0"/>
              <a:t>Single-unit smooth muscle linked by </a:t>
            </a:r>
            <a:r>
              <a:rPr lang="en-US" b="1" dirty="0"/>
              <a:t>gap junctions</a:t>
            </a:r>
            <a:endParaRPr lang="en-US" dirty="0"/>
          </a:p>
          <a:p>
            <a:r>
              <a:rPr lang="en-US" dirty="0"/>
              <a:t>Allows </a:t>
            </a:r>
            <a:r>
              <a:rPr lang="en-US" b="1" dirty="0"/>
              <a:t>slow wave propagation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1166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Functional Characteristics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3. Contractility</a:t>
            </a:r>
          </a:p>
          <a:p>
            <a:r>
              <a:rPr lang="en-US" dirty="0"/>
              <a:t>Uses </a:t>
            </a:r>
            <a:r>
              <a:rPr lang="en-US" b="1" dirty="0"/>
              <a:t>actin-myosin</a:t>
            </a:r>
            <a:r>
              <a:rPr lang="en-US" dirty="0"/>
              <a:t>, but:</a:t>
            </a:r>
          </a:p>
          <a:p>
            <a:pPr lvl="1"/>
            <a:r>
              <a:rPr lang="en-US" dirty="0"/>
              <a:t>No sarcomeres</a:t>
            </a:r>
          </a:p>
          <a:p>
            <a:pPr lvl="1"/>
            <a:r>
              <a:rPr lang="en-US" dirty="0"/>
              <a:t>Dense bodies + diagonal arrangement</a:t>
            </a:r>
          </a:p>
          <a:p>
            <a:r>
              <a:rPr lang="en-US" dirty="0"/>
              <a:t>Long-lasting, powerful “corkscrew” contraction</a:t>
            </a:r>
          </a:p>
          <a:p>
            <a:r>
              <a:rPr lang="en-US" b="1" dirty="0"/>
              <a:t>4. Low Fatigue</a:t>
            </a:r>
          </a:p>
          <a:p>
            <a:r>
              <a:rPr lang="en-US" dirty="0"/>
              <a:t>Maintains contraction for hours (“</a:t>
            </a:r>
            <a:r>
              <a:rPr lang="en-US" b="1" dirty="0"/>
              <a:t>latch mechanism</a:t>
            </a:r>
            <a:r>
              <a:rPr lang="en-US" dirty="0"/>
              <a:t>”)</a:t>
            </a:r>
          </a:p>
          <a:p>
            <a:r>
              <a:rPr lang="en-US" dirty="0"/>
              <a:t>Very low ATP requirement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3901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Events of Muscle Contraction &amp; Relaxation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Muscle contraction occurs when an </a:t>
            </a:r>
            <a:r>
              <a:rPr lang="en-US" b="1" dirty="0"/>
              <a:t>action potential from a motor neuron</a:t>
            </a:r>
            <a:r>
              <a:rPr lang="en-US" dirty="0"/>
              <a:t> triggers a sequence of events that lead to:</a:t>
            </a:r>
          </a:p>
          <a:p>
            <a:r>
              <a:rPr lang="en-US" b="1" dirty="0"/>
              <a:t>Calcium release</a:t>
            </a:r>
            <a:endParaRPr lang="en-US" dirty="0"/>
          </a:p>
          <a:p>
            <a:r>
              <a:rPr lang="en-US" b="1" dirty="0"/>
              <a:t>Actin–myosin interaction</a:t>
            </a:r>
            <a:endParaRPr lang="en-US" dirty="0"/>
          </a:p>
          <a:p>
            <a:r>
              <a:rPr lang="en-US" b="1" dirty="0"/>
              <a:t>Sarcomere shortening</a:t>
            </a:r>
            <a:endParaRPr lang="en-US" dirty="0"/>
          </a:p>
          <a:p>
            <a:r>
              <a:rPr lang="en-US" dirty="0"/>
              <a:t>Relaxation occurs when:</a:t>
            </a:r>
          </a:p>
          <a:p>
            <a:r>
              <a:rPr lang="en-US" dirty="0"/>
              <a:t>Calcium is pumped back</a:t>
            </a:r>
          </a:p>
          <a:p>
            <a:r>
              <a:rPr lang="en-US" dirty="0"/>
              <a:t>Actin–myosin cross-bridges stop forming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240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1" y="848735"/>
            <a:ext cx="9843653" cy="5191847"/>
          </a:xfrm>
        </p:spPr>
      </p:pic>
    </p:spTree>
    <p:extLst>
      <p:ext uri="{BB962C8B-B14F-4D97-AF65-F5344CB8AC3E}">
        <p14:creationId xmlns:p14="http://schemas.microsoft.com/office/powerpoint/2010/main" val="3419029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09" y="843107"/>
            <a:ext cx="10741891" cy="4874202"/>
          </a:xfrm>
        </p:spPr>
      </p:pic>
    </p:spTree>
    <p:extLst>
      <p:ext uri="{BB962C8B-B14F-4D97-AF65-F5344CB8AC3E}">
        <p14:creationId xmlns:p14="http://schemas.microsoft.com/office/powerpoint/2010/main" val="1520127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474" y="654770"/>
            <a:ext cx="10871200" cy="5302684"/>
          </a:xfrm>
        </p:spPr>
      </p:pic>
    </p:spTree>
    <p:extLst>
      <p:ext uri="{BB962C8B-B14F-4D97-AF65-F5344CB8AC3E}">
        <p14:creationId xmlns:p14="http://schemas.microsoft.com/office/powerpoint/2010/main" val="2093200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Steps of Muscle Contraction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2095114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Nerve action potential arrives at neuromuscular junction (NMJ)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Release of acetylcholine (ACh)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Activation of muscle fiber (end plate potential → AP)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Action potential spreads along sarcolemma and T-tubules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Ca²⁺ release from sarcoplasmic reticulum (SR)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Cross-bridge formation between actin &amp; myosin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Power stroke → contraction (shortening)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Ca²⁺ reuptake → relaxation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913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Step 1: Arrival of Action Potential at </a:t>
            </a:r>
            <a:r>
              <a:rPr lang="en-US" b="1" dirty="0" smtClean="0"/>
              <a:t>NMJ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 reaches </a:t>
            </a:r>
            <a:r>
              <a:rPr lang="en-US" b="1" dirty="0"/>
              <a:t>axon terminal</a:t>
            </a:r>
            <a:r>
              <a:rPr lang="en-US" dirty="0"/>
              <a:t> of motor neuron</a:t>
            </a:r>
          </a:p>
          <a:p>
            <a:r>
              <a:rPr lang="en-US" dirty="0"/>
              <a:t>Opens </a:t>
            </a:r>
            <a:r>
              <a:rPr lang="en-US" b="1" dirty="0"/>
              <a:t>voltage-gated Ca²⁺ channels</a:t>
            </a:r>
            <a:endParaRPr lang="en-US" dirty="0"/>
          </a:p>
          <a:p>
            <a:r>
              <a:rPr lang="en-US" dirty="0"/>
              <a:t>Ca²⁺ influx triggers </a:t>
            </a:r>
            <a:r>
              <a:rPr lang="en-US" b="1" dirty="0"/>
              <a:t>exocytosis of </a:t>
            </a:r>
            <a:r>
              <a:rPr lang="en-US" b="1" dirty="0" err="1"/>
              <a:t>ACh</a:t>
            </a:r>
            <a:r>
              <a:rPr lang="en-US" b="1" dirty="0"/>
              <a:t> vesicles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610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Classification of Muscle Tissue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Skeletal </a:t>
            </a:r>
            <a:r>
              <a:rPr lang="en-US" b="1" dirty="0"/>
              <a:t>Muscle</a:t>
            </a:r>
            <a:endParaRPr lang="en-US" dirty="0"/>
          </a:p>
          <a:p>
            <a:pPr lvl="1"/>
            <a:r>
              <a:rPr lang="en-US" dirty="0" err="1" smtClean="0"/>
              <a:t>Striated,Voluntary</a:t>
            </a:r>
            <a:endParaRPr lang="en-US" dirty="0"/>
          </a:p>
          <a:p>
            <a:r>
              <a:rPr lang="en-US" b="1" dirty="0"/>
              <a:t>Cardiac Muscle</a:t>
            </a:r>
            <a:endParaRPr lang="en-US" dirty="0"/>
          </a:p>
          <a:p>
            <a:pPr lvl="1"/>
            <a:r>
              <a:rPr lang="en-US" dirty="0" smtClean="0"/>
              <a:t>Striated, Involuntary</a:t>
            </a:r>
            <a:endParaRPr lang="en-US" dirty="0"/>
          </a:p>
          <a:p>
            <a:r>
              <a:rPr lang="en-US" b="1" dirty="0"/>
              <a:t>Smooth Muscle</a:t>
            </a:r>
            <a:endParaRPr lang="en-US" dirty="0"/>
          </a:p>
          <a:p>
            <a:pPr lvl="1"/>
            <a:r>
              <a:rPr lang="en-US" dirty="0" smtClean="0"/>
              <a:t>Non-</a:t>
            </a:r>
            <a:r>
              <a:rPr lang="en-US" dirty="0" err="1" smtClean="0"/>
              <a:t>striated,Involuntary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1382" y="2378363"/>
            <a:ext cx="4240304" cy="3860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008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Step 2: Release of </a:t>
            </a:r>
            <a:r>
              <a:rPr lang="en-US" b="1" dirty="0" err="1"/>
              <a:t>ACh</a:t>
            </a:r>
            <a:r>
              <a:rPr lang="en-US" b="1" dirty="0"/>
              <a:t> in Synaptic Cleft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ACh</a:t>
            </a:r>
            <a:r>
              <a:rPr lang="en-US" dirty="0"/>
              <a:t> diffuses across </a:t>
            </a:r>
            <a:r>
              <a:rPr lang="en-US" b="1" dirty="0"/>
              <a:t>synaptic cleft</a:t>
            </a:r>
            <a:endParaRPr lang="en-US" dirty="0"/>
          </a:p>
          <a:p>
            <a:r>
              <a:rPr lang="en-US" dirty="0"/>
              <a:t>Binds to </a:t>
            </a:r>
            <a:r>
              <a:rPr lang="en-US" b="1" dirty="0" err="1"/>
              <a:t>ACh</a:t>
            </a:r>
            <a:r>
              <a:rPr lang="en-US" b="1" dirty="0"/>
              <a:t> nicotinic receptors</a:t>
            </a:r>
            <a:r>
              <a:rPr lang="en-US" dirty="0"/>
              <a:t> on </a:t>
            </a:r>
            <a:r>
              <a:rPr lang="en-US" b="1" dirty="0"/>
              <a:t>motor end plate</a:t>
            </a:r>
            <a:endParaRPr lang="en-US" dirty="0"/>
          </a:p>
          <a:p>
            <a:r>
              <a:rPr lang="en-US" dirty="0"/>
              <a:t>Opens </a:t>
            </a:r>
            <a:r>
              <a:rPr lang="en-US" b="1" dirty="0"/>
              <a:t>ligand-gated Na⁺ channels</a:t>
            </a:r>
            <a:endParaRPr lang="en-US" dirty="0"/>
          </a:p>
          <a:p>
            <a:r>
              <a:rPr lang="en-US" dirty="0"/>
              <a:t>Na⁺ influx → </a:t>
            </a:r>
            <a:r>
              <a:rPr lang="en-US" b="1" dirty="0"/>
              <a:t>end plate potential (EPP)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62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Step 3: Generation of Action Potential in Muscle Fiber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EPP reaches threshold → </a:t>
            </a:r>
            <a:r>
              <a:rPr lang="en-US" b="1" dirty="0"/>
              <a:t>muscle AP generated</a:t>
            </a:r>
            <a:endParaRPr lang="en-US" dirty="0"/>
          </a:p>
          <a:p>
            <a:r>
              <a:rPr lang="en-US" dirty="0"/>
              <a:t>AP travels along </a:t>
            </a:r>
            <a:r>
              <a:rPr lang="en-US" b="1" dirty="0"/>
              <a:t>sarcolemma</a:t>
            </a:r>
            <a:endParaRPr lang="en-US" dirty="0"/>
          </a:p>
          <a:p>
            <a:r>
              <a:rPr lang="en-US" dirty="0"/>
              <a:t>Moves into fiber through </a:t>
            </a:r>
            <a:r>
              <a:rPr lang="en-US" b="1" dirty="0"/>
              <a:t>T-tubules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8038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Step 4: Excitation–Contraction Coupling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AP reaches </a:t>
            </a:r>
            <a:r>
              <a:rPr lang="en-US" b="1"/>
              <a:t>T-tubules</a:t>
            </a:r>
            <a:endParaRPr lang="en-US"/>
          </a:p>
          <a:p>
            <a:r>
              <a:rPr lang="en-US"/>
              <a:t>Activates </a:t>
            </a:r>
            <a:r>
              <a:rPr lang="en-US" b="1"/>
              <a:t>dihydropyridine receptors (DHPR)</a:t>
            </a:r>
            <a:endParaRPr lang="en-US"/>
          </a:p>
          <a:p>
            <a:r>
              <a:rPr lang="en-US"/>
              <a:t>DHPR mechanically opens </a:t>
            </a:r>
            <a:r>
              <a:rPr lang="en-US" b="1"/>
              <a:t>ryanodine receptors (RyR)</a:t>
            </a:r>
            <a:r>
              <a:rPr lang="en-US"/>
              <a:t> on SR</a:t>
            </a:r>
          </a:p>
          <a:p>
            <a:r>
              <a:rPr lang="en-US" b="1"/>
              <a:t>Massive Ca²⁺ release</a:t>
            </a:r>
            <a:r>
              <a:rPr lang="en-US"/>
              <a:t> into sarcoplasm</a:t>
            </a:r>
          </a:p>
          <a:p>
            <a:r>
              <a:rPr lang="en-US"/>
              <a:t>This links </a:t>
            </a:r>
            <a:r>
              <a:rPr lang="en-US" b="1"/>
              <a:t>electrical signal → mechanical contraction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777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Step 5: Ca²⁺ Binds Troponin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568641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Ca²⁺ binds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troponin C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Causes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tropomyosin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to move away from actin binding sites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Exposes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myosin-binding sites on actin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Enables cross-bridge formation</a:t>
            </a:r>
          </a:p>
        </p:txBody>
      </p:sp>
    </p:spTree>
    <p:extLst>
      <p:ext uri="{BB962C8B-B14F-4D97-AF65-F5344CB8AC3E}">
        <p14:creationId xmlns:p14="http://schemas.microsoft.com/office/powerpoint/2010/main" val="3388473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846426"/>
            <a:ext cx="10289309" cy="4519901"/>
          </a:xfrm>
        </p:spPr>
      </p:pic>
    </p:spTree>
    <p:extLst>
      <p:ext uri="{BB962C8B-B14F-4D97-AF65-F5344CB8AC3E}">
        <p14:creationId xmlns:p14="http://schemas.microsoft.com/office/powerpoint/2010/main" val="4735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Step 6: Cross-Bridge Cycle (Contraction Mechanism)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1. Cross-bridge formation</a:t>
            </a:r>
          </a:p>
          <a:p>
            <a:r>
              <a:rPr lang="en-US" dirty="0"/>
              <a:t>Myosin head (with ADP + Pi) binds to actin.</a:t>
            </a:r>
          </a:p>
          <a:p>
            <a:r>
              <a:rPr lang="en-US" b="1" dirty="0"/>
              <a:t>2. Power stroke</a:t>
            </a:r>
          </a:p>
          <a:p>
            <a:r>
              <a:rPr lang="en-US" dirty="0"/>
              <a:t>Pi is </a:t>
            </a:r>
            <a:r>
              <a:rPr lang="en-US" dirty="0" smtClean="0"/>
              <a:t>released, Myosin </a:t>
            </a:r>
            <a:r>
              <a:rPr lang="en-US" dirty="0"/>
              <a:t>head pivots → pulls actin inward</a:t>
            </a:r>
          </a:p>
          <a:p>
            <a:r>
              <a:rPr lang="en-US" b="1" dirty="0"/>
              <a:t>Sarcomere shortens</a:t>
            </a:r>
            <a:endParaRPr lang="en-US" dirty="0"/>
          </a:p>
          <a:p>
            <a:r>
              <a:rPr lang="en-US" b="1" dirty="0"/>
              <a:t>3. Detachment</a:t>
            </a:r>
          </a:p>
          <a:p>
            <a:r>
              <a:rPr lang="en-US" dirty="0"/>
              <a:t>ATP binds to myosin </a:t>
            </a:r>
            <a:r>
              <a:rPr lang="en-US" dirty="0" smtClean="0"/>
              <a:t>head, Myosin </a:t>
            </a:r>
            <a:r>
              <a:rPr lang="en-US" dirty="0"/>
              <a:t>releases actin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346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Step 6: Cross-Bridge Cycle (Contraction Mechanism)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4. Re-cocking</a:t>
            </a:r>
          </a:p>
          <a:p>
            <a:r>
              <a:rPr lang="en-US" dirty="0"/>
              <a:t>ATP hydrolyzes → ADP + Pi</a:t>
            </a:r>
          </a:p>
          <a:p>
            <a:r>
              <a:rPr lang="en-US" dirty="0"/>
              <a:t>Myosin head resets → ready for next cycle</a:t>
            </a:r>
          </a:p>
          <a:p>
            <a:r>
              <a:rPr lang="en-US" dirty="0"/>
              <a:t>Cycle repeats </a:t>
            </a:r>
            <a:r>
              <a:rPr lang="en-US" b="1" dirty="0"/>
              <a:t>as long as Ca²⁺ and ATP are available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7856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7: Sarcomere Shortening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During contraction:</a:t>
            </a:r>
          </a:p>
          <a:p>
            <a:r>
              <a:rPr lang="en-US" b="1" dirty="0"/>
              <a:t>I-band shortens</a:t>
            </a:r>
            <a:endParaRPr lang="en-US" dirty="0"/>
          </a:p>
          <a:p>
            <a:r>
              <a:rPr lang="en-US" b="1" dirty="0"/>
              <a:t>H-zone disappears</a:t>
            </a:r>
            <a:endParaRPr lang="en-US" dirty="0"/>
          </a:p>
          <a:p>
            <a:r>
              <a:rPr lang="en-US" b="1" dirty="0"/>
              <a:t>A-band remains same</a:t>
            </a:r>
            <a:endParaRPr lang="en-US" dirty="0"/>
          </a:p>
          <a:p>
            <a:r>
              <a:rPr lang="en-US" b="1" dirty="0"/>
              <a:t>Z-lines move closer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Overall → </a:t>
            </a:r>
            <a:r>
              <a:rPr lang="en-US" b="1" dirty="0"/>
              <a:t>muscle fiber contracts (shortens)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7194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Muscle Relaxation (Full Sequence)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Relaxation begins when </a:t>
            </a:r>
            <a:r>
              <a:rPr lang="en-US" b="1" dirty="0"/>
              <a:t>motor neuron stops firing</a:t>
            </a:r>
            <a:r>
              <a:rPr lang="en-US" dirty="0"/>
              <a:t>.</a:t>
            </a:r>
          </a:p>
          <a:p>
            <a:r>
              <a:rPr lang="en-US" b="1" dirty="0"/>
              <a:t>1. </a:t>
            </a:r>
            <a:r>
              <a:rPr lang="en-US" b="1" dirty="0" err="1"/>
              <a:t>ACh</a:t>
            </a:r>
            <a:r>
              <a:rPr lang="en-US" b="1" dirty="0"/>
              <a:t> Removal</a:t>
            </a:r>
          </a:p>
          <a:p>
            <a:r>
              <a:rPr lang="en-US" dirty="0"/>
              <a:t>Acetylcholinesterase (</a:t>
            </a:r>
            <a:r>
              <a:rPr lang="en-US" dirty="0" err="1"/>
              <a:t>AChE</a:t>
            </a:r>
            <a:r>
              <a:rPr lang="en-US" dirty="0"/>
              <a:t>) breaks down </a:t>
            </a:r>
            <a:r>
              <a:rPr lang="en-US" dirty="0" err="1"/>
              <a:t>ACh</a:t>
            </a:r>
            <a:endParaRPr lang="en-US" dirty="0"/>
          </a:p>
          <a:p>
            <a:r>
              <a:rPr lang="en-US" dirty="0"/>
              <a:t>No more EPP</a:t>
            </a:r>
          </a:p>
          <a:p>
            <a:r>
              <a:rPr lang="en-US" dirty="0"/>
              <a:t>Muscle AP stops</a:t>
            </a:r>
          </a:p>
          <a:p>
            <a:r>
              <a:rPr lang="en-US" b="1" dirty="0"/>
              <a:t>2. Ca²⁺ Reuptake</a:t>
            </a:r>
          </a:p>
          <a:p>
            <a:r>
              <a:rPr lang="en-US" dirty="0"/>
              <a:t>Ca²⁺ pumped back into SR by </a:t>
            </a:r>
            <a:r>
              <a:rPr lang="en-US" b="1" dirty="0"/>
              <a:t>SERCA pumps (active transport)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0079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Muscle Relaxation (Full Sequence)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3. Troponin–Tropomyosin Reset</a:t>
            </a:r>
          </a:p>
          <a:p>
            <a:r>
              <a:rPr lang="en-US" dirty="0"/>
              <a:t>Without Ca²⁺ → troponin releases Ca²⁺</a:t>
            </a:r>
          </a:p>
          <a:p>
            <a:r>
              <a:rPr lang="en-US" dirty="0"/>
              <a:t>Tropomyosin re-covers actin binding sites</a:t>
            </a:r>
          </a:p>
          <a:p>
            <a:r>
              <a:rPr lang="en-US" dirty="0"/>
              <a:t>Myosin can no longer bind actin</a:t>
            </a:r>
          </a:p>
          <a:p>
            <a:r>
              <a:rPr lang="en-US" b="1" dirty="0"/>
              <a:t>4. Cross-bridges cease</a:t>
            </a:r>
          </a:p>
          <a:p>
            <a:r>
              <a:rPr lang="en-US" dirty="0"/>
              <a:t>No interaction → no tension</a:t>
            </a:r>
          </a:p>
          <a:p>
            <a:r>
              <a:rPr lang="en-US" b="1" dirty="0"/>
              <a:t>5. Muscle Returns to Rest Length</a:t>
            </a:r>
          </a:p>
          <a:p>
            <a:r>
              <a:rPr lang="en-US" dirty="0"/>
              <a:t>Due to </a:t>
            </a:r>
            <a:r>
              <a:rPr lang="en-US" b="1" dirty="0"/>
              <a:t>elasticity</a:t>
            </a:r>
            <a:r>
              <a:rPr lang="en-US" dirty="0"/>
              <a:t> and opposing muscle groups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243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SKELETAL MUSCLE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Attached to bones via </a:t>
            </a:r>
            <a:r>
              <a:rPr lang="en-US" sz="1800" b="1" dirty="0" smtClean="0"/>
              <a:t>tendons</a:t>
            </a:r>
            <a:endParaRPr lang="en-US" sz="1800" dirty="0"/>
          </a:p>
          <a:p>
            <a:r>
              <a:rPr lang="en-US" sz="1800" dirty="0" smtClean="0"/>
              <a:t>Long</a:t>
            </a:r>
            <a:r>
              <a:rPr lang="en-US" sz="1800" dirty="0"/>
              <a:t>, cylindrical, </a:t>
            </a:r>
            <a:r>
              <a:rPr lang="en-US" sz="1800" b="1" dirty="0"/>
              <a:t>multinucleated fibers</a:t>
            </a:r>
            <a:endParaRPr lang="en-US" sz="1800" dirty="0"/>
          </a:p>
          <a:p>
            <a:r>
              <a:rPr lang="en-US" sz="1800" b="1" dirty="0"/>
              <a:t>Striated appearance</a:t>
            </a:r>
            <a:r>
              <a:rPr lang="en-US" sz="1800" dirty="0"/>
              <a:t> due to organized myofilaments</a:t>
            </a:r>
          </a:p>
          <a:p>
            <a:r>
              <a:rPr lang="en-US" sz="1800" dirty="0" smtClean="0"/>
              <a:t>Controlled by </a:t>
            </a:r>
            <a:r>
              <a:rPr lang="en-US" sz="1800" b="1" dirty="0"/>
              <a:t>somatic nervous system</a:t>
            </a:r>
            <a:endParaRPr lang="en-US" sz="1800" dirty="0"/>
          </a:p>
          <a:p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6983" y="2556932"/>
            <a:ext cx="4747492" cy="3492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081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What is the Neuromuscular Junction?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The </a:t>
            </a:r>
            <a:r>
              <a:rPr lang="en-US" b="1" dirty="0"/>
              <a:t>NMJ</a:t>
            </a:r>
            <a:r>
              <a:rPr lang="en-US" dirty="0"/>
              <a:t> is a specialized synapse between:</a:t>
            </a:r>
          </a:p>
          <a:p>
            <a:r>
              <a:rPr lang="en-US" dirty="0"/>
              <a:t>A </a:t>
            </a:r>
            <a:r>
              <a:rPr lang="en-US" b="1" dirty="0"/>
              <a:t>motor neuron</a:t>
            </a:r>
            <a:endParaRPr lang="en-US" dirty="0"/>
          </a:p>
          <a:p>
            <a:r>
              <a:rPr lang="en-US" dirty="0"/>
              <a:t>A </a:t>
            </a:r>
            <a:r>
              <a:rPr lang="en-US" b="1" dirty="0"/>
              <a:t>skeletal muscle fiber</a:t>
            </a:r>
            <a:endParaRPr lang="en-US" dirty="0"/>
          </a:p>
          <a:p>
            <a:r>
              <a:rPr lang="en-US" dirty="0"/>
              <a:t>Its function:</a:t>
            </a:r>
          </a:p>
          <a:p>
            <a:r>
              <a:rPr lang="en-US" dirty="0"/>
              <a:t>Convert </a:t>
            </a:r>
            <a:r>
              <a:rPr lang="en-US" b="1" dirty="0"/>
              <a:t>electrical signal (nerve AP)</a:t>
            </a:r>
            <a:r>
              <a:rPr lang="en-US" dirty="0"/>
              <a:t> into</a:t>
            </a:r>
          </a:p>
          <a:p>
            <a:r>
              <a:rPr lang="en-US" b="1" dirty="0"/>
              <a:t>Chemical signal (</a:t>
            </a:r>
            <a:r>
              <a:rPr lang="en-US" b="1" dirty="0" err="1"/>
              <a:t>ACh</a:t>
            </a:r>
            <a:r>
              <a:rPr lang="en-US" b="1" dirty="0"/>
              <a:t>)</a:t>
            </a:r>
            <a:r>
              <a:rPr lang="en-US" dirty="0"/>
              <a:t>, then into</a:t>
            </a:r>
          </a:p>
          <a:p>
            <a:r>
              <a:rPr lang="en-US" b="1" dirty="0"/>
              <a:t>Electrical signal in muscle → contraction</a:t>
            </a:r>
            <a:endParaRPr lang="en-US" dirty="0"/>
          </a:p>
          <a:p>
            <a:r>
              <a:rPr lang="en-US" dirty="0"/>
              <a:t>This process is called </a:t>
            </a:r>
            <a:r>
              <a:rPr lang="en-US" b="1" dirty="0"/>
              <a:t>excitation</a:t>
            </a:r>
            <a:r>
              <a:rPr lang="en-US" dirty="0"/>
              <a:t> of the muscle.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7740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291" y="627061"/>
            <a:ext cx="5615709" cy="5699342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2199" y="572149"/>
            <a:ext cx="5924838" cy="5754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710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Components of the NMJ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dirty="0"/>
              <a:t>1. Presynaptic Terminal (Motor Neuron Ending)</a:t>
            </a:r>
          </a:p>
          <a:p>
            <a:r>
              <a:rPr lang="en-US" dirty="0"/>
              <a:t>Synaptic vesicles containing </a:t>
            </a:r>
            <a:r>
              <a:rPr lang="en-US" b="1" dirty="0"/>
              <a:t>acetylcholine (</a:t>
            </a:r>
            <a:r>
              <a:rPr lang="en-US" b="1" dirty="0" err="1" smtClean="0"/>
              <a:t>ACh</a:t>
            </a:r>
            <a:r>
              <a:rPr lang="en-US" b="1" dirty="0" smtClean="0"/>
              <a:t>)</a:t>
            </a:r>
            <a:r>
              <a:rPr lang="en-US" dirty="0" smtClean="0"/>
              <a:t>, Voltage-gated </a:t>
            </a:r>
            <a:r>
              <a:rPr lang="en-US" b="1" dirty="0"/>
              <a:t>Ca²⁺ channels</a:t>
            </a:r>
            <a:endParaRPr lang="en-US" dirty="0"/>
          </a:p>
          <a:p>
            <a:r>
              <a:rPr lang="en-US" b="1" dirty="0"/>
              <a:t>2. Synaptic Cleft</a:t>
            </a:r>
          </a:p>
          <a:p>
            <a:r>
              <a:rPr lang="en-US" dirty="0"/>
              <a:t>Space between nerve &amp; </a:t>
            </a:r>
            <a:r>
              <a:rPr lang="en-US" dirty="0" smtClean="0"/>
              <a:t>muscle, Contains </a:t>
            </a:r>
            <a:r>
              <a:rPr lang="en-US" b="1" dirty="0"/>
              <a:t>acetylcholinesterase (</a:t>
            </a:r>
            <a:r>
              <a:rPr lang="en-US" b="1" dirty="0" err="1"/>
              <a:t>AChE</a:t>
            </a:r>
            <a:r>
              <a:rPr lang="en-US" b="1" dirty="0"/>
              <a:t>)</a:t>
            </a:r>
            <a:endParaRPr lang="en-US" dirty="0"/>
          </a:p>
          <a:p>
            <a:r>
              <a:rPr lang="en-US" b="1" dirty="0"/>
              <a:t>3. Postsynaptic Membrane (Motor End Plate)</a:t>
            </a:r>
          </a:p>
          <a:p>
            <a:r>
              <a:rPr lang="en-US" dirty="0"/>
              <a:t>Folded membrane with </a:t>
            </a:r>
            <a:r>
              <a:rPr lang="en-US" b="1" dirty="0"/>
              <a:t>nicotinic </a:t>
            </a:r>
            <a:r>
              <a:rPr lang="en-US" b="1" dirty="0" err="1"/>
              <a:t>ACh</a:t>
            </a:r>
            <a:r>
              <a:rPr lang="en-US" b="1" dirty="0"/>
              <a:t> </a:t>
            </a:r>
            <a:r>
              <a:rPr lang="en-US" b="1" dirty="0" smtClean="0"/>
              <a:t>receptors</a:t>
            </a:r>
            <a:r>
              <a:rPr lang="en-US" dirty="0" smtClean="0"/>
              <a:t>: Ligand-gated </a:t>
            </a:r>
            <a:r>
              <a:rPr lang="en-US" dirty="0"/>
              <a:t>ion channels (allow Na⁺ in)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819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Step-by-Step Events at the NMJ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1. Arrival of action potential at motor neuron terminal</a:t>
            </a:r>
          </a:p>
          <a:p>
            <a:r>
              <a:rPr lang="en-US" dirty="0"/>
              <a:t>Depolarization opens </a:t>
            </a:r>
            <a:r>
              <a:rPr lang="en-US" b="1" dirty="0"/>
              <a:t>voltage-gated Ca²⁺ channels</a:t>
            </a:r>
            <a:endParaRPr lang="en-US" dirty="0"/>
          </a:p>
          <a:p>
            <a:r>
              <a:rPr lang="en-US" b="1" dirty="0"/>
              <a:t>2. Ca²⁺ influx</a:t>
            </a:r>
          </a:p>
          <a:p>
            <a:r>
              <a:rPr lang="en-US" dirty="0"/>
              <a:t>Ca²⁺ enters presynaptic terminal</a:t>
            </a:r>
          </a:p>
          <a:p>
            <a:r>
              <a:rPr lang="en-US" b="1" dirty="0"/>
              <a:t>3. </a:t>
            </a:r>
            <a:r>
              <a:rPr lang="en-US" b="1" dirty="0" err="1"/>
              <a:t>ACh</a:t>
            </a:r>
            <a:r>
              <a:rPr lang="en-US" b="1" dirty="0"/>
              <a:t> release</a:t>
            </a:r>
          </a:p>
          <a:p>
            <a:r>
              <a:rPr lang="en-US" dirty="0" err="1"/>
              <a:t>ACh</a:t>
            </a:r>
            <a:r>
              <a:rPr lang="en-US" dirty="0"/>
              <a:t> vesicles fuse with the membrane</a:t>
            </a:r>
          </a:p>
          <a:p>
            <a:r>
              <a:rPr lang="en-US" dirty="0" err="1"/>
              <a:t>ACh</a:t>
            </a:r>
            <a:r>
              <a:rPr lang="en-US" dirty="0"/>
              <a:t> is </a:t>
            </a:r>
            <a:r>
              <a:rPr lang="en-US" dirty="0" err="1"/>
              <a:t>exocytosed</a:t>
            </a:r>
            <a:r>
              <a:rPr lang="en-US" dirty="0"/>
              <a:t> into synaptic cleft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7875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Step-by-Step Events at the NMJ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4. </a:t>
            </a:r>
            <a:r>
              <a:rPr lang="en-US" b="1" dirty="0" err="1"/>
              <a:t>ACh</a:t>
            </a:r>
            <a:r>
              <a:rPr lang="en-US" b="1" dirty="0"/>
              <a:t> binds to receptor</a:t>
            </a:r>
          </a:p>
          <a:p>
            <a:r>
              <a:rPr lang="en-US" dirty="0" err="1"/>
              <a:t>ACh</a:t>
            </a:r>
            <a:r>
              <a:rPr lang="en-US" dirty="0"/>
              <a:t> binds </a:t>
            </a:r>
            <a:r>
              <a:rPr lang="en-US" b="1" dirty="0"/>
              <a:t>nicotinic </a:t>
            </a:r>
            <a:r>
              <a:rPr lang="en-US" b="1" dirty="0" err="1"/>
              <a:t>ACh</a:t>
            </a:r>
            <a:r>
              <a:rPr lang="en-US" b="1" dirty="0"/>
              <a:t> receptors</a:t>
            </a:r>
            <a:r>
              <a:rPr lang="en-US" dirty="0"/>
              <a:t> on motor end plate</a:t>
            </a:r>
          </a:p>
          <a:p>
            <a:r>
              <a:rPr lang="en-US" dirty="0"/>
              <a:t>Opens </a:t>
            </a:r>
            <a:r>
              <a:rPr lang="en-US" b="1" dirty="0"/>
              <a:t>ligand-gated Na⁺ channels</a:t>
            </a:r>
            <a:endParaRPr lang="en-US" dirty="0"/>
          </a:p>
          <a:p>
            <a:r>
              <a:rPr lang="en-US" b="1" dirty="0"/>
              <a:t>5. End Plate Potential (EPP)</a:t>
            </a:r>
          </a:p>
          <a:p>
            <a:r>
              <a:rPr lang="en-US" dirty="0"/>
              <a:t>Na⁺ influx causes </a:t>
            </a:r>
            <a:r>
              <a:rPr lang="en-US" b="1" dirty="0"/>
              <a:t>local depolarization</a:t>
            </a:r>
            <a:endParaRPr lang="en-US" dirty="0"/>
          </a:p>
          <a:p>
            <a:r>
              <a:rPr lang="en-US" dirty="0"/>
              <a:t>If threshold reached → </a:t>
            </a:r>
            <a:r>
              <a:rPr lang="en-US" b="1" dirty="0"/>
              <a:t>muscle action potential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2962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Generation of Muscle Action Potential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EPP causes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voltage-gated Na⁺ channels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to open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Action potential spreads over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sarcolemma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Travels deep into fiber via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T-tubules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Leads to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Ca²⁺ release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contraction</a:t>
            </a:r>
          </a:p>
        </p:txBody>
      </p:sp>
    </p:spTree>
    <p:extLst>
      <p:ext uri="{BB962C8B-B14F-4D97-AF65-F5344CB8AC3E}">
        <p14:creationId xmlns:p14="http://schemas.microsoft.com/office/powerpoint/2010/main" val="3212918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Removal of </a:t>
            </a:r>
            <a:r>
              <a:rPr lang="en-US" dirty="0" err="1"/>
              <a:t>ACh</a:t>
            </a:r>
            <a:r>
              <a:rPr lang="en-US" dirty="0"/>
              <a:t> (Termination)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After signal transmission:</a:t>
            </a:r>
          </a:p>
          <a:p>
            <a:r>
              <a:rPr lang="en-US" b="1" dirty="0" err="1"/>
              <a:t>AChE</a:t>
            </a:r>
            <a:r>
              <a:rPr lang="en-US" b="1" dirty="0"/>
              <a:t> breaks down </a:t>
            </a:r>
            <a:r>
              <a:rPr lang="en-US" b="1" dirty="0" err="1"/>
              <a:t>ACh</a:t>
            </a:r>
            <a:r>
              <a:rPr lang="en-US" dirty="0"/>
              <a:t> into acetate + choline</a:t>
            </a:r>
          </a:p>
          <a:p>
            <a:r>
              <a:rPr lang="en-US" dirty="0"/>
              <a:t>Choline is taken back into presynaptic neuron</a:t>
            </a:r>
          </a:p>
          <a:p>
            <a:r>
              <a:rPr lang="en-US" dirty="0"/>
              <a:t>Prevents continuous stimulation of muscle</a:t>
            </a:r>
          </a:p>
          <a:p>
            <a:r>
              <a:rPr lang="en-US" dirty="0"/>
              <a:t>This ensures </a:t>
            </a:r>
            <a:r>
              <a:rPr lang="en-US" b="1" dirty="0"/>
              <a:t>one nerve impulse → one contraction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200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Properties of the NMJ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1. One-way Transmission</a:t>
            </a:r>
          </a:p>
          <a:p>
            <a:r>
              <a:rPr lang="en-US" dirty="0"/>
              <a:t>Motor neuron → muscle (never reversed)</a:t>
            </a:r>
          </a:p>
          <a:p>
            <a:r>
              <a:rPr lang="en-US" b="1" dirty="0"/>
              <a:t>2. High Safety Margin</a:t>
            </a:r>
          </a:p>
          <a:p>
            <a:r>
              <a:rPr lang="en-US" dirty="0"/>
              <a:t>Large amount of </a:t>
            </a:r>
            <a:r>
              <a:rPr lang="en-US" dirty="0" err="1"/>
              <a:t>ACh</a:t>
            </a:r>
            <a:r>
              <a:rPr lang="en-US" dirty="0"/>
              <a:t> released → ensures contraction every time</a:t>
            </a:r>
          </a:p>
          <a:p>
            <a:r>
              <a:rPr lang="en-US" b="1" dirty="0"/>
              <a:t>3. No summation</a:t>
            </a:r>
          </a:p>
          <a:p>
            <a:r>
              <a:rPr lang="en-US" dirty="0"/>
              <a:t>EPP is graded, but muscle action potential is </a:t>
            </a:r>
            <a:r>
              <a:rPr lang="en-US" b="1" dirty="0"/>
              <a:t>all-or-none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689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Aerobic vs Anaerobic Muscle Contraction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Muscle fibers generate ATP through two major systems:</a:t>
            </a:r>
          </a:p>
          <a:p>
            <a:r>
              <a:rPr lang="en-US" b="1"/>
              <a:t>Aerobic metabolism</a:t>
            </a:r>
            <a:r>
              <a:rPr lang="en-US"/>
              <a:t> (with oxygen)</a:t>
            </a:r>
          </a:p>
          <a:p>
            <a:r>
              <a:rPr lang="en-US" b="1"/>
              <a:t>Anaerobic metabolism</a:t>
            </a:r>
            <a:r>
              <a:rPr lang="en-US"/>
              <a:t> (without oxygen)</a:t>
            </a:r>
          </a:p>
          <a:p>
            <a:r>
              <a:rPr lang="en-US"/>
              <a:t>Both systems operate during exercise but dominate under different conditions.</a:t>
            </a:r>
          </a:p>
        </p:txBody>
      </p:sp>
    </p:spTree>
    <p:extLst>
      <p:ext uri="{BB962C8B-B14F-4D97-AF65-F5344CB8AC3E}">
        <p14:creationId xmlns:p14="http://schemas.microsoft.com/office/powerpoint/2010/main" val="2085675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Aerobic Muscle Contraction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Muscle </a:t>
            </a:r>
            <a:r>
              <a:rPr lang="en-US" dirty="0"/>
              <a:t>contraction supported by </a:t>
            </a:r>
            <a:r>
              <a:rPr lang="en-US" b="1" dirty="0"/>
              <a:t>oxygen-dependent ATP production</a:t>
            </a:r>
            <a:r>
              <a:rPr lang="en-US" dirty="0"/>
              <a:t> in mitochondria.</a:t>
            </a:r>
          </a:p>
          <a:p>
            <a:r>
              <a:rPr lang="en-US" dirty="0" smtClean="0"/>
              <a:t>Uses </a:t>
            </a:r>
            <a:r>
              <a:rPr lang="en-US" b="1" dirty="0"/>
              <a:t>oxidative phosphorylation</a:t>
            </a:r>
            <a:endParaRPr lang="en-US" dirty="0"/>
          </a:p>
          <a:p>
            <a:r>
              <a:rPr lang="en-US" dirty="0"/>
              <a:t>Relies on </a:t>
            </a:r>
            <a:r>
              <a:rPr lang="en-US" b="1" dirty="0"/>
              <a:t>fatty acids, glucose, and </a:t>
            </a:r>
            <a:r>
              <a:rPr lang="en-US" b="1" dirty="0" smtClean="0"/>
              <a:t>pyruvate</a:t>
            </a:r>
            <a:r>
              <a:rPr lang="en-US" dirty="0" smtClean="0"/>
              <a:t>, Occurs </a:t>
            </a:r>
            <a:r>
              <a:rPr lang="en-US" dirty="0"/>
              <a:t>in </a:t>
            </a:r>
            <a:r>
              <a:rPr lang="en-US" b="1" dirty="0"/>
              <a:t>mitochondria</a:t>
            </a:r>
            <a:endParaRPr lang="en-US" dirty="0"/>
          </a:p>
          <a:p>
            <a:r>
              <a:rPr lang="en-US" dirty="0"/>
              <a:t>Produces large ATP amounts (36–38 molecules per </a:t>
            </a:r>
            <a:r>
              <a:rPr lang="en-US" dirty="0" smtClean="0"/>
              <a:t>glucose), Slow </a:t>
            </a:r>
            <a:r>
              <a:rPr lang="en-US" dirty="0"/>
              <a:t>but </a:t>
            </a:r>
            <a:r>
              <a:rPr lang="en-US" b="1" dirty="0"/>
              <a:t>sustained contractions</a:t>
            </a:r>
            <a:endParaRPr lang="en-US" dirty="0"/>
          </a:p>
          <a:p>
            <a:r>
              <a:rPr lang="en-US" dirty="0"/>
              <a:t>Dominant in </a:t>
            </a:r>
            <a:r>
              <a:rPr lang="en-US" b="1" dirty="0"/>
              <a:t>endurance </a:t>
            </a:r>
            <a:r>
              <a:rPr lang="en-US" b="1" dirty="0" smtClean="0"/>
              <a:t>activities</a:t>
            </a:r>
            <a:r>
              <a:rPr lang="en-US" dirty="0" smtClean="0"/>
              <a:t>, Produces </a:t>
            </a:r>
            <a:r>
              <a:rPr lang="en-US" b="1" dirty="0"/>
              <a:t>CO₂ + H₂O</a:t>
            </a:r>
            <a:r>
              <a:rPr lang="en-US" dirty="0"/>
              <a:t> (no lactic acid)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990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Connective Tissue Layers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2965" y="2390677"/>
            <a:ext cx="9601196" cy="3318936"/>
          </a:xfrm>
        </p:spPr>
        <p:txBody>
          <a:bodyPr/>
          <a:lstStyle/>
          <a:p>
            <a:r>
              <a:rPr lang="en-US" b="1" dirty="0" smtClean="0"/>
              <a:t>Epimysium</a:t>
            </a:r>
            <a:r>
              <a:rPr lang="en-US" dirty="0" smtClean="0"/>
              <a:t> </a:t>
            </a:r>
            <a:r>
              <a:rPr lang="en-US" dirty="0"/>
              <a:t>— surrounds whole </a:t>
            </a:r>
            <a:r>
              <a:rPr lang="en-US" dirty="0" err="1" smtClean="0"/>
              <a:t>muscle,</a:t>
            </a:r>
            <a:r>
              <a:rPr lang="en-US" b="1" dirty="0" err="1" smtClean="0"/>
              <a:t>Perimysium</a:t>
            </a:r>
            <a:r>
              <a:rPr lang="en-US" dirty="0" smtClean="0"/>
              <a:t> </a:t>
            </a:r>
            <a:r>
              <a:rPr lang="en-US" dirty="0"/>
              <a:t>— surrounds </a:t>
            </a:r>
            <a:r>
              <a:rPr lang="en-US" dirty="0" smtClean="0"/>
              <a:t>fascicles, </a:t>
            </a:r>
            <a:r>
              <a:rPr lang="en-US" b="1" dirty="0" smtClean="0"/>
              <a:t>Endomysium</a:t>
            </a:r>
            <a:r>
              <a:rPr lang="en-US" dirty="0" smtClean="0"/>
              <a:t> </a:t>
            </a:r>
            <a:r>
              <a:rPr lang="en-US" dirty="0"/>
              <a:t>— surrounds each muscle fiber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492" y="3294206"/>
            <a:ext cx="10196944" cy="2783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336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Anaerobic Muscle Contraction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Contraction </a:t>
            </a:r>
            <a:r>
              <a:rPr lang="en-US" dirty="0"/>
              <a:t>supported by </a:t>
            </a:r>
            <a:r>
              <a:rPr lang="en-US" b="1" dirty="0"/>
              <a:t>ATP production without </a:t>
            </a:r>
            <a:r>
              <a:rPr lang="en-US" b="1" dirty="0" smtClean="0"/>
              <a:t>oxygen</a:t>
            </a:r>
            <a:r>
              <a:rPr lang="en-US" dirty="0" smtClean="0"/>
              <a:t>, Uses </a:t>
            </a:r>
            <a:r>
              <a:rPr lang="en-US" b="1" dirty="0"/>
              <a:t>anaerobic glycolysis</a:t>
            </a:r>
            <a:endParaRPr lang="en-US" dirty="0"/>
          </a:p>
          <a:p>
            <a:r>
              <a:rPr lang="en-US" dirty="0"/>
              <a:t>Glucose → pyruvate → </a:t>
            </a:r>
            <a:r>
              <a:rPr lang="en-US" b="1" dirty="0"/>
              <a:t>lactic acid</a:t>
            </a:r>
            <a:endParaRPr lang="en-US" dirty="0"/>
          </a:p>
          <a:p>
            <a:r>
              <a:rPr lang="en-US" dirty="0"/>
              <a:t>Occurs in </a:t>
            </a:r>
            <a:r>
              <a:rPr lang="en-US" b="1" dirty="0" smtClean="0"/>
              <a:t>cytosol</a:t>
            </a:r>
            <a:r>
              <a:rPr lang="en-US" dirty="0" smtClean="0"/>
              <a:t>, Small </a:t>
            </a:r>
            <a:r>
              <a:rPr lang="en-US" dirty="0"/>
              <a:t>ATP yield (2 molecules per </a:t>
            </a:r>
            <a:r>
              <a:rPr lang="en-US" dirty="0" smtClean="0"/>
              <a:t>glucose), Fast </a:t>
            </a:r>
            <a:r>
              <a:rPr lang="en-US" dirty="0"/>
              <a:t>but </a:t>
            </a:r>
            <a:r>
              <a:rPr lang="en-US" b="1" dirty="0"/>
              <a:t>short-duration </a:t>
            </a:r>
            <a:r>
              <a:rPr lang="en-US" b="1" dirty="0" smtClean="0"/>
              <a:t>contractions</a:t>
            </a:r>
            <a:r>
              <a:rPr lang="en-US" dirty="0" smtClean="0"/>
              <a:t>, Rapid </a:t>
            </a:r>
            <a:r>
              <a:rPr lang="en-US" dirty="0"/>
              <a:t>fatigue due to lactic acid buildup</a:t>
            </a:r>
          </a:p>
          <a:p>
            <a:r>
              <a:rPr lang="en-US" b="1" dirty="0"/>
              <a:t>Fiber Type:</a:t>
            </a:r>
          </a:p>
          <a:p>
            <a:r>
              <a:rPr lang="en-US" b="1" dirty="0"/>
              <a:t>Type II (Fast-twitch fibers)</a:t>
            </a:r>
            <a:endParaRPr lang="en-US" dirty="0"/>
          </a:p>
          <a:p>
            <a:r>
              <a:rPr lang="en-US" dirty="0"/>
              <a:t>Low myoglobin, fewer </a:t>
            </a:r>
            <a:r>
              <a:rPr lang="en-US" dirty="0" smtClean="0"/>
              <a:t>mitochondria, Powerful</a:t>
            </a:r>
            <a:r>
              <a:rPr lang="en-US" dirty="0"/>
              <a:t>, rapid, but easily fatigued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069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Differences Table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9338060"/>
              </p:ext>
            </p:extLst>
          </p:nvPr>
        </p:nvGraphicFramePr>
        <p:xfrm>
          <a:off x="1741290" y="2557465"/>
          <a:ext cx="8709420" cy="3572660"/>
        </p:xfrm>
        <a:graphic>
          <a:graphicData uri="http://schemas.openxmlformats.org/drawingml/2006/table">
            <a:tbl>
              <a:tblPr/>
              <a:tblGrid>
                <a:gridCol w="2903140">
                  <a:extLst>
                    <a:ext uri="{9D8B030D-6E8A-4147-A177-3AD203B41FA5}">
                      <a16:colId xmlns:a16="http://schemas.microsoft.com/office/drawing/2014/main" val="3125705700"/>
                    </a:ext>
                  </a:extLst>
                </a:gridCol>
                <a:gridCol w="2903140">
                  <a:extLst>
                    <a:ext uri="{9D8B030D-6E8A-4147-A177-3AD203B41FA5}">
                      <a16:colId xmlns:a16="http://schemas.microsoft.com/office/drawing/2014/main" val="2698522711"/>
                    </a:ext>
                  </a:extLst>
                </a:gridCol>
                <a:gridCol w="2903140">
                  <a:extLst>
                    <a:ext uri="{9D8B030D-6E8A-4147-A177-3AD203B41FA5}">
                      <a16:colId xmlns:a16="http://schemas.microsoft.com/office/drawing/2014/main" val="1826209596"/>
                    </a:ext>
                  </a:extLst>
                </a:gridCol>
              </a:tblGrid>
              <a:tr h="331787">
                <a:tc>
                  <a:txBody>
                    <a:bodyPr/>
                    <a:lstStyle/>
                    <a:p>
                      <a:r>
                        <a:rPr lang="en-US" sz="1800" b="1" dirty="0"/>
                        <a:t>Feature</a:t>
                      </a:r>
                    </a:p>
                  </a:txBody>
                  <a:tcPr marL="82947" marR="82947" marT="41473" marB="414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/>
                        <a:t>Aerobic Contraction</a:t>
                      </a:r>
                      <a:endParaRPr lang="en-US" sz="1800"/>
                    </a:p>
                  </a:txBody>
                  <a:tcPr marL="82947" marR="82947" marT="41473" marB="414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/>
                        <a:t>Anaerobic Contraction</a:t>
                      </a:r>
                      <a:endParaRPr lang="en-US" sz="1800"/>
                    </a:p>
                  </a:txBody>
                  <a:tcPr marL="82947" marR="82947" marT="41473" marB="414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7667376"/>
                  </a:ext>
                </a:extLst>
              </a:tr>
              <a:tr h="331787">
                <a:tc>
                  <a:txBody>
                    <a:bodyPr/>
                    <a:lstStyle/>
                    <a:p>
                      <a:r>
                        <a:rPr lang="en-US" sz="1800" b="1" dirty="0"/>
                        <a:t>Oxygen required</a:t>
                      </a:r>
                    </a:p>
                  </a:txBody>
                  <a:tcPr marL="82947" marR="82947" marT="41473" marB="414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Yes</a:t>
                      </a:r>
                    </a:p>
                  </a:txBody>
                  <a:tcPr marL="82947" marR="82947" marT="41473" marB="414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No</a:t>
                      </a:r>
                    </a:p>
                  </a:txBody>
                  <a:tcPr marL="82947" marR="82947" marT="41473" marB="414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127141"/>
                  </a:ext>
                </a:extLst>
              </a:tr>
              <a:tr h="331787">
                <a:tc>
                  <a:txBody>
                    <a:bodyPr/>
                    <a:lstStyle/>
                    <a:p>
                      <a:r>
                        <a:rPr lang="en-US" sz="1800" b="1" dirty="0"/>
                        <a:t>ATP yield</a:t>
                      </a:r>
                    </a:p>
                  </a:txBody>
                  <a:tcPr marL="82947" marR="82947" marT="41473" marB="414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High (36–38 ATP)</a:t>
                      </a:r>
                    </a:p>
                  </a:txBody>
                  <a:tcPr marL="82947" marR="82947" marT="41473" marB="414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Low (2 ATP)</a:t>
                      </a:r>
                    </a:p>
                  </a:txBody>
                  <a:tcPr marL="82947" marR="82947" marT="41473" marB="414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8374671"/>
                  </a:ext>
                </a:extLst>
              </a:tr>
              <a:tr h="331787">
                <a:tc>
                  <a:txBody>
                    <a:bodyPr/>
                    <a:lstStyle/>
                    <a:p>
                      <a:r>
                        <a:rPr lang="en-US" sz="1800" b="1" dirty="0"/>
                        <a:t>Speed</a:t>
                      </a:r>
                    </a:p>
                  </a:txBody>
                  <a:tcPr marL="82947" marR="82947" marT="41473" marB="414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Slow</a:t>
                      </a:r>
                    </a:p>
                  </a:txBody>
                  <a:tcPr marL="82947" marR="82947" marT="41473" marB="414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Fast</a:t>
                      </a:r>
                    </a:p>
                  </a:txBody>
                  <a:tcPr marL="82947" marR="82947" marT="41473" marB="414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5097058"/>
                  </a:ext>
                </a:extLst>
              </a:tr>
              <a:tr h="331787">
                <a:tc>
                  <a:txBody>
                    <a:bodyPr/>
                    <a:lstStyle/>
                    <a:p>
                      <a:r>
                        <a:rPr lang="en-US" sz="1800" b="1" dirty="0"/>
                        <a:t>Fatigue</a:t>
                      </a:r>
                    </a:p>
                  </a:txBody>
                  <a:tcPr marL="82947" marR="82947" marT="41473" marB="414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Low</a:t>
                      </a:r>
                    </a:p>
                  </a:txBody>
                  <a:tcPr marL="82947" marR="82947" marT="41473" marB="414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High</a:t>
                      </a:r>
                    </a:p>
                  </a:txBody>
                  <a:tcPr marL="82947" marR="82947" marT="41473" marB="414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758049"/>
                  </a:ext>
                </a:extLst>
              </a:tr>
              <a:tr h="331787">
                <a:tc>
                  <a:txBody>
                    <a:bodyPr/>
                    <a:lstStyle/>
                    <a:p>
                      <a:r>
                        <a:rPr lang="en-US" sz="1800" b="1" dirty="0"/>
                        <a:t>Main products</a:t>
                      </a:r>
                    </a:p>
                  </a:txBody>
                  <a:tcPr marL="82947" marR="82947" marT="41473" marB="414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CO₂ + H₂O</a:t>
                      </a:r>
                    </a:p>
                  </a:txBody>
                  <a:tcPr marL="82947" marR="82947" marT="41473" marB="414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Lactic acid</a:t>
                      </a:r>
                    </a:p>
                  </a:txBody>
                  <a:tcPr marL="82947" marR="82947" marT="41473" marB="414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9307081"/>
                  </a:ext>
                </a:extLst>
              </a:tr>
              <a:tr h="331787">
                <a:tc>
                  <a:txBody>
                    <a:bodyPr/>
                    <a:lstStyle/>
                    <a:p>
                      <a:r>
                        <a:rPr lang="en-US" sz="1800" b="1" dirty="0"/>
                        <a:t>Duration</a:t>
                      </a:r>
                    </a:p>
                  </a:txBody>
                  <a:tcPr marL="82947" marR="82947" marT="41473" marB="414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Long (endurance)</a:t>
                      </a:r>
                    </a:p>
                  </a:txBody>
                  <a:tcPr marL="82947" marR="82947" marT="41473" marB="414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Short bursts</a:t>
                      </a:r>
                    </a:p>
                  </a:txBody>
                  <a:tcPr marL="82947" marR="82947" marT="41473" marB="414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4924069"/>
                  </a:ext>
                </a:extLst>
              </a:tr>
              <a:tr h="331787">
                <a:tc>
                  <a:txBody>
                    <a:bodyPr/>
                    <a:lstStyle/>
                    <a:p>
                      <a:r>
                        <a:rPr lang="en-US" sz="1800" b="1" dirty="0"/>
                        <a:t>Fibers</a:t>
                      </a:r>
                    </a:p>
                  </a:txBody>
                  <a:tcPr marL="82947" marR="82947" marT="41473" marB="414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Type I</a:t>
                      </a:r>
                    </a:p>
                  </a:txBody>
                  <a:tcPr marL="82947" marR="82947" marT="41473" marB="414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Type II</a:t>
                      </a:r>
                    </a:p>
                  </a:txBody>
                  <a:tcPr marL="82947" marR="82947" marT="41473" marB="414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5426449"/>
                  </a:ext>
                </a:extLst>
              </a:tr>
              <a:tr h="331787">
                <a:tc>
                  <a:txBody>
                    <a:bodyPr/>
                    <a:lstStyle/>
                    <a:p>
                      <a:r>
                        <a:rPr lang="en-US" sz="1800" b="1" dirty="0"/>
                        <a:t>Mitochondria</a:t>
                      </a:r>
                    </a:p>
                  </a:txBody>
                  <a:tcPr marL="82947" marR="82947" marT="41473" marB="414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Many</a:t>
                      </a:r>
                    </a:p>
                  </a:txBody>
                  <a:tcPr marL="82947" marR="82947" marT="41473" marB="414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Few</a:t>
                      </a:r>
                    </a:p>
                  </a:txBody>
                  <a:tcPr marL="82947" marR="82947" marT="41473" marB="414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6511022"/>
                  </a:ext>
                </a:extLst>
              </a:tr>
              <a:tr h="331787">
                <a:tc>
                  <a:txBody>
                    <a:bodyPr/>
                    <a:lstStyle/>
                    <a:p>
                      <a:r>
                        <a:rPr lang="en-US" sz="1800" b="1" dirty="0"/>
                        <a:t>Efficiency</a:t>
                      </a:r>
                    </a:p>
                  </a:txBody>
                  <a:tcPr marL="82947" marR="82947" marT="41473" marB="414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Very efficient</a:t>
                      </a:r>
                    </a:p>
                  </a:txBody>
                  <a:tcPr marL="82947" marR="82947" marT="41473" marB="414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Less efficient</a:t>
                      </a:r>
                    </a:p>
                  </a:txBody>
                  <a:tcPr marL="82947" marR="82947" marT="41473" marB="414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61113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2578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27" y="982132"/>
            <a:ext cx="10261600" cy="4458086"/>
          </a:xfrm>
        </p:spPr>
      </p:pic>
    </p:spTree>
    <p:extLst>
      <p:ext uri="{BB962C8B-B14F-4D97-AF65-F5344CB8AC3E}">
        <p14:creationId xmlns:p14="http://schemas.microsoft.com/office/powerpoint/2010/main" val="2729563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Muscle Hypertrophy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Increase in </a:t>
            </a:r>
            <a:r>
              <a:rPr lang="en-US" b="1" dirty="0"/>
              <a:t>size</a:t>
            </a:r>
            <a:r>
              <a:rPr lang="en-US" dirty="0"/>
              <a:t> of a muscle due to enlargement of </a:t>
            </a:r>
            <a:r>
              <a:rPr lang="en-US" b="1" dirty="0"/>
              <a:t>individual muscle fibers</a:t>
            </a:r>
            <a:r>
              <a:rPr lang="en-US" dirty="0"/>
              <a:t> (not an increase in fiber number).</a:t>
            </a:r>
          </a:p>
          <a:p>
            <a:r>
              <a:rPr lang="en-US" b="1" dirty="0"/>
              <a:t>Causes:</a:t>
            </a:r>
          </a:p>
          <a:p>
            <a:r>
              <a:rPr lang="en-US" dirty="0"/>
              <a:t>Resistance training (weight </a:t>
            </a:r>
            <a:r>
              <a:rPr lang="en-US" dirty="0" smtClean="0"/>
              <a:t>lifting), Increased </a:t>
            </a:r>
            <a:r>
              <a:rPr lang="en-US" dirty="0"/>
              <a:t>workload</a:t>
            </a:r>
          </a:p>
          <a:p>
            <a:r>
              <a:rPr lang="en-US" dirty="0"/>
              <a:t>Hormonal influences:</a:t>
            </a:r>
          </a:p>
          <a:p>
            <a:pPr lvl="1"/>
            <a:r>
              <a:rPr lang="en-US" b="1" dirty="0" smtClean="0"/>
              <a:t>Testosterone</a:t>
            </a:r>
            <a:r>
              <a:rPr lang="en-US" dirty="0" smtClean="0"/>
              <a:t>, </a:t>
            </a:r>
            <a:r>
              <a:rPr lang="en-US" b="1" dirty="0" smtClean="0"/>
              <a:t>Growth hormone</a:t>
            </a:r>
            <a:r>
              <a:rPr lang="en-US" dirty="0" smtClean="0"/>
              <a:t>, </a:t>
            </a:r>
            <a:r>
              <a:rPr lang="en-US" b="1" dirty="0" smtClean="0"/>
              <a:t>IGF-1</a:t>
            </a:r>
            <a:endParaRPr lang="en-US" dirty="0"/>
          </a:p>
          <a:p>
            <a:r>
              <a:rPr lang="en-US" dirty="0"/>
              <a:t>Increased nerve </a:t>
            </a:r>
            <a:r>
              <a:rPr lang="en-US" dirty="0" smtClean="0"/>
              <a:t>stimulation, High-protein </a:t>
            </a:r>
            <a:r>
              <a:rPr lang="en-US" dirty="0"/>
              <a:t>diet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480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Increased </a:t>
            </a:r>
            <a:r>
              <a:rPr lang="en-US" b="1" dirty="0"/>
              <a:t>myofibrils</a:t>
            </a:r>
            <a:endParaRPr lang="en-US" dirty="0"/>
          </a:p>
          <a:p>
            <a:r>
              <a:rPr lang="en-US" dirty="0"/>
              <a:t>Increased </a:t>
            </a:r>
            <a:r>
              <a:rPr lang="en-US" b="1" dirty="0"/>
              <a:t>sarcomeres</a:t>
            </a:r>
            <a:endParaRPr lang="en-US" dirty="0"/>
          </a:p>
          <a:p>
            <a:r>
              <a:rPr lang="en-US" dirty="0"/>
              <a:t>More </a:t>
            </a:r>
            <a:r>
              <a:rPr lang="en-US" b="1" dirty="0"/>
              <a:t>actin &amp; myosin</a:t>
            </a:r>
            <a:endParaRPr lang="en-US" dirty="0"/>
          </a:p>
          <a:p>
            <a:r>
              <a:rPr lang="en-US" dirty="0"/>
              <a:t>Increased </a:t>
            </a:r>
            <a:r>
              <a:rPr lang="en-US" b="1" dirty="0"/>
              <a:t>glycogen storage</a:t>
            </a:r>
            <a:endParaRPr lang="en-US" dirty="0"/>
          </a:p>
          <a:p>
            <a:r>
              <a:rPr lang="en-US" dirty="0"/>
              <a:t>Increased </a:t>
            </a:r>
            <a:r>
              <a:rPr lang="en-US" b="1" dirty="0"/>
              <a:t>mitochondria</a:t>
            </a:r>
            <a:r>
              <a:rPr lang="en-US" dirty="0"/>
              <a:t> in oxidative training</a:t>
            </a:r>
          </a:p>
          <a:p>
            <a:r>
              <a:rPr lang="en-US" dirty="0"/>
              <a:t>Greater </a:t>
            </a:r>
            <a:r>
              <a:rPr lang="en-US" b="1" dirty="0"/>
              <a:t>strength and force production</a:t>
            </a:r>
            <a:endParaRPr lang="en-US" dirty="0"/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Physiological </a:t>
            </a:r>
            <a:r>
              <a:rPr lang="en-US" b="1" dirty="0" smtClean="0"/>
              <a:t>Changes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10165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Muscle Atrophy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Decrease in </a:t>
            </a:r>
            <a:r>
              <a:rPr lang="en-US" b="1" dirty="0"/>
              <a:t>muscle size</a:t>
            </a:r>
            <a:r>
              <a:rPr lang="en-US" dirty="0"/>
              <a:t> due to loss of </a:t>
            </a:r>
            <a:r>
              <a:rPr lang="en-US" b="1" dirty="0"/>
              <a:t>myofibrils</a:t>
            </a:r>
            <a:r>
              <a:rPr lang="en-US" dirty="0"/>
              <a:t> and reduction in metabolic activity.</a:t>
            </a:r>
          </a:p>
          <a:p>
            <a:r>
              <a:rPr lang="en-US" dirty="0" smtClean="0"/>
              <a:t>Causes: Lack </a:t>
            </a:r>
            <a:r>
              <a:rPr lang="en-US" dirty="0"/>
              <a:t>of physical activity</a:t>
            </a:r>
          </a:p>
          <a:p>
            <a:r>
              <a:rPr lang="en-US" dirty="0"/>
              <a:t>Immobilization (fracture, cast, bed rest)</a:t>
            </a:r>
          </a:p>
          <a:p>
            <a:r>
              <a:rPr lang="en-US" dirty="0"/>
              <a:t>Denervation (nerve </a:t>
            </a:r>
            <a:r>
              <a:rPr lang="en-US" dirty="0" smtClean="0"/>
              <a:t>injury), Aging </a:t>
            </a:r>
            <a:r>
              <a:rPr lang="en-US" dirty="0"/>
              <a:t>(</a:t>
            </a:r>
            <a:r>
              <a:rPr lang="en-US" b="1" dirty="0" err="1"/>
              <a:t>sarcopenia</a:t>
            </a:r>
            <a:r>
              <a:rPr lang="en-US" dirty="0"/>
              <a:t>)</a:t>
            </a:r>
          </a:p>
          <a:p>
            <a:r>
              <a:rPr lang="en-US" dirty="0"/>
              <a:t>Chronic diseases (</a:t>
            </a:r>
            <a:r>
              <a:rPr lang="en-US" dirty="0" smtClean="0"/>
              <a:t>cachexia), Malnutrition</a:t>
            </a:r>
            <a:endParaRPr lang="en-US" dirty="0"/>
          </a:p>
          <a:p>
            <a:r>
              <a:rPr lang="en-US" dirty="0"/>
              <a:t>Space travel (zero gravity)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53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Physiological Changes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634065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Reduced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myofibril number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Decreased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protein synthesis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Increased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protein degradation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(via proteasomes)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Smaller muscle fibers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Weakness, decreased endurance</a:t>
            </a:r>
          </a:p>
        </p:txBody>
      </p:sp>
    </p:spTree>
    <p:extLst>
      <p:ext uri="{BB962C8B-B14F-4D97-AF65-F5344CB8AC3E}">
        <p14:creationId xmlns:p14="http://schemas.microsoft.com/office/powerpoint/2010/main" val="1183889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5088552"/>
              </p:ext>
            </p:extLst>
          </p:nvPr>
        </p:nvGraphicFramePr>
        <p:xfrm>
          <a:off x="720436" y="877457"/>
          <a:ext cx="10926618" cy="5458690"/>
        </p:xfrm>
        <a:graphic>
          <a:graphicData uri="http://schemas.openxmlformats.org/drawingml/2006/table">
            <a:tbl>
              <a:tblPr/>
              <a:tblGrid>
                <a:gridCol w="3642206">
                  <a:extLst>
                    <a:ext uri="{9D8B030D-6E8A-4147-A177-3AD203B41FA5}">
                      <a16:colId xmlns:a16="http://schemas.microsoft.com/office/drawing/2014/main" val="3615639246"/>
                    </a:ext>
                  </a:extLst>
                </a:gridCol>
                <a:gridCol w="3642206">
                  <a:extLst>
                    <a:ext uri="{9D8B030D-6E8A-4147-A177-3AD203B41FA5}">
                      <a16:colId xmlns:a16="http://schemas.microsoft.com/office/drawing/2014/main" val="1788803441"/>
                    </a:ext>
                  </a:extLst>
                </a:gridCol>
                <a:gridCol w="3642206">
                  <a:extLst>
                    <a:ext uri="{9D8B030D-6E8A-4147-A177-3AD203B41FA5}">
                      <a16:colId xmlns:a16="http://schemas.microsoft.com/office/drawing/2014/main" val="1890679573"/>
                    </a:ext>
                  </a:extLst>
                </a:gridCol>
              </a:tblGrid>
              <a:tr h="516746">
                <a:tc>
                  <a:txBody>
                    <a:bodyPr/>
                    <a:lstStyle/>
                    <a:p>
                      <a:r>
                        <a:rPr lang="en-US" sz="2000" b="1" dirty="0"/>
                        <a:t>Feature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/>
                        <a:t>Hypertrophy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/>
                        <a:t>Atrophy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6993708"/>
                  </a:ext>
                </a:extLst>
              </a:tr>
              <a:tr h="516746">
                <a:tc>
                  <a:txBody>
                    <a:bodyPr/>
                    <a:lstStyle/>
                    <a:p>
                      <a:r>
                        <a:rPr lang="en-US" sz="2000" b="1" dirty="0"/>
                        <a:t>Muscle size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/>
                        <a:t>Increases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/>
                        <a:t>Decreases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8260663"/>
                  </a:ext>
                </a:extLst>
              </a:tr>
              <a:tr h="516746">
                <a:tc>
                  <a:txBody>
                    <a:bodyPr/>
                    <a:lstStyle/>
                    <a:p>
                      <a:r>
                        <a:rPr lang="en-US" sz="2000" b="1" dirty="0"/>
                        <a:t>Fiber number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/>
                        <a:t>Same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/>
                        <a:t>Same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1285726"/>
                  </a:ext>
                </a:extLst>
              </a:tr>
              <a:tr h="516746">
                <a:tc>
                  <a:txBody>
                    <a:bodyPr/>
                    <a:lstStyle/>
                    <a:p>
                      <a:r>
                        <a:rPr lang="en-US" sz="2000" b="1" dirty="0"/>
                        <a:t>Fiber diameter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Increases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/>
                        <a:t>Decreases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3569721"/>
                  </a:ext>
                </a:extLst>
              </a:tr>
              <a:tr h="516746">
                <a:tc>
                  <a:txBody>
                    <a:bodyPr/>
                    <a:lstStyle/>
                    <a:p>
                      <a:r>
                        <a:rPr lang="en-US" sz="2000" b="1"/>
                        <a:t>Protein synthesis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↑ Increased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/>
                        <a:t>↓ Decreased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3754810"/>
                  </a:ext>
                </a:extLst>
              </a:tr>
              <a:tr h="516746">
                <a:tc>
                  <a:txBody>
                    <a:bodyPr/>
                    <a:lstStyle/>
                    <a:p>
                      <a:r>
                        <a:rPr lang="en-US" sz="2000" b="1"/>
                        <a:t>Protein breakdown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Normal or ↓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↑ Increased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2107774"/>
                  </a:ext>
                </a:extLst>
              </a:tr>
              <a:tr h="516746">
                <a:tc>
                  <a:txBody>
                    <a:bodyPr/>
                    <a:lstStyle/>
                    <a:p>
                      <a:r>
                        <a:rPr lang="en-US" sz="2000" b="1"/>
                        <a:t>Strength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/>
                        <a:t>Increases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Decreases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2064466"/>
                  </a:ext>
                </a:extLst>
              </a:tr>
              <a:tr h="920734">
                <a:tc>
                  <a:txBody>
                    <a:bodyPr/>
                    <a:lstStyle/>
                    <a:p>
                      <a:r>
                        <a:rPr lang="en-US" sz="2000" b="1"/>
                        <a:t>Causes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/>
                        <a:t>Training, hormones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Disuse, denervation, aging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3471195"/>
                  </a:ext>
                </a:extLst>
              </a:tr>
              <a:tr h="920734">
                <a:tc>
                  <a:txBody>
                    <a:bodyPr/>
                    <a:lstStyle/>
                    <a:p>
                      <a:r>
                        <a:rPr lang="en-US" sz="2000" b="1"/>
                        <a:t>Reversibility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/>
                        <a:t>Yes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Yes (early stages), partial in chronic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5777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1290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Structure of a Muscle Fiber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</a:t>
            </a:r>
            <a:r>
              <a:rPr lang="en-US" b="1" dirty="0"/>
              <a:t>muscle fiber (cell)</a:t>
            </a:r>
            <a:r>
              <a:rPr lang="en-US" dirty="0"/>
              <a:t> contains:</a:t>
            </a:r>
          </a:p>
          <a:p>
            <a:r>
              <a:rPr lang="en-US" b="1" dirty="0"/>
              <a:t>Sarcolemma</a:t>
            </a:r>
            <a:r>
              <a:rPr lang="en-US" dirty="0"/>
              <a:t> — cell membrane</a:t>
            </a:r>
          </a:p>
          <a:p>
            <a:r>
              <a:rPr lang="en-US" b="1" dirty="0"/>
              <a:t>Sarcoplasm</a:t>
            </a:r>
            <a:r>
              <a:rPr lang="en-US" dirty="0"/>
              <a:t> — cytoplasm</a:t>
            </a:r>
          </a:p>
          <a:p>
            <a:r>
              <a:rPr lang="en-US" b="1" dirty="0"/>
              <a:t>Myofibrils</a:t>
            </a:r>
            <a:r>
              <a:rPr lang="en-US" dirty="0"/>
              <a:t> (hundreds per cell)</a:t>
            </a:r>
          </a:p>
          <a:p>
            <a:r>
              <a:rPr lang="en-US" b="1" dirty="0"/>
              <a:t>Sarcoplasmic reticulum (SR)</a:t>
            </a:r>
            <a:r>
              <a:rPr lang="en-US" dirty="0"/>
              <a:t> — Ca²⁺ storage</a:t>
            </a:r>
          </a:p>
          <a:p>
            <a:r>
              <a:rPr lang="en-US" b="1" dirty="0"/>
              <a:t>T-tubules</a:t>
            </a:r>
            <a:r>
              <a:rPr lang="en-US" dirty="0"/>
              <a:t> — conduct action potential deep into fiber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430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90" y="628073"/>
            <a:ext cx="10754591" cy="5457969"/>
          </a:xfrm>
        </p:spPr>
      </p:pic>
    </p:spTree>
    <p:extLst>
      <p:ext uri="{BB962C8B-B14F-4D97-AF65-F5344CB8AC3E}">
        <p14:creationId xmlns:p14="http://schemas.microsoft.com/office/powerpoint/2010/main" val="3721848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Sarcomere (Functional Unit)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Extends from </a:t>
            </a:r>
            <a:r>
              <a:rPr lang="en-US" b="1" dirty="0"/>
              <a:t>Z-line to Z-line</a:t>
            </a:r>
            <a:endParaRPr lang="en-US" dirty="0"/>
          </a:p>
          <a:p>
            <a:r>
              <a:rPr lang="en-US" dirty="0"/>
              <a:t>Contractile proteins:</a:t>
            </a:r>
          </a:p>
          <a:p>
            <a:pPr lvl="1"/>
            <a:r>
              <a:rPr lang="en-US" b="1" dirty="0"/>
              <a:t>Actin (thin filament)</a:t>
            </a:r>
            <a:endParaRPr lang="en-US" dirty="0"/>
          </a:p>
          <a:p>
            <a:pPr lvl="1"/>
            <a:r>
              <a:rPr lang="en-US" b="1" dirty="0"/>
              <a:t>Myosin (thick filament)</a:t>
            </a:r>
            <a:endParaRPr lang="en-US" dirty="0"/>
          </a:p>
          <a:p>
            <a:r>
              <a:rPr lang="en-US" dirty="0"/>
              <a:t>Supporting proteins:</a:t>
            </a:r>
          </a:p>
          <a:p>
            <a:pPr lvl="1"/>
            <a:r>
              <a:rPr lang="en-US" b="1" dirty="0" err="1"/>
              <a:t>Titin</a:t>
            </a:r>
            <a:r>
              <a:rPr lang="en-US" dirty="0"/>
              <a:t> — elasticity</a:t>
            </a:r>
          </a:p>
          <a:p>
            <a:pPr lvl="1"/>
            <a:r>
              <a:rPr lang="en-US" b="1" dirty="0" err="1"/>
              <a:t>Nebulin</a:t>
            </a:r>
            <a:r>
              <a:rPr lang="en-US" b="1" dirty="0"/>
              <a:t>, α-</a:t>
            </a:r>
            <a:r>
              <a:rPr lang="en-US" b="1" dirty="0" err="1"/>
              <a:t>actinin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1295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Bands of Sarcomere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A-band</a:t>
            </a:r>
            <a:r>
              <a:rPr lang="en-US" dirty="0"/>
              <a:t>: length of myosin</a:t>
            </a:r>
          </a:p>
          <a:p>
            <a:r>
              <a:rPr lang="en-US" b="1" dirty="0"/>
              <a:t>I-band</a:t>
            </a:r>
            <a:r>
              <a:rPr lang="en-US" dirty="0"/>
              <a:t>: actin only</a:t>
            </a:r>
          </a:p>
          <a:p>
            <a:r>
              <a:rPr lang="en-US" b="1" dirty="0"/>
              <a:t>H-zone</a:t>
            </a:r>
            <a:r>
              <a:rPr lang="en-US" dirty="0"/>
              <a:t>: myosin only</a:t>
            </a:r>
          </a:p>
          <a:p>
            <a:r>
              <a:rPr lang="en-US" b="1" dirty="0"/>
              <a:t>M-line</a:t>
            </a:r>
            <a:r>
              <a:rPr lang="en-US" dirty="0"/>
              <a:t>: middle line</a:t>
            </a:r>
          </a:p>
          <a:p>
            <a:r>
              <a:rPr lang="en-US" b="1" dirty="0"/>
              <a:t>Z-line</a:t>
            </a:r>
            <a:r>
              <a:rPr lang="en-US" dirty="0"/>
              <a:t>: end boundary</a:t>
            </a:r>
          </a:p>
          <a:p>
            <a:r>
              <a:rPr lang="en-US" dirty="0"/>
              <a:t>Striations arise from alternating thick &amp; thin filaments.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4152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179</TotalTime>
  <Words>1861</Words>
  <Application>Microsoft Office PowerPoint</Application>
  <PresentationFormat>Widescreen</PresentationFormat>
  <Paragraphs>395</Paragraphs>
  <Slides>57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60" baseType="lpstr">
      <vt:lpstr>Arial</vt:lpstr>
      <vt:lpstr>Garamond</vt:lpstr>
      <vt:lpstr>Organic</vt:lpstr>
      <vt:lpstr>Physiology</vt:lpstr>
      <vt:lpstr>Physiological Anatomy of Muscles &amp; Their Types</vt:lpstr>
      <vt:lpstr>Classification of Muscle Tissue</vt:lpstr>
      <vt:lpstr>SKELETAL MUSCLE</vt:lpstr>
      <vt:lpstr>Connective Tissue Layers</vt:lpstr>
      <vt:lpstr>Structure of a Muscle Fiber</vt:lpstr>
      <vt:lpstr>PowerPoint Presentation</vt:lpstr>
      <vt:lpstr>Sarcomere (Functional Unit)</vt:lpstr>
      <vt:lpstr>Bands of Sarcomere</vt:lpstr>
      <vt:lpstr>PowerPoint Presentation</vt:lpstr>
      <vt:lpstr>Types of Skeletal Muscle Fibers</vt:lpstr>
      <vt:lpstr>COMPARISON OF MUSCLE TYPES</vt:lpstr>
      <vt:lpstr>Functional Differences</vt:lpstr>
      <vt:lpstr>FUNCTIONAL CHARACTERISTICS OF SKELETAL MUSCLE</vt:lpstr>
      <vt:lpstr>Functional Characteristics</vt:lpstr>
      <vt:lpstr>Functional Characteristics</vt:lpstr>
      <vt:lpstr>FUNCTIONAL CHARACTERISTICS OF CARDIAC MUSCLE</vt:lpstr>
      <vt:lpstr>Functional Characteristics</vt:lpstr>
      <vt:lpstr>Functional Characteristics</vt:lpstr>
      <vt:lpstr>Functional Characteristics</vt:lpstr>
      <vt:lpstr>FUNCTIONAL CHARACTERISTICS OF SMOOTH MUSCLE</vt:lpstr>
      <vt:lpstr>Functional Characteristics</vt:lpstr>
      <vt:lpstr>Functional Characteristics</vt:lpstr>
      <vt:lpstr>Events of Muscle Contraction &amp; Relaxation</vt:lpstr>
      <vt:lpstr>PowerPoint Presentation</vt:lpstr>
      <vt:lpstr>PowerPoint Presentation</vt:lpstr>
      <vt:lpstr>PowerPoint Presentation</vt:lpstr>
      <vt:lpstr>Steps of Muscle Contraction</vt:lpstr>
      <vt:lpstr>Step 1: Arrival of Action Potential at NMJ</vt:lpstr>
      <vt:lpstr>Step 2: Release of ACh in Synaptic Cleft</vt:lpstr>
      <vt:lpstr>Step 3: Generation of Action Potential in Muscle Fiber</vt:lpstr>
      <vt:lpstr>Step 4: Excitation–Contraction Coupling</vt:lpstr>
      <vt:lpstr>Step 5: Ca²⁺ Binds Troponin</vt:lpstr>
      <vt:lpstr>PowerPoint Presentation</vt:lpstr>
      <vt:lpstr>Step 6: Cross-Bridge Cycle (Contraction Mechanism)</vt:lpstr>
      <vt:lpstr>Step 6: Cross-Bridge Cycle (Contraction Mechanism)</vt:lpstr>
      <vt:lpstr>Step 7: Sarcomere Shortening</vt:lpstr>
      <vt:lpstr>Muscle Relaxation (Full Sequence)</vt:lpstr>
      <vt:lpstr>Muscle Relaxation (Full Sequence)</vt:lpstr>
      <vt:lpstr>What is the Neuromuscular Junction?</vt:lpstr>
      <vt:lpstr>PowerPoint Presentation</vt:lpstr>
      <vt:lpstr>Components of the NMJ</vt:lpstr>
      <vt:lpstr>Step-by-Step Events at the NMJ</vt:lpstr>
      <vt:lpstr>Step-by-Step Events at the NMJ</vt:lpstr>
      <vt:lpstr>Generation of Muscle Action Potential</vt:lpstr>
      <vt:lpstr>Removal of ACh (Termination)</vt:lpstr>
      <vt:lpstr>Properties of the NMJ</vt:lpstr>
      <vt:lpstr>Aerobic vs Anaerobic Muscle Contraction</vt:lpstr>
      <vt:lpstr>Aerobic Muscle Contraction</vt:lpstr>
      <vt:lpstr>Anaerobic Muscle Contraction</vt:lpstr>
      <vt:lpstr>Differences Table </vt:lpstr>
      <vt:lpstr>PowerPoint Presentation</vt:lpstr>
      <vt:lpstr>Muscle Hypertrophy</vt:lpstr>
      <vt:lpstr>Physiological Changes</vt:lpstr>
      <vt:lpstr>Muscle Atrophy</vt:lpstr>
      <vt:lpstr>Physiological Changes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Physiology</dc:title>
  <dc:creator>Moorche</dc:creator>
  <cp:lastModifiedBy>Moorche</cp:lastModifiedBy>
  <cp:revision>9</cp:revision>
  <dcterms:created xsi:type="dcterms:W3CDTF">2025-12-07T20:24:38Z</dcterms:created>
  <dcterms:modified xsi:type="dcterms:W3CDTF">2025-12-15T04:58:23Z</dcterms:modified>
</cp:coreProperties>
</file>