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5" r:id="rId4"/>
    <p:sldId id="27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a:t>
            </a:r>
            <a:endParaRPr lang="en-US" dirty="0"/>
          </a:p>
        </p:txBody>
      </p:sp>
      <p:sp>
        <p:nvSpPr>
          <p:cNvPr id="3" name="Subtitle 2"/>
          <p:cNvSpPr>
            <a:spLocks noGrp="1"/>
          </p:cNvSpPr>
          <p:nvPr>
            <p:ph type="subTitle" idx="1"/>
          </p:nvPr>
        </p:nvSpPr>
        <p:spPr/>
        <p:txBody>
          <a:bodyPr/>
          <a:lstStyle/>
          <a:p>
            <a:r>
              <a:rPr lang="en-US" dirty="0" smtClean="0"/>
              <a:t>DPT</a:t>
            </a:r>
          </a:p>
          <a:p>
            <a:r>
              <a:rPr lang="en-US" dirty="0" smtClean="0"/>
              <a:t>Awais Hamza</a:t>
            </a:r>
            <a:endParaRPr lang="en-US" dirty="0"/>
          </a:p>
        </p:txBody>
      </p:sp>
    </p:spTree>
    <p:extLst>
      <p:ext uri="{BB962C8B-B14F-4D97-AF65-F5344CB8AC3E}">
        <p14:creationId xmlns:p14="http://schemas.microsoft.com/office/powerpoint/2010/main" val="256770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CORONARY BLOOD FLOW</a:t>
            </a:r>
          </a:p>
        </p:txBody>
      </p:sp>
      <p:sp>
        <p:nvSpPr>
          <p:cNvPr id="3" name="Content Placeholder 2"/>
          <p:cNvSpPr>
            <a:spLocks noGrp="1"/>
          </p:cNvSpPr>
          <p:nvPr>
            <p:ph idx="1"/>
          </p:nvPr>
        </p:nvSpPr>
        <p:spPr/>
        <p:txBody>
          <a:bodyPr/>
          <a:lstStyle/>
          <a:p>
            <a:r>
              <a:rPr lang="en-US" dirty="0"/>
              <a:t>Blood flow through coronary arteries is not constant. It decreases during systole and increases during </a:t>
            </a:r>
            <a:r>
              <a:rPr lang="en-US" dirty="0" smtClean="0"/>
              <a:t>diastole. </a:t>
            </a:r>
            <a:r>
              <a:rPr lang="en-US" dirty="0"/>
              <a:t>Intramural vessels or final arteries supplying myocardium are perpendicular to the cardiac muscles. So, during systole, the intramural vessels are compressed and blood flow is reduced. During diastole, the compression is released and the blood vessels are distended. So, the blood flow increases. </a:t>
            </a:r>
          </a:p>
        </p:txBody>
      </p:sp>
    </p:spTree>
    <p:extLst>
      <p:ext uri="{BB962C8B-B14F-4D97-AF65-F5344CB8AC3E}">
        <p14:creationId xmlns:p14="http://schemas.microsoft.com/office/powerpoint/2010/main" val="250125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p>
        </p:txBody>
      </p:sp>
      <p:sp>
        <p:nvSpPr>
          <p:cNvPr id="3" name="Content Placeholder 2"/>
          <p:cNvSpPr>
            <a:spLocks noGrp="1"/>
          </p:cNvSpPr>
          <p:nvPr>
            <p:ph idx="1"/>
          </p:nvPr>
        </p:nvSpPr>
        <p:spPr/>
        <p:txBody>
          <a:bodyPr/>
          <a:lstStyle/>
          <a:p>
            <a:r>
              <a:rPr lang="en-US" dirty="0"/>
              <a:t>In left ventricle, during the onset of isometric contraction, blood flow declines sharply due to two reasons, namely increase in </a:t>
            </a:r>
            <a:r>
              <a:rPr lang="en-US" b="1" dirty="0"/>
              <a:t>myocardial tissue pressure and decrease in aortic pressure. </a:t>
            </a:r>
            <a:endParaRPr lang="en-US" b="1" dirty="0" smtClean="0"/>
          </a:p>
          <a:p>
            <a:r>
              <a:rPr lang="en-US" dirty="0" smtClean="0"/>
              <a:t>During </a:t>
            </a:r>
            <a:r>
              <a:rPr lang="en-US" dirty="0"/>
              <a:t>ejection period, rise in aortic pressure causes a sharp rise in flow into left coronary artery. However the flow of blood through coronary capillaries is less. It is due to the high intramural myocardial pressure in the contracting ventricle. Decreased blood flow is maintained until the closure of aortic valve, i.e. till the end of systole</a:t>
            </a:r>
          </a:p>
        </p:txBody>
      </p:sp>
    </p:spTree>
    <p:extLst>
      <p:ext uri="{BB962C8B-B14F-4D97-AF65-F5344CB8AC3E}">
        <p14:creationId xmlns:p14="http://schemas.microsoft.com/office/powerpoint/2010/main" val="57304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endParaRPr lang="en-US" dirty="0"/>
          </a:p>
        </p:txBody>
      </p:sp>
      <p:sp>
        <p:nvSpPr>
          <p:cNvPr id="3" name="Content Placeholder 2"/>
          <p:cNvSpPr>
            <a:spLocks noGrp="1"/>
          </p:cNvSpPr>
          <p:nvPr>
            <p:ph idx="1"/>
          </p:nvPr>
        </p:nvSpPr>
        <p:spPr/>
        <p:txBody>
          <a:bodyPr/>
          <a:lstStyle/>
          <a:p>
            <a:r>
              <a:rPr lang="en-US" dirty="0"/>
              <a:t>During the onset of diastole, blood flow rises and it reaches the peak sharply. During the later part of diastole, the flow is reduced slightly along with decreasing aortic pressure. Once again, there is a sharp fall in flow during the onset of systole.</a:t>
            </a:r>
          </a:p>
        </p:txBody>
      </p:sp>
    </p:spTree>
    <p:extLst>
      <p:ext uri="{BB962C8B-B14F-4D97-AF65-F5344CB8AC3E}">
        <p14:creationId xmlns:p14="http://schemas.microsoft.com/office/powerpoint/2010/main" val="123715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REGULATING CORONARY BLOOD FLOW</a:t>
            </a:r>
          </a:p>
        </p:txBody>
      </p:sp>
      <p:sp>
        <p:nvSpPr>
          <p:cNvPr id="3" name="Content Placeholder 2"/>
          <p:cNvSpPr>
            <a:spLocks noGrp="1"/>
          </p:cNvSpPr>
          <p:nvPr>
            <p:ph idx="1"/>
          </p:nvPr>
        </p:nvSpPr>
        <p:spPr/>
        <p:txBody>
          <a:bodyPr>
            <a:normAutofit fontScale="92500" lnSpcReduction="20000"/>
          </a:bodyPr>
          <a:lstStyle/>
          <a:p>
            <a:r>
              <a:rPr lang="en-US" b="1" dirty="0" smtClean="0"/>
              <a:t>Autoregulation</a:t>
            </a:r>
          </a:p>
          <a:p>
            <a:r>
              <a:rPr lang="en-US" dirty="0"/>
              <a:t>Coronary blood flow is regulated mainly by local vascular response to the needs of cardiac muscle. </a:t>
            </a:r>
            <a:endParaRPr lang="en-US" dirty="0" smtClean="0"/>
          </a:p>
          <a:p>
            <a:r>
              <a:rPr lang="en-US" b="1" dirty="0" smtClean="0"/>
              <a:t>Factors </a:t>
            </a:r>
            <a:r>
              <a:rPr lang="en-US" b="1" dirty="0"/>
              <a:t>regulating coronary blood flow: </a:t>
            </a:r>
            <a:endParaRPr lang="en-US" b="1" dirty="0" smtClean="0"/>
          </a:p>
          <a:p>
            <a:r>
              <a:rPr lang="en-US" dirty="0" smtClean="0"/>
              <a:t>1</a:t>
            </a:r>
            <a:r>
              <a:rPr lang="en-US" dirty="0"/>
              <a:t>. Need for oxygen </a:t>
            </a:r>
            <a:endParaRPr lang="en-US" dirty="0" smtClean="0"/>
          </a:p>
          <a:p>
            <a:r>
              <a:rPr lang="en-US" dirty="0" smtClean="0"/>
              <a:t>2</a:t>
            </a:r>
            <a:r>
              <a:rPr lang="en-US" dirty="0"/>
              <a:t>. Metabolic factors </a:t>
            </a:r>
            <a:endParaRPr lang="en-US" dirty="0" smtClean="0"/>
          </a:p>
          <a:p>
            <a:r>
              <a:rPr lang="en-US" dirty="0" smtClean="0"/>
              <a:t>3</a:t>
            </a:r>
            <a:r>
              <a:rPr lang="en-US" dirty="0"/>
              <a:t>. Coronary perfusion pressure </a:t>
            </a:r>
            <a:endParaRPr lang="en-US" dirty="0" smtClean="0"/>
          </a:p>
          <a:p>
            <a:r>
              <a:rPr lang="en-US" dirty="0" smtClean="0"/>
              <a:t>4</a:t>
            </a:r>
            <a:r>
              <a:rPr lang="en-US" dirty="0"/>
              <a:t>. Nervous factors</a:t>
            </a:r>
          </a:p>
        </p:txBody>
      </p:sp>
    </p:spTree>
    <p:extLst>
      <p:ext uri="{BB962C8B-B14F-4D97-AF65-F5344CB8AC3E}">
        <p14:creationId xmlns:p14="http://schemas.microsoft.com/office/powerpoint/2010/main" val="85578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Metabolic Products which Increase the Coronary Blood Flow</a:t>
            </a:r>
          </a:p>
        </p:txBody>
      </p:sp>
      <p:sp>
        <p:nvSpPr>
          <p:cNvPr id="3" name="Content Placeholder 2"/>
          <p:cNvSpPr>
            <a:spLocks noGrp="1"/>
          </p:cNvSpPr>
          <p:nvPr>
            <p:ph idx="1"/>
          </p:nvPr>
        </p:nvSpPr>
        <p:spPr/>
        <p:txBody>
          <a:bodyPr/>
          <a:lstStyle/>
          <a:p>
            <a:r>
              <a:rPr lang="en-US" dirty="0"/>
              <a:t>Adenosine is a potent vasodilator and it increases the blood flow to cardiac muscle. </a:t>
            </a:r>
            <a:endParaRPr lang="en-US" dirty="0" smtClean="0"/>
          </a:p>
          <a:p>
            <a:r>
              <a:rPr lang="en-US" dirty="0" smtClean="0"/>
              <a:t>Potassium </a:t>
            </a:r>
            <a:endParaRPr lang="en-US" dirty="0"/>
          </a:p>
          <a:p>
            <a:r>
              <a:rPr lang="en-US" dirty="0" smtClean="0"/>
              <a:t>Hydrogen </a:t>
            </a:r>
            <a:r>
              <a:rPr lang="en-US" dirty="0"/>
              <a:t>Carbon </a:t>
            </a:r>
            <a:r>
              <a:rPr lang="en-US" dirty="0" smtClean="0"/>
              <a:t>dioxide</a:t>
            </a:r>
          </a:p>
          <a:p>
            <a:r>
              <a:rPr lang="en-US" dirty="0" smtClean="0"/>
              <a:t>Adenosine </a:t>
            </a:r>
            <a:r>
              <a:rPr lang="en-US" dirty="0"/>
              <a:t>phosphate compounds.</a:t>
            </a:r>
          </a:p>
        </p:txBody>
      </p:sp>
    </p:spTree>
    <p:extLst>
      <p:ext uri="{BB962C8B-B14F-4D97-AF65-F5344CB8AC3E}">
        <p14:creationId xmlns:p14="http://schemas.microsoft.com/office/powerpoint/2010/main" val="28083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CORONARY PERFUSION PRESSURE</a:t>
            </a:r>
          </a:p>
        </p:txBody>
      </p:sp>
      <p:sp>
        <p:nvSpPr>
          <p:cNvPr id="3" name="Content Placeholder 2"/>
          <p:cNvSpPr>
            <a:spLocks noGrp="1"/>
          </p:cNvSpPr>
          <p:nvPr>
            <p:ph idx="1"/>
          </p:nvPr>
        </p:nvSpPr>
        <p:spPr/>
        <p:txBody>
          <a:bodyPr/>
          <a:lstStyle/>
          <a:p>
            <a:r>
              <a:rPr lang="en-US" dirty="0"/>
              <a:t>Perfusion pressure is the balance between mean arterial pressure and venous </a:t>
            </a:r>
            <a:r>
              <a:rPr lang="en-US" dirty="0" smtClean="0"/>
              <a:t>pressure. </a:t>
            </a:r>
          </a:p>
          <a:p>
            <a:r>
              <a:rPr lang="en-US" dirty="0" smtClean="0"/>
              <a:t>Thus</a:t>
            </a:r>
            <a:r>
              <a:rPr lang="en-US" dirty="0"/>
              <a:t>, coronary perfusion pressure is the balance between mean arterial pressure in aorta and the right atrial pressure. </a:t>
            </a:r>
            <a:endParaRPr lang="en-US" dirty="0" smtClean="0"/>
          </a:p>
          <a:p>
            <a:r>
              <a:rPr lang="en-US" dirty="0" smtClean="0"/>
              <a:t>Since </a:t>
            </a:r>
            <a:r>
              <a:rPr lang="en-US" dirty="0"/>
              <a:t>right </a:t>
            </a:r>
            <a:r>
              <a:rPr lang="en-US" dirty="0" err="1"/>
              <a:t>aterial</a:t>
            </a:r>
            <a:r>
              <a:rPr lang="en-US" dirty="0"/>
              <a:t> pressure is low, the mean arterial pressure becomes the major factor that maintains the coronary blood flow.</a:t>
            </a:r>
          </a:p>
        </p:txBody>
      </p:sp>
    </p:spTree>
    <p:extLst>
      <p:ext uri="{BB962C8B-B14F-4D97-AF65-F5344CB8AC3E}">
        <p14:creationId xmlns:p14="http://schemas.microsoft.com/office/powerpoint/2010/main" val="3914106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Coronary blood vessels are innervated both by para sympathetic and sympathetic divisions of autonomic nervous system. </a:t>
            </a:r>
            <a:endParaRPr lang="en-US" dirty="0" smtClean="0"/>
          </a:p>
          <a:p>
            <a:r>
              <a:rPr lang="en-US" dirty="0" smtClean="0"/>
              <a:t>It </a:t>
            </a:r>
            <a:r>
              <a:rPr lang="en-US" dirty="0"/>
              <a:t>is not known whether the autonomic nerves have direct effect on blood flow in various conditions. </a:t>
            </a:r>
            <a:endParaRPr lang="en-US" dirty="0" smtClean="0"/>
          </a:p>
          <a:p>
            <a:r>
              <a:rPr lang="en-US" dirty="0" smtClean="0"/>
              <a:t>However</a:t>
            </a:r>
            <a:r>
              <a:rPr lang="en-US" dirty="0"/>
              <a:t>, these nerves influence the coronary blood flow indirectly by acting on the musculature of heart.</a:t>
            </a:r>
          </a:p>
        </p:txBody>
      </p:sp>
    </p:spTree>
    <p:extLst>
      <p:ext uri="{BB962C8B-B14F-4D97-AF65-F5344CB8AC3E}">
        <p14:creationId xmlns:p14="http://schemas.microsoft.com/office/powerpoint/2010/main" val="280716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endParaRPr lang="en-US" dirty="0"/>
          </a:p>
        </p:txBody>
      </p:sp>
      <p:sp>
        <p:nvSpPr>
          <p:cNvPr id="3" name="Content Placeholder 2"/>
          <p:cNvSpPr>
            <a:spLocks noGrp="1"/>
          </p:cNvSpPr>
          <p:nvPr>
            <p:ph idx="1"/>
          </p:nvPr>
        </p:nvSpPr>
        <p:spPr/>
        <p:txBody>
          <a:bodyPr/>
          <a:lstStyle/>
          <a:p>
            <a:r>
              <a:rPr lang="en-US" dirty="0"/>
              <a:t>For example, stimulation of sympathetic nerves increases the rate and force of contraction of heart. </a:t>
            </a:r>
            <a:endParaRPr lang="en-US" dirty="0" smtClean="0"/>
          </a:p>
          <a:p>
            <a:r>
              <a:rPr lang="en-US" dirty="0" smtClean="0"/>
              <a:t>This </a:t>
            </a:r>
            <a:r>
              <a:rPr lang="en-US" dirty="0"/>
              <a:t>in turn, causes liberation of more metabolites which dilate the blood vessels and increase the coronary blood flow</a:t>
            </a:r>
            <a:r>
              <a:rPr lang="en-US" dirty="0" smtClean="0"/>
              <a:t>.</a:t>
            </a:r>
          </a:p>
          <a:p>
            <a:r>
              <a:rPr lang="en-US" dirty="0" smtClean="0"/>
              <a:t> </a:t>
            </a:r>
            <a:r>
              <a:rPr lang="en-US" dirty="0"/>
              <a:t>Similarly, when parasympathetic nerves are stimulated, the cardiac functions are inhibited and the production of metabolites is less. Coronary blood flow decreases.</a:t>
            </a:r>
          </a:p>
        </p:txBody>
      </p:sp>
    </p:spTree>
    <p:extLst>
      <p:ext uri="{BB962C8B-B14F-4D97-AF65-F5344CB8AC3E}">
        <p14:creationId xmlns:p14="http://schemas.microsoft.com/office/powerpoint/2010/main" val="376739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Circulation</a:t>
            </a:r>
          </a:p>
        </p:txBody>
      </p:sp>
      <p:sp>
        <p:nvSpPr>
          <p:cNvPr id="3" name="Content Placeholder 2"/>
          <p:cNvSpPr>
            <a:spLocks noGrp="1"/>
          </p:cNvSpPr>
          <p:nvPr>
            <p:ph idx="1"/>
          </p:nvPr>
        </p:nvSpPr>
        <p:spPr/>
        <p:txBody>
          <a:bodyPr/>
          <a:lstStyle/>
          <a:p>
            <a:r>
              <a:rPr lang="en-US" dirty="0"/>
              <a:t>The brain requires a large amount of oxygen and glucose to meet its high metabolic demand. </a:t>
            </a:r>
            <a:endParaRPr lang="en-US" dirty="0" smtClean="0"/>
          </a:p>
          <a:p>
            <a:r>
              <a:rPr lang="en-US" dirty="0" smtClean="0"/>
              <a:t>Therefore</a:t>
            </a:r>
            <a:r>
              <a:rPr lang="en-US" dirty="0"/>
              <a:t>, cerebral circulation has structural and functional adaptations to ensure a </a:t>
            </a:r>
            <a:r>
              <a:rPr lang="en-US" b="1" dirty="0"/>
              <a:t>consistently</a:t>
            </a:r>
            <a:r>
              <a:rPr lang="en-US" dirty="0"/>
              <a:t> </a:t>
            </a:r>
            <a:r>
              <a:rPr lang="en-US" b="1" dirty="0"/>
              <a:t>high</a:t>
            </a:r>
            <a:r>
              <a:rPr lang="en-US" dirty="0"/>
              <a:t> </a:t>
            </a:r>
            <a:r>
              <a:rPr lang="en-US" b="1" dirty="0"/>
              <a:t>blood</a:t>
            </a:r>
            <a:r>
              <a:rPr lang="en-US" dirty="0"/>
              <a:t> </a:t>
            </a:r>
            <a:r>
              <a:rPr lang="en-US" b="1" dirty="0"/>
              <a:t>flow</a:t>
            </a:r>
            <a:r>
              <a:rPr lang="en-US" dirty="0"/>
              <a:t> is maintained. </a:t>
            </a:r>
            <a:endParaRPr lang="en-US" dirty="0" smtClean="0"/>
          </a:p>
          <a:p>
            <a:r>
              <a:rPr lang="en-US" dirty="0"/>
              <a:t>Stoppage of blood flow to brain for 5 seconds leads to </a:t>
            </a:r>
            <a:r>
              <a:rPr lang="en-US" dirty="0" err="1"/>
              <a:t>uncon</a:t>
            </a:r>
            <a:r>
              <a:rPr lang="en-US" dirty="0"/>
              <a:t> </a:t>
            </a:r>
            <a:r>
              <a:rPr lang="en-US" dirty="0" err="1"/>
              <a:t>sciousness</a:t>
            </a:r>
            <a:r>
              <a:rPr lang="en-US" dirty="0"/>
              <a:t> and for 5 minutes leads to irreparable damage to the brain cells.</a:t>
            </a:r>
          </a:p>
        </p:txBody>
      </p:sp>
    </p:spTree>
    <p:extLst>
      <p:ext uri="{BB962C8B-B14F-4D97-AF65-F5344CB8AC3E}">
        <p14:creationId xmlns:p14="http://schemas.microsoft.com/office/powerpoint/2010/main" val="16592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CEREBRAL VESSELS AND NORMAL CEREBRAL BLOOD FLOW</a:t>
            </a:r>
          </a:p>
        </p:txBody>
      </p:sp>
      <p:sp>
        <p:nvSpPr>
          <p:cNvPr id="3" name="Content Placeholder 2"/>
          <p:cNvSpPr>
            <a:spLocks noGrp="1"/>
          </p:cNvSpPr>
          <p:nvPr>
            <p:ph idx="1"/>
          </p:nvPr>
        </p:nvSpPr>
        <p:spPr/>
        <p:txBody>
          <a:bodyPr/>
          <a:lstStyle/>
          <a:p>
            <a:r>
              <a:rPr lang="en-US" dirty="0"/>
              <a:t>Brain receives blood from the basilar artery and internal carotid artery. Branches of these arteries form circle of Willis. </a:t>
            </a:r>
            <a:endParaRPr lang="en-US" dirty="0" smtClean="0"/>
          </a:p>
          <a:p>
            <a:r>
              <a:rPr lang="en-US" dirty="0" smtClean="0"/>
              <a:t>Venous </a:t>
            </a:r>
            <a:r>
              <a:rPr lang="en-US" dirty="0"/>
              <a:t>drainage is by sinuses, which open into internal jugular vein. Normally, brain receives 750 to 800 mL of blood per minute. </a:t>
            </a:r>
            <a:endParaRPr lang="en-US" dirty="0" smtClean="0"/>
          </a:p>
          <a:p>
            <a:r>
              <a:rPr lang="en-US" dirty="0" smtClean="0"/>
              <a:t>It </a:t>
            </a:r>
            <a:r>
              <a:rPr lang="en-US" dirty="0"/>
              <a:t>is about 15% to 16% of total cardiac output and about 50 to 55 mL/100 g of brain tissue per minute.</a:t>
            </a:r>
          </a:p>
        </p:txBody>
      </p:sp>
    </p:spTree>
    <p:extLst>
      <p:ext uri="{BB962C8B-B14F-4D97-AF65-F5344CB8AC3E}">
        <p14:creationId xmlns:p14="http://schemas.microsoft.com/office/powerpoint/2010/main" val="163660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Circulation</a:t>
            </a:r>
          </a:p>
        </p:txBody>
      </p:sp>
      <p:sp>
        <p:nvSpPr>
          <p:cNvPr id="3" name="Content Placeholder 2"/>
          <p:cNvSpPr>
            <a:spLocks noGrp="1"/>
          </p:cNvSpPr>
          <p:nvPr>
            <p:ph idx="1"/>
          </p:nvPr>
        </p:nvSpPr>
        <p:spPr/>
        <p:txBody>
          <a:bodyPr/>
          <a:lstStyle/>
          <a:p>
            <a:r>
              <a:rPr lang="en-US" dirty="0"/>
              <a:t>Heart muscle is supplied by two coronary arteries, namely right and left coronary arteries, which are the </a:t>
            </a:r>
            <a:r>
              <a:rPr lang="en-US" dirty="0" smtClean="0"/>
              <a:t>first </a:t>
            </a:r>
            <a:r>
              <a:rPr lang="en-US" dirty="0"/>
              <a:t>branches of aorta. </a:t>
            </a:r>
            <a:endParaRPr lang="en-US" dirty="0" smtClean="0"/>
          </a:p>
          <a:p>
            <a:r>
              <a:rPr lang="en-US" dirty="0" smtClean="0"/>
              <a:t>Arteries </a:t>
            </a:r>
            <a:r>
              <a:rPr lang="en-US" dirty="0"/>
              <a:t>encircle the heart in the manner of a crown, hence the name coronary arteries (Latin word corona = crown). </a:t>
            </a:r>
          </a:p>
        </p:txBody>
      </p:sp>
    </p:spTree>
    <p:extLst>
      <p:ext uri="{BB962C8B-B14F-4D97-AF65-F5344CB8AC3E}">
        <p14:creationId xmlns:p14="http://schemas.microsoft.com/office/powerpoint/2010/main" val="336577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MEASUREMENT OF CEREBRAL BLOOD FLOW </a:t>
            </a:r>
          </a:p>
        </p:txBody>
      </p:sp>
      <p:sp>
        <p:nvSpPr>
          <p:cNvPr id="3" name="Content Placeholder 2"/>
          <p:cNvSpPr>
            <a:spLocks noGrp="1"/>
          </p:cNvSpPr>
          <p:nvPr>
            <p:ph idx="1"/>
          </p:nvPr>
        </p:nvSpPr>
        <p:spPr/>
        <p:txBody>
          <a:bodyPr/>
          <a:lstStyle/>
          <a:p>
            <a:r>
              <a:rPr lang="en-US" dirty="0"/>
              <a:t>KETY AND SCHMIDT NITROUS OXIDE </a:t>
            </a:r>
            <a:r>
              <a:rPr lang="en-US" dirty="0" smtClean="0"/>
              <a:t>METHOD</a:t>
            </a:r>
          </a:p>
          <a:p>
            <a:r>
              <a:rPr lang="en-US" dirty="0"/>
              <a:t>BY USING RADIOACTIVE </a:t>
            </a:r>
            <a:r>
              <a:rPr lang="en-US" dirty="0" smtClean="0"/>
              <a:t>SUBSTANCES</a:t>
            </a:r>
          </a:p>
          <a:p>
            <a:r>
              <a:rPr lang="en-US" dirty="0"/>
              <a:t>BY COMPUTERIZED AXIAL </a:t>
            </a:r>
            <a:r>
              <a:rPr lang="en-US" dirty="0" smtClean="0"/>
              <a:t>TOMOGRAPHY</a:t>
            </a:r>
          </a:p>
          <a:p>
            <a:r>
              <a:rPr lang="en-US" dirty="0"/>
              <a:t>BY POSITRON EMISSION </a:t>
            </a:r>
            <a:r>
              <a:rPr lang="en-US" dirty="0" smtClean="0"/>
              <a:t>TOMOGRAPHY</a:t>
            </a:r>
          </a:p>
          <a:p>
            <a:r>
              <a:rPr lang="en-US" dirty="0"/>
              <a:t>. BY MAGNETIC RESONANCE IMAGING</a:t>
            </a:r>
          </a:p>
        </p:txBody>
      </p:sp>
    </p:spTree>
    <p:extLst>
      <p:ext uri="{BB962C8B-B14F-4D97-AF65-F5344CB8AC3E}">
        <p14:creationId xmlns:p14="http://schemas.microsoft.com/office/powerpoint/2010/main" val="168898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KETY AND SCHMIDT NITROUS OXIDE METHOD</a:t>
            </a:r>
          </a:p>
        </p:txBody>
      </p:sp>
      <p:sp>
        <p:nvSpPr>
          <p:cNvPr id="3" name="Content Placeholder 2"/>
          <p:cNvSpPr>
            <a:spLocks noGrp="1"/>
          </p:cNvSpPr>
          <p:nvPr>
            <p:ph idx="1"/>
          </p:nvPr>
        </p:nvSpPr>
        <p:spPr/>
        <p:txBody>
          <a:bodyPr/>
          <a:lstStyle/>
          <a:p>
            <a:r>
              <a:rPr lang="en-US" dirty="0"/>
              <a:t>The subject is asked to inhale nitrous oxide at a low concentration, which is less than the amount required for anesthesia. After inhalation of the gas for about 10 minutes, the amount of nitrous oxide retained in the brain tissues becomes equal to the amount of nitrous oxide present in cerebral venous blood. Now, the concentration of nitrous oxide is determined in the arterial blood and cerebral venous blood and the cerebral blood flow is calculated </a:t>
            </a:r>
          </a:p>
        </p:txBody>
      </p:sp>
    </p:spTree>
    <p:extLst>
      <p:ext uri="{BB962C8B-B14F-4D97-AF65-F5344CB8AC3E}">
        <p14:creationId xmlns:p14="http://schemas.microsoft.com/office/powerpoint/2010/main" val="371781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RADIOACTIVE SUBSTANCES</a:t>
            </a:r>
          </a:p>
        </p:txBody>
      </p:sp>
      <p:sp>
        <p:nvSpPr>
          <p:cNvPr id="3" name="Content Placeholder 2"/>
          <p:cNvSpPr>
            <a:spLocks noGrp="1"/>
          </p:cNvSpPr>
          <p:nvPr>
            <p:ph idx="1"/>
          </p:nvPr>
        </p:nvSpPr>
        <p:spPr/>
        <p:txBody>
          <a:bodyPr>
            <a:normAutofit/>
          </a:bodyPr>
          <a:lstStyle/>
          <a:p>
            <a:r>
              <a:rPr lang="en-US" dirty="0" smtClean="0"/>
              <a:t>Radioactive </a:t>
            </a:r>
            <a:r>
              <a:rPr lang="en-US" dirty="0"/>
              <a:t>substance is injected into the carotid artery. By measuring the radioactivity in the brain tissues using radioactive detectors (scintillation counter), the blood flowing through each area of brain is </a:t>
            </a:r>
            <a:r>
              <a:rPr lang="en-US" dirty="0" smtClean="0"/>
              <a:t>determined.</a:t>
            </a:r>
          </a:p>
          <a:p>
            <a:r>
              <a:rPr lang="en-US" dirty="0" smtClean="0"/>
              <a:t>Advantage </a:t>
            </a:r>
            <a:r>
              <a:rPr lang="en-US" dirty="0"/>
              <a:t>of this method is that the blood flow to about 250 areas of cerebral cortex can be measured by using many radioactive detectors. Radioactive xenon and 2-deoxyglucose are the commonly used radioactive substances to measure the cerebral blood flow</a:t>
            </a:r>
          </a:p>
        </p:txBody>
      </p:sp>
    </p:spTree>
    <p:extLst>
      <p:ext uri="{BB962C8B-B14F-4D97-AF65-F5344CB8AC3E}">
        <p14:creationId xmlns:p14="http://schemas.microsoft.com/office/powerpoint/2010/main" val="322952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COMPUTERIZED AXIAL TOMOGRAPHY</a:t>
            </a:r>
          </a:p>
        </p:txBody>
      </p:sp>
      <p:sp>
        <p:nvSpPr>
          <p:cNvPr id="3" name="Content Placeholder 2"/>
          <p:cNvSpPr>
            <a:spLocks noGrp="1"/>
          </p:cNvSpPr>
          <p:nvPr>
            <p:ph idx="1"/>
          </p:nvPr>
        </p:nvSpPr>
        <p:spPr/>
        <p:txBody>
          <a:bodyPr/>
          <a:lstStyle/>
          <a:p>
            <a:r>
              <a:rPr lang="en-US" dirty="0"/>
              <a:t>Advancement of technology resulted in combination of many three dimensional X-ray images of body structures and organs including brain. CT scan of brain is useful to determine brain damage and local changes in cerebral blood flow, while the subject performs a task.</a:t>
            </a:r>
          </a:p>
        </p:txBody>
      </p:sp>
    </p:spTree>
    <p:extLst>
      <p:ext uri="{BB962C8B-B14F-4D97-AF65-F5344CB8AC3E}">
        <p14:creationId xmlns:p14="http://schemas.microsoft.com/office/powerpoint/2010/main" val="296325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Positron emission </a:t>
            </a:r>
            <a:r>
              <a:rPr lang="en-US" dirty="0" smtClean="0"/>
              <a:t>tomography </a:t>
            </a:r>
            <a:r>
              <a:rPr lang="en-US" dirty="0"/>
              <a:t>scanner</a:t>
            </a:r>
          </a:p>
        </p:txBody>
      </p:sp>
      <p:sp>
        <p:nvSpPr>
          <p:cNvPr id="3" name="Content Placeholder 2"/>
          <p:cNvSpPr>
            <a:spLocks noGrp="1"/>
          </p:cNvSpPr>
          <p:nvPr>
            <p:ph idx="1"/>
          </p:nvPr>
        </p:nvSpPr>
        <p:spPr/>
        <p:txBody>
          <a:bodyPr/>
          <a:lstStyle/>
          <a:p>
            <a:r>
              <a:rPr lang="en-US" dirty="0"/>
              <a:t>Positron emission tomography (PET) scanner is a type of computerized tomography machine. A short-lived radioactive substance called radionuclide combined with sugar is injected into the patient. Radionuclide emits positrons (antiparticle or antimatter counterpart of electron</a:t>
            </a:r>
            <a:r>
              <a:rPr lang="en-US" dirty="0" smtClean="0"/>
              <a:t>).</a:t>
            </a:r>
          </a:p>
          <a:p>
            <a:r>
              <a:rPr lang="en-US" dirty="0"/>
              <a:t>Positron emissions from radionuclide are detected by rotating the PET scanner around patient’s head. PET is used to study blood volume, oxygen consumption, pH, glucose utilization, blood flow and the activity of receptors in brain cells.</a:t>
            </a:r>
          </a:p>
        </p:txBody>
      </p:sp>
    </p:spTree>
    <p:extLst>
      <p:ext uri="{BB962C8B-B14F-4D97-AF65-F5344CB8AC3E}">
        <p14:creationId xmlns:p14="http://schemas.microsoft.com/office/powerpoint/2010/main" val="128957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CEREBRAL BLOOD FLOW</a:t>
            </a:r>
          </a:p>
        </p:txBody>
      </p:sp>
      <p:sp>
        <p:nvSpPr>
          <p:cNvPr id="3" name="Content Placeholder 2"/>
          <p:cNvSpPr>
            <a:spLocks noGrp="1"/>
          </p:cNvSpPr>
          <p:nvPr>
            <p:ph idx="1"/>
          </p:nvPr>
        </p:nvSpPr>
        <p:spPr/>
        <p:txBody>
          <a:bodyPr/>
          <a:lstStyle/>
          <a:p>
            <a:r>
              <a:rPr lang="en-US" dirty="0"/>
              <a:t>Cerebral circulation is regulated by three factors: </a:t>
            </a:r>
            <a:endParaRPr lang="en-US" dirty="0" smtClean="0"/>
          </a:p>
          <a:p>
            <a:r>
              <a:rPr lang="en-US" dirty="0" smtClean="0"/>
              <a:t>1</a:t>
            </a:r>
            <a:r>
              <a:rPr lang="en-US" dirty="0"/>
              <a:t>. Autoregulation </a:t>
            </a:r>
            <a:endParaRPr lang="en-US" dirty="0" smtClean="0"/>
          </a:p>
          <a:p>
            <a:r>
              <a:rPr lang="en-US" dirty="0" smtClean="0"/>
              <a:t>2</a:t>
            </a:r>
            <a:r>
              <a:rPr lang="en-US" dirty="0"/>
              <a:t>. Chemical factors </a:t>
            </a:r>
            <a:endParaRPr lang="en-US" dirty="0" smtClean="0"/>
          </a:p>
          <a:p>
            <a:r>
              <a:rPr lang="en-US" dirty="0" smtClean="0"/>
              <a:t>3</a:t>
            </a:r>
            <a:r>
              <a:rPr lang="en-US" dirty="0"/>
              <a:t>. Neural factors.</a:t>
            </a:r>
          </a:p>
        </p:txBody>
      </p:sp>
    </p:spTree>
    <p:extLst>
      <p:ext uri="{BB962C8B-B14F-4D97-AF65-F5344CB8AC3E}">
        <p14:creationId xmlns:p14="http://schemas.microsoft.com/office/powerpoint/2010/main" val="44205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AUTOREGULATION</a:t>
            </a:r>
          </a:p>
        </p:txBody>
      </p:sp>
      <p:sp>
        <p:nvSpPr>
          <p:cNvPr id="3" name="Content Placeholder 2"/>
          <p:cNvSpPr>
            <a:spLocks noGrp="1"/>
          </p:cNvSpPr>
          <p:nvPr>
            <p:ph idx="1"/>
          </p:nvPr>
        </p:nvSpPr>
        <p:spPr/>
        <p:txBody>
          <a:bodyPr>
            <a:normAutofit fontScale="92500"/>
          </a:bodyPr>
          <a:lstStyle/>
          <a:p>
            <a:r>
              <a:rPr lang="en-US" dirty="0"/>
              <a:t>Like any other vital organ, brain also regulates its own blood flow by means of </a:t>
            </a:r>
            <a:r>
              <a:rPr lang="en-US" dirty="0" smtClean="0"/>
              <a:t>autoregulation. </a:t>
            </a:r>
            <a:r>
              <a:rPr lang="en-US" dirty="0"/>
              <a:t>However, the autoregulation in brain has got its own limitations. </a:t>
            </a:r>
            <a:endParaRPr lang="en-US" dirty="0" smtClean="0"/>
          </a:p>
          <a:p>
            <a:r>
              <a:rPr lang="en-US" dirty="0" smtClean="0"/>
              <a:t>It </a:t>
            </a:r>
            <a:r>
              <a:rPr lang="en-US" dirty="0"/>
              <a:t>depends upon: </a:t>
            </a:r>
            <a:endParaRPr lang="en-US" dirty="0" smtClean="0"/>
          </a:p>
          <a:p>
            <a:r>
              <a:rPr lang="en-US" dirty="0" err="1" smtClean="0"/>
              <a:t>i</a:t>
            </a:r>
            <a:r>
              <a:rPr lang="en-US" dirty="0"/>
              <a:t>. Effective perfusion pressure </a:t>
            </a:r>
            <a:endParaRPr lang="en-US" dirty="0" smtClean="0"/>
          </a:p>
          <a:p>
            <a:r>
              <a:rPr lang="en-US" dirty="0" smtClean="0"/>
              <a:t>ii</a:t>
            </a:r>
            <a:r>
              <a:rPr lang="en-US" dirty="0"/>
              <a:t>. Cerebral vascular resistance. </a:t>
            </a:r>
            <a:endParaRPr lang="en-US" dirty="0" smtClean="0"/>
          </a:p>
          <a:p>
            <a:r>
              <a:rPr lang="en-US" dirty="0" smtClean="0"/>
              <a:t>Cerebral </a:t>
            </a:r>
            <a:r>
              <a:rPr lang="en-US" dirty="0"/>
              <a:t>blood flow is directly proportional to the balance between effective perfusion pressure and the vascular resistance in brain.</a:t>
            </a:r>
          </a:p>
        </p:txBody>
      </p:sp>
    </p:spTree>
    <p:extLst>
      <p:ext uri="{BB962C8B-B14F-4D97-AF65-F5344CB8AC3E}">
        <p14:creationId xmlns:p14="http://schemas.microsoft.com/office/powerpoint/2010/main" val="329169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Perfusion Pressure</a:t>
            </a:r>
          </a:p>
        </p:txBody>
      </p:sp>
      <p:sp>
        <p:nvSpPr>
          <p:cNvPr id="3" name="Content Placeholder 2"/>
          <p:cNvSpPr>
            <a:spLocks noGrp="1"/>
          </p:cNvSpPr>
          <p:nvPr>
            <p:ph idx="1"/>
          </p:nvPr>
        </p:nvSpPr>
        <p:spPr/>
        <p:txBody>
          <a:bodyPr/>
          <a:lstStyle/>
          <a:p>
            <a:r>
              <a:rPr lang="en-US" dirty="0"/>
              <a:t>Effective perfusion pressure is the balance between the mean arterial blood pressure and venous pressure across the organ, divided by </a:t>
            </a:r>
            <a:r>
              <a:rPr lang="en-US" dirty="0" smtClean="0"/>
              <a:t>resistance. </a:t>
            </a:r>
          </a:p>
          <a:p>
            <a:r>
              <a:rPr lang="en-US" dirty="0" smtClean="0"/>
              <a:t>Since </a:t>
            </a:r>
            <a:r>
              <a:rPr lang="en-US" dirty="0"/>
              <a:t>venous pressure is zero in brain, mean arterial blood pressure plays an important role in regulating cerebral blood flow. </a:t>
            </a:r>
            <a:endParaRPr lang="en-US" dirty="0" smtClean="0"/>
          </a:p>
          <a:p>
            <a:r>
              <a:rPr lang="en-US" dirty="0" smtClean="0"/>
              <a:t>Autoregulation </a:t>
            </a:r>
            <a:r>
              <a:rPr lang="en-US" dirty="0"/>
              <a:t>is possible in brain if the mean arterial pressure is within the range of 60 mm Hg and 140 mm Hg.</a:t>
            </a:r>
          </a:p>
        </p:txBody>
      </p:sp>
    </p:spTree>
    <p:extLst>
      <p:ext uri="{BB962C8B-B14F-4D97-AF65-F5344CB8AC3E}">
        <p14:creationId xmlns:p14="http://schemas.microsoft.com/office/powerpoint/2010/main" val="1452794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Vascular Resistance</a:t>
            </a:r>
          </a:p>
        </p:txBody>
      </p:sp>
      <p:sp>
        <p:nvSpPr>
          <p:cNvPr id="3" name="Content Placeholder 2"/>
          <p:cNvSpPr>
            <a:spLocks noGrp="1"/>
          </p:cNvSpPr>
          <p:nvPr>
            <p:ph idx="1"/>
          </p:nvPr>
        </p:nvSpPr>
        <p:spPr/>
        <p:txBody>
          <a:bodyPr/>
          <a:lstStyle/>
          <a:p>
            <a:r>
              <a:rPr lang="en-US" dirty="0"/>
              <a:t>When the vascular resistance is more, the blood flow to the brain is less. Resistance to blood flow in brain is offered by intracranial pressure, cerebrospinal fluid pressure and viscosity of blood</a:t>
            </a:r>
            <a:r>
              <a:rPr lang="en-US" dirty="0" smtClean="0"/>
              <a:t>.</a:t>
            </a:r>
          </a:p>
          <a:p>
            <a:r>
              <a:rPr lang="en-US" dirty="0"/>
              <a:t>Increase in the intracranial pressure or the pressure exerted by the cerebrospinal fluid (CSF) compresses the cerebral blood vessels and decreases blood flow.</a:t>
            </a:r>
          </a:p>
        </p:txBody>
      </p:sp>
    </p:spTree>
    <p:extLst>
      <p:ext uri="{BB962C8B-B14F-4D97-AF65-F5344CB8AC3E}">
        <p14:creationId xmlns:p14="http://schemas.microsoft.com/office/powerpoint/2010/main" val="97985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p>
        </p:txBody>
      </p:sp>
      <p:sp>
        <p:nvSpPr>
          <p:cNvPr id="3" name="Content Placeholder 2"/>
          <p:cNvSpPr>
            <a:spLocks noGrp="1"/>
          </p:cNvSpPr>
          <p:nvPr>
            <p:ph idx="1"/>
          </p:nvPr>
        </p:nvSpPr>
        <p:spPr/>
        <p:txBody>
          <a:bodyPr/>
          <a:lstStyle/>
          <a:p>
            <a:r>
              <a:rPr lang="en-US" dirty="0"/>
              <a:t>Cushing reflex is a protective reflex that helps save the brain tissues from ischemic effects during the periods of reduced cerebral blood flow. It is also called Cushing reaction, response or phenomenon. </a:t>
            </a:r>
            <a:endParaRPr lang="en-US" dirty="0" smtClean="0"/>
          </a:p>
          <a:p>
            <a:r>
              <a:rPr lang="en-US" dirty="0" smtClean="0"/>
              <a:t>Increase </a:t>
            </a:r>
            <a:r>
              <a:rPr lang="en-US" dirty="0"/>
              <a:t>in intracranial pressure or increase in CSF pressure compresses the cerebral blood vessels and decreases the blood flow. </a:t>
            </a:r>
            <a:endParaRPr lang="en-US" dirty="0" smtClean="0"/>
          </a:p>
          <a:p>
            <a:r>
              <a:rPr lang="en-US" dirty="0" smtClean="0"/>
              <a:t>However</a:t>
            </a:r>
            <a:r>
              <a:rPr lang="en-US" dirty="0"/>
              <a:t>, blood flow is decreased only for a short period. It is restored immediately by means of Cushing reflex.</a:t>
            </a:r>
          </a:p>
        </p:txBody>
      </p:sp>
    </p:spTree>
    <p:extLst>
      <p:ext uri="{BB962C8B-B14F-4D97-AF65-F5344CB8AC3E}">
        <p14:creationId xmlns:p14="http://schemas.microsoft.com/office/powerpoint/2010/main" val="50482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861" y="2447925"/>
            <a:ext cx="5971008"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214" y="2447925"/>
            <a:ext cx="4572000" cy="3223202"/>
          </a:xfrm>
          <a:prstGeom prst="rect">
            <a:avLst/>
          </a:prstGeom>
        </p:spPr>
      </p:pic>
    </p:spTree>
    <p:extLst>
      <p:ext uri="{BB962C8B-B14F-4D97-AF65-F5344CB8AC3E}">
        <p14:creationId xmlns:p14="http://schemas.microsoft.com/office/powerpoint/2010/main" val="314851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endParaRPr lang="en-US" dirty="0"/>
          </a:p>
        </p:txBody>
      </p:sp>
      <p:sp>
        <p:nvSpPr>
          <p:cNvPr id="4" name="Rectangle 1"/>
          <p:cNvSpPr>
            <a:spLocks noGrp="1" noChangeArrowheads="1"/>
          </p:cNvSpPr>
          <p:nvPr>
            <p:ph idx="1"/>
          </p:nvPr>
        </p:nvSpPr>
        <p:spPr bwMode="auto">
          <a:xfrm>
            <a:off x="1242295" y="2462108"/>
            <a:ext cx="897239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Intracranial or CSF pressure compresses cerebral vessels → ↓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Reduced flow causes cerebral ischemia, activating the vasomotor center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(due to hypoxia + hypercapnia).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This triggers </a:t>
            </a:r>
            <a:r>
              <a:rPr kumimoji="0" lang="en-US" altLang="en-US" sz="1800" b="1" i="0" u="none" strike="noStrike" cap="none" normalizeH="0" baseline="0" dirty="0" smtClean="0">
                <a:ln>
                  <a:noFill/>
                </a:ln>
                <a:solidFill>
                  <a:schemeClr val="tx1"/>
                </a:solidFill>
                <a:effectLst/>
                <a:latin typeface="Arial" panose="020B0604020202020204" pitchFamily="34" charset="0"/>
              </a:rPr>
              <a:t>peripheral vasoconstriction → ↑ arterial 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restoring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Reflex works </a:t>
            </a:r>
            <a:r>
              <a:rPr kumimoji="0" lang="en-US" altLang="en-US" sz="1800" b="1" i="0" u="none" strike="noStrike" cap="none" normalizeH="0" baseline="0" dirty="0" smtClean="0">
                <a:ln>
                  <a:noFill/>
                </a:ln>
                <a:solidFill>
                  <a:schemeClr val="tx1"/>
                </a:solidFill>
                <a:effectLst/>
                <a:latin typeface="Arial" panose="020B0604020202020204" pitchFamily="34" charset="0"/>
              </a:rPr>
              <a:t>only if arterial pressure can rise above intracranial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intracranial pressure exceeds arterial pressure → reflex fails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severe ischemia and irreversible brain damage.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992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Monro</a:t>
            </a:r>
            <a:r>
              <a:rPr lang="en-US" dirty="0"/>
              <a:t>–Kellie Doctrine and Blood Viscosity</a:t>
            </a:r>
          </a:p>
        </p:txBody>
      </p:sp>
      <p:sp>
        <p:nvSpPr>
          <p:cNvPr id="3" name="Content Placeholder 2"/>
          <p:cNvSpPr>
            <a:spLocks noGrp="1"/>
          </p:cNvSpPr>
          <p:nvPr>
            <p:ph idx="1"/>
          </p:nvPr>
        </p:nvSpPr>
        <p:spPr/>
        <p:txBody>
          <a:bodyPr>
            <a:normAutofit fontScale="92500" lnSpcReduction="10000"/>
          </a:bodyPr>
          <a:lstStyle/>
          <a:p>
            <a:r>
              <a:rPr lang="en-US" dirty="0"/>
              <a:t>- The skull is a rigid compartment.</a:t>
            </a:r>
          </a:p>
          <a:p>
            <a:r>
              <a:rPr lang="en-US" dirty="0"/>
              <a:t>- Brain tissue volume remains constant because it is non‑compressible, even when CSF or blood volume changes.</a:t>
            </a:r>
          </a:p>
          <a:p>
            <a:pPr marL="0" indent="0">
              <a:buNone/>
            </a:pPr>
            <a:endParaRPr lang="en-US" dirty="0" smtClean="0"/>
          </a:p>
          <a:p>
            <a:r>
              <a:rPr lang="en-US" dirty="0"/>
              <a:t>- ↑ Blood viscosity (e.g., polycythemia) → ↑ vascular resistance → ↓ cerebral blood flow.</a:t>
            </a:r>
          </a:p>
          <a:p>
            <a:r>
              <a:rPr lang="en-US" dirty="0"/>
              <a:t>- ↓ Viscosity (e.g., anemia) → ↓ resistance → ↑ cerebral blood flow.</a:t>
            </a:r>
          </a:p>
          <a:p>
            <a:r>
              <a:rPr lang="en-US" dirty="0"/>
              <a:t>- Cerebral blood flow is inversely proportional to blood viscosity.</a:t>
            </a:r>
          </a:p>
          <a:p>
            <a:endParaRPr lang="en-US" dirty="0"/>
          </a:p>
          <a:p>
            <a:pPr marL="0" indent="0">
              <a:buNone/>
            </a:pPr>
            <a:endParaRPr lang="en-US" dirty="0"/>
          </a:p>
        </p:txBody>
      </p:sp>
    </p:spTree>
    <p:extLst>
      <p:ext uri="{BB962C8B-B14F-4D97-AF65-F5344CB8AC3E}">
        <p14:creationId xmlns:p14="http://schemas.microsoft.com/office/powerpoint/2010/main" val="68825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a:t>
            </a:r>
          </a:p>
        </p:txBody>
      </p:sp>
      <p:sp>
        <p:nvSpPr>
          <p:cNvPr id="3" name="Content Placeholder 2"/>
          <p:cNvSpPr>
            <a:spLocks noGrp="1"/>
          </p:cNvSpPr>
          <p:nvPr>
            <p:ph idx="1"/>
          </p:nvPr>
        </p:nvSpPr>
        <p:spPr/>
        <p:txBody>
          <a:bodyPr/>
          <a:lstStyle/>
          <a:p>
            <a:r>
              <a:rPr lang="en-US" dirty="0"/>
              <a:t>Decreased oxygen tension </a:t>
            </a:r>
            <a:endParaRPr lang="en-US" dirty="0" smtClean="0"/>
          </a:p>
          <a:p>
            <a:r>
              <a:rPr lang="en-US" dirty="0" smtClean="0"/>
              <a:t>Increased </a:t>
            </a:r>
            <a:r>
              <a:rPr lang="en-US" dirty="0"/>
              <a:t>carbon dioxide tension </a:t>
            </a:r>
            <a:endParaRPr lang="en-US" dirty="0" smtClean="0"/>
          </a:p>
          <a:p>
            <a:r>
              <a:rPr lang="en-US" dirty="0" smtClean="0"/>
              <a:t>Increased </a:t>
            </a:r>
            <a:r>
              <a:rPr lang="en-US" dirty="0"/>
              <a:t>hydrogen ion concentration. </a:t>
            </a:r>
            <a:endParaRPr lang="en-US" dirty="0" smtClean="0"/>
          </a:p>
          <a:p>
            <a:r>
              <a:rPr lang="en-US" b="1" dirty="0"/>
              <a:t>Carbon dioxide combines with water to form carbonic acid, </a:t>
            </a:r>
            <a:r>
              <a:rPr lang="en-US" dirty="0"/>
              <a:t>which dissociates into bicarbonate ions and hydrogen ion. The hydrogen ion causes dilatation of blood vessels in brain. Hypoxia increases cerebral blood flow by vasodilatation.</a:t>
            </a:r>
          </a:p>
        </p:txBody>
      </p:sp>
    </p:spTree>
    <p:extLst>
      <p:ext uri="{BB962C8B-B14F-4D97-AF65-F5344CB8AC3E}">
        <p14:creationId xmlns:p14="http://schemas.microsoft.com/office/powerpoint/2010/main" val="1676048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Cerebral blood vessels are supplied by sympathetic vasoconstrictor fibers. But, these fibers do not play any role in regulating cerebral blood flow under normal conditions. </a:t>
            </a:r>
            <a:endParaRPr lang="en-US" dirty="0" smtClean="0"/>
          </a:p>
          <a:p>
            <a:r>
              <a:rPr lang="en-US" dirty="0" smtClean="0"/>
              <a:t>In </a:t>
            </a:r>
            <a:r>
              <a:rPr lang="en-US" dirty="0"/>
              <a:t>pathological conditions like hypertension, the sympathetic nerves cause constriction of cerebral blood vessels, leading to reduction in blood flow. </a:t>
            </a:r>
            <a:endParaRPr lang="en-US" dirty="0" smtClean="0"/>
          </a:p>
          <a:p>
            <a:r>
              <a:rPr lang="en-US" dirty="0" smtClean="0"/>
              <a:t>It </a:t>
            </a:r>
            <a:r>
              <a:rPr lang="en-US" dirty="0"/>
              <a:t>prevents cerebral vascular hemorrhage and cerebral stroke</a:t>
            </a:r>
          </a:p>
        </p:txBody>
      </p:sp>
    </p:spTree>
    <p:extLst>
      <p:ext uri="{BB962C8B-B14F-4D97-AF65-F5344CB8AC3E}">
        <p14:creationId xmlns:p14="http://schemas.microsoft.com/office/powerpoint/2010/main" val="1957026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Splanchnic Circulation</a:t>
            </a:r>
          </a:p>
        </p:txBody>
      </p:sp>
      <p:sp>
        <p:nvSpPr>
          <p:cNvPr id="3" name="Content Placeholder 2"/>
          <p:cNvSpPr>
            <a:spLocks noGrp="1"/>
          </p:cNvSpPr>
          <p:nvPr>
            <p:ph idx="1"/>
          </p:nvPr>
        </p:nvSpPr>
        <p:spPr/>
        <p:txBody>
          <a:bodyPr/>
          <a:lstStyle/>
          <a:p>
            <a:r>
              <a:rPr lang="en-US" dirty="0"/>
              <a:t>Splanchnic or visceral circulation constitutes three portions: </a:t>
            </a:r>
            <a:endParaRPr lang="en-US" dirty="0" smtClean="0"/>
          </a:p>
          <a:p>
            <a:r>
              <a:rPr lang="en-US" dirty="0" smtClean="0"/>
              <a:t>1</a:t>
            </a:r>
            <a:r>
              <a:rPr lang="en-US" dirty="0"/>
              <a:t>. Mesenteric circulation supplying blood to GI tract </a:t>
            </a:r>
            <a:endParaRPr lang="en-US" dirty="0" smtClean="0"/>
          </a:p>
          <a:p>
            <a:r>
              <a:rPr lang="en-US" dirty="0" smtClean="0"/>
              <a:t>2</a:t>
            </a:r>
            <a:r>
              <a:rPr lang="en-US" dirty="0"/>
              <a:t>. Splenic circulation supplying blood to spleen </a:t>
            </a:r>
            <a:endParaRPr lang="en-US" dirty="0" smtClean="0"/>
          </a:p>
          <a:p>
            <a:r>
              <a:rPr lang="en-US" dirty="0" smtClean="0"/>
              <a:t>3</a:t>
            </a:r>
            <a:r>
              <a:rPr lang="en-US" dirty="0"/>
              <a:t>. Hepatic circulation supplying blood to liver.</a:t>
            </a:r>
          </a:p>
        </p:txBody>
      </p:sp>
    </p:spTree>
    <p:extLst>
      <p:ext uri="{BB962C8B-B14F-4D97-AF65-F5344CB8AC3E}">
        <p14:creationId xmlns:p14="http://schemas.microsoft.com/office/powerpoint/2010/main" val="228601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MESENTERIC CIRCULATION</a:t>
            </a:r>
          </a:p>
        </p:txBody>
      </p:sp>
      <p:sp>
        <p:nvSpPr>
          <p:cNvPr id="3" name="Content Placeholder 2"/>
          <p:cNvSpPr>
            <a:spLocks noGrp="1"/>
          </p:cNvSpPr>
          <p:nvPr>
            <p:ph idx="1"/>
          </p:nvPr>
        </p:nvSpPr>
        <p:spPr/>
        <p:txBody>
          <a:bodyPr/>
          <a:lstStyle/>
          <a:p>
            <a:r>
              <a:rPr lang="en-US" dirty="0"/>
              <a:t>Stomach : 35 mL/100 g/minute </a:t>
            </a:r>
            <a:endParaRPr lang="en-US" dirty="0" smtClean="0"/>
          </a:p>
          <a:p>
            <a:r>
              <a:rPr lang="en-US" dirty="0" smtClean="0"/>
              <a:t>Intestine </a:t>
            </a:r>
            <a:r>
              <a:rPr lang="en-US" dirty="0"/>
              <a:t>: 50 mL/100 g/minute </a:t>
            </a:r>
            <a:endParaRPr lang="en-US" dirty="0" smtClean="0"/>
          </a:p>
          <a:p>
            <a:r>
              <a:rPr lang="en-US" dirty="0" smtClean="0"/>
              <a:t>Pancreas </a:t>
            </a:r>
            <a:r>
              <a:rPr lang="en-US" dirty="0"/>
              <a:t>: 80 mL/100 g/minute</a:t>
            </a:r>
          </a:p>
        </p:txBody>
      </p:sp>
    </p:spTree>
    <p:extLst>
      <p:ext uri="{BB962C8B-B14F-4D97-AF65-F5344CB8AC3E}">
        <p14:creationId xmlns:p14="http://schemas.microsoft.com/office/powerpoint/2010/main" val="67608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MESENTERIC BLOOD FLOW</a:t>
            </a:r>
          </a:p>
        </p:txBody>
      </p:sp>
      <p:sp>
        <p:nvSpPr>
          <p:cNvPr id="3" name="Content Placeholder 2"/>
          <p:cNvSpPr>
            <a:spLocks noGrp="1"/>
          </p:cNvSpPr>
          <p:nvPr>
            <p:ph idx="1"/>
          </p:nvPr>
        </p:nvSpPr>
        <p:spPr/>
        <p:txBody>
          <a:bodyPr/>
          <a:lstStyle/>
          <a:p>
            <a:r>
              <a:rPr lang="en-US" dirty="0"/>
              <a:t>1. Local Autoregulation </a:t>
            </a:r>
            <a:r>
              <a:rPr lang="en-US" dirty="0" smtClean="0"/>
              <a:t>is </a:t>
            </a:r>
            <a:r>
              <a:rPr lang="en-US" dirty="0"/>
              <a:t>the primary factor regulating blood flow through mesenteric </a:t>
            </a:r>
            <a:r>
              <a:rPr lang="en-US" dirty="0" smtClean="0"/>
              <a:t>bed</a:t>
            </a:r>
          </a:p>
          <a:p>
            <a:r>
              <a:rPr lang="en-US" dirty="0" smtClean="0"/>
              <a:t>2</a:t>
            </a:r>
            <a:r>
              <a:rPr lang="en-US" dirty="0"/>
              <a:t>. Activity of Gastrointestinal Tract</a:t>
            </a:r>
            <a:r>
              <a:rPr lang="en-US" dirty="0" smtClean="0"/>
              <a:t>: Contraction </a:t>
            </a:r>
            <a:r>
              <a:rPr lang="en-US" dirty="0"/>
              <a:t>of the wall of the GI tract reduces blood flow due to compression of blood vessels. </a:t>
            </a:r>
            <a:r>
              <a:rPr lang="en-US" dirty="0" smtClean="0"/>
              <a:t>And relaxation increase Blood Flow</a:t>
            </a:r>
          </a:p>
        </p:txBody>
      </p:sp>
    </p:spTree>
    <p:extLst>
      <p:ext uri="{BB962C8B-B14F-4D97-AF65-F5344CB8AC3E}">
        <p14:creationId xmlns:p14="http://schemas.microsoft.com/office/powerpoint/2010/main" val="20312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Nervous </a:t>
            </a:r>
            <a:r>
              <a:rPr lang="en-US" b="1" dirty="0" smtClean="0"/>
              <a:t>Factor</a:t>
            </a:r>
            <a:endParaRPr lang="en-US" b="1" dirty="0"/>
          </a:p>
        </p:txBody>
      </p:sp>
      <p:sp>
        <p:nvSpPr>
          <p:cNvPr id="3" name="Content Placeholder 2"/>
          <p:cNvSpPr>
            <a:spLocks noGrp="1"/>
          </p:cNvSpPr>
          <p:nvPr>
            <p:ph idx="1"/>
          </p:nvPr>
        </p:nvSpPr>
        <p:spPr/>
        <p:txBody>
          <a:bodyPr/>
          <a:lstStyle/>
          <a:p>
            <a:r>
              <a:rPr lang="en-US" dirty="0"/>
              <a:t>Mesenteric blood flow is regulated by </a:t>
            </a:r>
            <a:r>
              <a:rPr lang="en-US" b="1" dirty="0"/>
              <a:t>sympathetic nerve </a:t>
            </a:r>
            <a:r>
              <a:rPr lang="en-US" b="1" dirty="0" smtClean="0"/>
              <a:t>fibers</a:t>
            </a:r>
            <a:r>
              <a:rPr lang="en-US" dirty="0"/>
              <a:t>. Increase in sympathetic activity as in the case of emotional conditions or ‘fight and flight reactions’ constrict the mesenteric blood vessels. </a:t>
            </a:r>
            <a:r>
              <a:rPr lang="en-US" b="1" dirty="0"/>
              <a:t>So, more blood is diverted to organs like skeletal muscles, heart and brain, which need more blood during these conditions.</a:t>
            </a:r>
            <a:r>
              <a:rPr lang="en-US" dirty="0"/>
              <a:t> Parasympathetic nerves do not have any direct action on the mesenteric blood vessels. But these nerves increase the contraction of GI tract which compresses the blood vessels, resulting in reduction in blood flow. </a:t>
            </a:r>
          </a:p>
        </p:txBody>
      </p:sp>
    </p:spTree>
    <p:extLst>
      <p:ext uri="{BB962C8B-B14F-4D97-AF65-F5344CB8AC3E}">
        <p14:creationId xmlns:p14="http://schemas.microsoft.com/office/powerpoint/2010/main" val="297317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 – Functional Hyperemia</a:t>
            </a:r>
          </a:p>
        </p:txBody>
      </p:sp>
      <p:sp>
        <p:nvSpPr>
          <p:cNvPr id="3" name="Content Placeholder 2"/>
          <p:cNvSpPr>
            <a:spLocks noGrp="1"/>
          </p:cNvSpPr>
          <p:nvPr>
            <p:ph idx="1"/>
          </p:nvPr>
        </p:nvSpPr>
        <p:spPr/>
        <p:txBody>
          <a:bodyPr/>
          <a:lstStyle/>
          <a:p>
            <a:r>
              <a:rPr lang="en-US" dirty="0"/>
              <a:t>Functional hyperemia is the increase in mesenteric blood flow immediately after food intake. </a:t>
            </a:r>
            <a:endParaRPr lang="en-US" dirty="0" smtClean="0"/>
          </a:p>
          <a:p>
            <a:r>
              <a:rPr lang="en-US" b="1" dirty="0" smtClean="0"/>
              <a:t>It </a:t>
            </a:r>
            <a:r>
              <a:rPr lang="en-US" b="1" dirty="0"/>
              <a:t>is mainly because of gastrin and cholecystokinin secreted after food </a:t>
            </a:r>
            <a:r>
              <a:rPr lang="en-US" dirty="0"/>
              <a:t>intake</a:t>
            </a:r>
            <a:r>
              <a:rPr lang="en-US" dirty="0" smtClean="0"/>
              <a:t>.</a:t>
            </a:r>
          </a:p>
          <a:p>
            <a:r>
              <a:rPr lang="en-US" dirty="0" smtClean="0"/>
              <a:t> </a:t>
            </a:r>
            <a:r>
              <a:rPr lang="en-US" dirty="0"/>
              <a:t>In addition to these two GI hormones, digestive products of food substances such as glucose and fatty acids also cause vasodilatation and increase the mesenteric blood flow</a:t>
            </a:r>
          </a:p>
        </p:txBody>
      </p:sp>
    </p:spTree>
    <p:extLst>
      <p:ext uri="{BB962C8B-B14F-4D97-AF65-F5344CB8AC3E}">
        <p14:creationId xmlns:p14="http://schemas.microsoft.com/office/powerpoint/2010/main" val="1449295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SPLENIC CIRCULATION</a:t>
            </a:r>
          </a:p>
        </p:txBody>
      </p:sp>
      <p:sp>
        <p:nvSpPr>
          <p:cNvPr id="3" name="Content Placeholder 2"/>
          <p:cNvSpPr>
            <a:spLocks noGrp="1"/>
          </p:cNvSpPr>
          <p:nvPr>
            <p:ph idx="1"/>
          </p:nvPr>
        </p:nvSpPr>
        <p:spPr/>
        <p:txBody>
          <a:bodyPr/>
          <a:lstStyle/>
          <a:p>
            <a:r>
              <a:rPr lang="en-US" dirty="0"/>
              <a:t>Spleen is the main reservoir for blood. Due to the dilatation of blood vessels, a large amount of blood is stored in spleen. And the constriction of blood vessels by sympathetic stimulation releases blood into </a:t>
            </a:r>
            <a:r>
              <a:rPr lang="en-US" dirty="0" smtClean="0"/>
              <a:t>circulation</a:t>
            </a:r>
          </a:p>
          <a:p>
            <a:r>
              <a:rPr lang="en-US" dirty="0"/>
              <a:t>In spleen, two structures are involved in storage of blood, </a:t>
            </a:r>
            <a:r>
              <a:rPr lang="en-US" b="1" dirty="0"/>
              <a:t>namely splenic venous sinuses and splenic </a:t>
            </a:r>
            <a:r>
              <a:rPr lang="en-US" b="1" dirty="0" smtClean="0"/>
              <a:t>pulp</a:t>
            </a:r>
          </a:p>
          <a:p>
            <a:r>
              <a:rPr lang="en-US" dirty="0"/>
              <a:t>Venous sinuses and the pulp are lined with reticuloendothelial cells. </a:t>
            </a:r>
            <a:endParaRPr lang="en-US" b="1" dirty="0"/>
          </a:p>
        </p:txBody>
      </p:sp>
    </p:spTree>
    <p:extLst>
      <p:ext uri="{BB962C8B-B14F-4D97-AF65-F5344CB8AC3E}">
        <p14:creationId xmlns:p14="http://schemas.microsoft.com/office/powerpoint/2010/main" val="370587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55" y="2233758"/>
            <a:ext cx="5153890" cy="403917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45" y="2189020"/>
            <a:ext cx="5569528" cy="4128654"/>
          </a:xfrm>
          <a:prstGeom prst="rect">
            <a:avLst/>
          </a:prstGeom>
        </p:spPr>
      </p:pic>
    </p:spTree>
    <p:extLst>
      <p:ext uri="{BB962C8B-B14F-4D97-AF65-F5344CB8AC3E}">
        <p14:creationId xmlns:p14="http://schemas.microsoft.com/office/powerpoint/2010/main" val="335775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HEPATIC CIRCULATION</a:t>
            </a:r>
          </a:p>
        </p:txBody>
      </p:sp>
      <p:sp>
        <p:nvSpPr>
          <p:cNvPr id="3" name="Content Placeholder 2"/>
          <p:cNvSpPr>
            <a:spLocks noGrp="1"/>
          </p:cNvSpPr>
          <p:nvPr>
            <p:ph idx="1"/>
          </p:nvPr>
        </p:nvSpPr>
        <p:spPr/>
        <p:txBody>
          <a:bodyPr/>
          <a:lstStyle/>
          <a:p>
            <a:r>
              <a:rPr lang="en-US" dirty="0"/>
              <a:t>Liver receives blood from two sources: </a:t>
            </a:r>
            <a:endParaRPr lang="en-US" dirty="0" smtClean="0"/>
          </a:p>
          <a:p>
            <a:r>
              <a:rPr lang="en-US" dirty="0" smtClean="0"/>
              <a:t>1</a:t>
            </a:r>
            <a:r>
              <a:rPr lang="en-US" dirty="0"/>
              <a:t>. Hepatic artery </a:t>
            </a:r>
            <a:endParaRPr lang="en-US" dirty="0" smtClean="0"/>
          </a:p>
          <a:p>
            <a:r>
              <a:rPr lang="en-US" dirty="0" smtClean="0"/>
              <a:t>2</a:t>
            </a:r>
            <a:r>
              <a:rPr lang="en-US" dirty="0"/>
              <a:t>. Portal vein.</a:t>
            </a:r>
          </a:p>
        </p:txBody>
      </p:sp>
    </p:spTree>
    <p:extLst>
      <p:ext uri="{BB962C8B-B14F-4D97-AF65-F5344CB8AC3E}">
        <p14:creationId xmlns:p14="http://schemas.microsoft.com/office/powerpoint/2010/main" val="208351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BLOOD FLOW</a:t>
            </a:r>
          </a:p>
        </p:txBody>
      </p:sp>
      <p:sp>
        <p:nvSpPr>
          <p:cNvPr id="3" name="Content Placeholder 2"/>
          <p:cNvSpPr>
            <a:spLocks noGrp="1"/>
          </p:cNvSpPr>
          <p:nvPr>
            <p:ph idx="1"/>
          </p:nvPr>
        </p:nvSpPr>
        <p:spPr/>
        <p:txBody>
          <a:bodyPr>
            <a:normAutofit lnSpcReduction="10000"/>
          </a:bodyPr>
          <a:lstStyle/>
          <a:p>
            <a:r>
              <a:rPr lang="en-US" dirty="0"/>
              <a:t>Liver receives maximum amount of blood as compared to any other organ in the body since, most of the metabolic activities are carried out in the liver. </a:t>
            </a:r>
            <a:r>
              <a:rPr lang="en-US" b="1" dirty="0"/>
              <a:t>Blood flow to liver is 1,500 mL/minute, which forms 30% of the cardiac output. It is about 100 mL/100 g of tissue/minute</a:t>
            </a:r>
            <a:r>
              <a:rPr lang="en-US" dirty="0"/>
              <a:t>. Normally, about 1,100 mL of blood flows through portal vein and remaining 400 mL of blood flows through hepatic artery. However, portal vein carries only about 25% of oxygen to liver. It is because it carries the blood, which has already passed through the blood vessels of GI tract, where oxygen might have been used. Hepatic artery transports 75% of oxygen to the liver. </a:t>
            </a:r>
          </a:p>
        </p:txBody>
      </p:sp>
    </p:spTree>
    <p:extLst>
      <p:ext uri="{BB962C8B-B14F-4D97-AF65-F5344CB8AC3E}">
        <p14:creationId xmlns:p14="http://schemas.microsoft.com/office/powerpoint/2010/main" val="159564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BLOOD FLOW TO LIVER</a:t>
            </a:r>
          </a:p>
        </p:txBody>
      </p:sp>
      <p:sp>
        <p:nvSpPr>
          <p:cNvPr id="3" name="Content Placeholder 2"/>
          <p:cNvSpPr>
            <a:spLocks noGrp="1"/>
          </p:cNvSpPr>
          <p:nvPr>
            <p:ph idx="1"/>
          </p:nvPr>
        </p:nvSpPr>
        <p:spPr/>
        <p:txBody>
          <a:bodyPr/>
          <a:lstStyle/>
          <a:p>
            <a:r>
              <a:rPr lang="en-US" dirty="0"/>
              <a:t>1. Systemic Blood </a:t>
            </a:r>
            <a:r>
              <a:rPr lang="en-US" dirty="0" smtClean="0"/>
              <a:t>Pressure</a:t>
            </a:r>
          </a:p>
          <a:p>
            <a:r>
              <a:rPr lang="en-US" dirty="0"/>
              <a:t>2. Splenic </a:t>
            </a:r>
            <a:r>
              <a:rPr lang="en-US" dirty="0" smtClean="0"/>
              <a:t>Contraction</a:t>
            </a:r>
          </a:p>
          <a:p>
            <a:r>
              <a:rPr lang="en-US" dirty="0"/>
              <a:t>3. Movements of </a:t>
            </a:r>
            <a:r>
              <a:rPr lang="en-US" dirty="0" smtClean="0"/>
              <a:t>Intestine</a:t>
            </a:r>
          </a:p>
          <a:p>
            <a:r>
              <a:rPr lang="en-US" dirty="0"/>
              <a:t>4. Chemical </a:t>
            </a:r>
            <a:r>
              <a:rPr lang="en-US" dirty="0" smtClean="0"/>
              <a:t>Factors </a:t>
            </a:r>
            <a:r>
              <a:rPr lang="en-US" dirty="0"/>
              <a:t>increase the blood flow to liver by </a:t>
            </a:r>
            <a:r>
              <a:rPr lang="en-US" dirty="0" smtClean="0"/>
              <a:t>vasodilatation: Excess </a:t>
            </a:r>
            <a:r>
              <a:rPr lang="en-US" dirty="0"/>
              <a:t>carbon </a:t>
            </a:r>
            <a:r>
              <a:rPr lang="en-US" dirty="0" smtClean="0"/>
              <a:t>dioxide, Lack </a:t>
            </a:r>
            <a:r>
              <a:rPr lang="en-US" dirty="0"/>
              <a:t>of </a:t>
            </a:r>
            <a:r>
              <a:rPr lang="en-US" dirty="0" smtClean="0"/>
              <a:t>oxygen, Increase </a:t>
            </a:r>
            <a:r>
              <a:rPr lang="en-US" dirty="0"/>
              <a:t>in hydrogen ion concentration</a:t>
            </a:r>
            <a:r>
              <a:rPr lang="en-US" dirty="0" smtClean="0"/>
              <a:t>.</a:t>
            </a:r>
          </a:p>
          <a:p>
            <a:r>
              <a:rPr lang="en-US" dirty="0" smtClean="0"/>
              <a:t>5. Nervous </a:t>
            </a:r>
            <a:r>
              <a:rPr lang="en-US" dirty="0"/>
              <a:t>Factors</a:t>
            </a:r>
          </a:p>
        </p:txBody>
      </p:sp>
    </p:spTree>
    <p:extLst>
      <p:ext uri="{BB962C8B-B14F-4D97-AF65-F5344CB8AC3E}">
        <p14:creationId xmlns:p14="http://schemas.microsoft.com/office/powerpoint/2010/main" val="235353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Circulation</a:t>
            </a:r>
          </a:p>
        </p:txBody>
      </p:sp>
      <p:sp>
        <p:nvSpPr>
          <p:cNvPr id="3" name="Content Placeholder 2"/>
          <p:cNvSpPr>
            <a:spLocks noGrp="1"/>
          </p:cNvSpPr>
          <p:nvPr>
            <p:ph idx="1"/>
          </p:nvPr>
        </p:nvSpPr>
        <p:spPr/>
        <p:txBody>
          <a:bodyPr/>
          <a:lstStyle/>
          <a:p>
            <a:r>
              <a:rPr lang="en-US" dirty="0"/>
              <a:t>Pulmonary blood vessels include pulmonary artery, which carries deoxygenated blood to alveoli of lungs and bronchial artery, which supply oxygenated blood to other structures of </a:t>
            </a:r>
            <a:r>
              <a:rPr lang="en-US" dirty="0" smtClean="0"/>
              <a:t>lungs</a:t>
            </a:r>
            <a:endParaRPr lang="en-US" dirty="0"/>
          </a:p>
        </p:txBody>
      </p:sp>
    </p:spTree>
    <p:extLst>
      <p:ext uri="{BB962C8B-B14F-4D97-AF65-F5344CB8AC3E}">
        <p14:creationId xmlns:p14="http://schemas.microsoft.com/office/powerpoint/2010/main" val="205480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Artery</a:t>
            </a:r>
          </a:p>
        </p:txBody>
      </p:sp>
      <p:sp>
        <p:nvSpPr>
          <p:cNvPr id="4" name="Rectangle 1"/>
          <p:cNvSpPr>
            <a:spLocks noGrp="1" noChangeArrowheads="1"/>
          </p:cNvSpPr>
          <p:nvPr>
            <p:ph idx="1"/>
          </p:nvPr>
        </p:nvSpPr>
        <p:spPr bwMode="auto">
          <a:xfrm>
            <a:off x="1295402" y="155016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Carries </a:t>
            </a:r>
            <a:r>
              <a:rPr kumimoji="0" lang="en-US" altLang="en-US" sz="1800" b="1" i="0" u="none" strike="noStrike" cap="none" normalizeH="0" baseline="0" smtClean="0">
                <a:ln>
                  <a:noFill/>
                </a:ln>
                <a:solidFill>
                  <a:schemeClr val="tx1"/>
                </a:solidFill>
                <a:effectLst/>
                <a:latin typeface="Arial" panose="020B0604020202020204" pitchFamily="34" charset="0"/>
              </a:rPr>
              <a:t>deoxygenated blood</a:t>
            </a:r>
            <a:r>
              <a:rPr kumimoji="0" lang="en-US" altLang="en-US" sz="1800" b="0" i="0" u="none" strike="noStrike" cap="none" normalizeH="0" baseline="0" smtClean="0">
                <a:ln>
                  <a:noFill/>
                </a:ln>
                <a:solidFill>
                  <a:schemeClr val="tx1"/>
                </a:solidFill>
                <a:effectLst/>
                <a:latin typeface="Arial" panose="020B0604020202020204" pitchFamily="34" charset="0"/>
              </a:rPr>
              <a:t> from right ventricle to lungs.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Divides into right &amp; left branches → enters lungs with primary bronchi.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Forms </a:t>
            </a:r>
            <a:r>
              <a:rPr kumimoji="0" lang="en-US" altLang="en-US" sz="1800" b="1" i="0" u="none" strike="noStrike" cap="none" normalizeH="0" baseline="0" smtClean="0">
                <a:ln>
                  <a:noFill/>
                </a:ln>
                <a:solidFill>
                  <a:schemeClr val="tx1"/>
                </a:solidFill>
                <a:effectLst/>
                <a:latin typeface="Arial" panose="020B0604020202020204" pitchFamily="34" charset="0"/>
              </a:rPr>
              <a:t>capillary plexus around alveoli</a:t>
            </a:r>
            <a:r>
              <a:rPr kumimoji="0" lang="en-US" altLang="en-US" sz="1800" b="0" i="0" u="none" strike="noStrike" cap="none" normalizeH="0" baseline="0" smtClean="0">
                <a:ln>
                  <a:noFill/>
                </a:ln>
                <a:solidFill>
                  <a:schemeClr val="tx1"/>
                </a:solidFill>
                <a:effectLst/>
                <a:latin typeface="Arial" panose="020B0604020202020204" pitchFamily="34" charset="0"/>
              </a:rPr>
              <a:t> for gas exchange.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Oxygenated blood returns to left atrium via </a:t>
            </a:r>
            <a:r>
              <a:rPr kumimoji="0" lang="en-US" altLang="en-US" sz="1800" b="1" i="0" u="none" strike="noStrike" cap="none" normalizeH="0" baseline="0" smtClean="0">
                <a:ln>
                  <a:noFill/>
                </a:ln>
                <a:solidFill>
                  <a:schemeClr val="tx1"/>
                </a:solidFill>
                <a:effectLst/>
                <a:latin typeface="Arial" panose="020B0604020202020204" pitchFamily="34" charset="0"/>
              </a:rPr>
              <a:t>one pulmonary vein per lung</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5938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Bronchial Artery</a:t>
            </a:r>
          </a:p>
        </p:txBody>
      </p:sp>
      <p:sp>
        <p:nvSpPr>
          <p:cNvPr id="3" name="Content Placeholder 2"/>
          <p:cNvSpPr>
            <a:spLocks noGrp="1"/>
          </p:cNvSpPr>
          <p:nvPr>
            <p:ph idx="1"/>
          </p:nvPr>
        </p:nvSpPr>
        <p:spPr/>
        <p:txBody>
          <a:bodyPr>
            <a:normAutofit fontScale="92500"/>
          </a:bodyPr>
          <a:lstStyle/>
          <a:p>
            <a:r>
              <a:rPr lang="en-US" dirty="0"/>
              <a:t>- Arises from descending thoracic aorta.</a:t>
            </a:r>
          </a:p>
          <a:p>
            <a:r>
              <a:rPr lang="en-US" dirty="0"/>
              <a:t>- Supplies bronchi, connective tissue, lung stroma, visceral pleura, lymph nodes.</a:t>
            </a:r>
          </a:p>
          <a:p>
            <a:r>
              <a:rPr lang="en-US" dirty="0"/>
              <a:t>- Venous drainage:</a:t>
            </a:r>
          </a:p>
          <a:p>
            <a:r>
              <a:rPr lang="en-US" dirty="0"/>
              <a:t>- Right → azygos vein</a:t>
            </a:r>
          </a:p>
          <a:p>
            <a:r>
              <a:rPr lang="en-US" dirty="0"/>
              <a:t>- Left → superior </a:t>
            </a:r>
            <a:r>
              <a:rPr lang="en-US" dirty="0" err="1"/>
              <a:t>hemiazygos</a:t>
            </a:r>
            <a:r>
              <a:rPr lang="en-US" dirty="0"/>
              <a:t> or left superior intercostal vein</a:t>
            </a:r>
          </a:p>
          <a:p>
            <a:r>
              <a:rPr lang="en-US" dirty="0"/>
              <a:t>- Distal bronchial venous blood drains into pulmonary veins → contributes to physiological shunt.</a:t>
            </a:r>
          </a:p>
          <a:p>
            <a:endParaRPr lang="en-US" dirty="0"/>
          </a:p>
        </p:txBody>
      </p:sp>
    </p:spTree>
    <p:extLst>
      <p:ext uri="{BB962C8B-B14F-4D97-AF65-F5344CB8AC3E}">
        <p14:creationId xmlns:p14="http://schemas.microsoft.com/office/powerpoint/2010/main" val="65213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Physiological Shunt</a:t>
            </a:r>
          </a:p>
        </p:txBody>
      </p:sp>
      <p:sp>
        <p:nvSpPr>
          <p:cNvPr id="3" name="Content Placeholder 2"/>
          <p:cNvSpPr>
            <a:spLocks noGrp="1"/>
          </p:cNvSpPr>
          <p:nvPr>
            <p:ph idx="1"/>
          </p:nvPr>
        </p:nvSpPr>
        <p:spPr/>
        <p:txBody>
          <a:bodyPr>
            <a:normAutofit fontScale="92500" lnSpcReduction="20000"/>
          </a:bodyPr>
          <a:lstStyle/>
          <a:p>
            <a:r>
              <a:rPr lang="en-US" b="1" dirty="0"/>
              <a:t>- Definition: </a:t>
            </a:r>
            <a:r>
              <a:rPr lang="en-US" dirty="0"/>
              <a:t>Mixing of deoxygenated venous blood with oxygenated arterial blood.</a:t>
            </a:r>
          </a:p>
          <a:p>
            <a:r>
              <a:rPr lang="en-US" dirty="0"/>
              <a:t>- </a:t>
            </a:r>
            <a:r>
              <a:rPr lang="en-US" b="1" dirty="0"/>
              <a:t>Components:</a:t>
            </a:r>
          </a:p>
          <a:p>
            <a:r>
              <a:rPr lang="en-US" dirty="0"/>
              <a:t>- Bronchial venous blood entering pulmonary veins.</a:t>
            </a:r>
          </a:p>
          <a:p>
            <a:r>
              <a:rPr lang="en-US" dirty="0"/>
              <a:t>- </a:t>
            </a:r>
            <a:r>
              <a:rPr lang="en-US" dirty="0" err="1"/>
              <a:t>Thebesian</a:t>
            </a:r>
            <a:r>
              <a:rPr lang="en-US" dirty="0"/>
              <a:t> veins draining directly into heart chambers.</a:t>
            </a:r>
          </a:p>
          <a:p>
            <a:r>
              <a:rPr lang="en-US" dirty="0"/>
              <a:t>- Venous admixture: Mixing of partially deoxygenated blood with oxygenated blood → “wasted blood.”</a:t>
            </a:r>
          </a:p>
          <a:p>
            <a:r>
              <a:rPr lang="en-US" dirty="0"/>
              <a:t>- Normal level: 1–2% of cardiac output (may reach 5% physiologically).</a:t>
            </a:r>
          </a:p>
          <a:p>
            <a:r>
              <a:rPr lang="en-US" dirty="0"/>
              <a:t>- Increased in disease: e.g., acute lung infections, bronchiectasis.</a:t>
            </a:r>
          </a:p>
          <a:p>
            <a:endParaRPr lang="en-US" dirty="0"/>
          </a:p>
        </p:txBody>
      </p:sp>
    </p:spTree>
    <p:extLst>
      <p:ext uri="{BB962C8B-B14F-4D97-AF65-F5344CB8AC3E}">
        <p14:creationId xmlns:p14="http://schemas.microsoft.com/office/powerpoint/2010/main" val="78345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Shunt vs Dead Space</a:t>
            </a:r>
          </a:p>
        </p:txBody>
      </p:sp>
      <p:sp>
        <p:nvSpPr>
          <p:cNvPr id="3" name="Content Placeholder 2"/>
          <p:cNvSpPr>
            <a:spLocks noGrp="1"/>
          </p:cNvSpPr>
          <p:nvPr>
            <p:ph idx="1"/>
          </p:nvPr>
        </p:nvSpPr>
        <p:spPr/>
        <p:txBody>
          <a:bodyPr/>
          <a:lstStyle/>
          <a:p>
            <a:r>
              <a:rPr lang="en-US" dirty="0"/>
              <a:t>- Shunt = wasted blood (perfusion without ventilation).</a:t>
            </a:r>
          </a:p>
          <a:p>
            <a:r>
              <a:rPr lang="en-US" dirty="0"/>
              <a:t>- Dead space = wasted air (ventilation without perfusion).</a:t>
            </a:r>
          </a:p>
          <a:p>
            <a:r>
              <a:rPr lang="en-US" dirty="0"/>
              <a:t>- Both alter ventilation–perfusion (V/Q) ratio.</a:t>
            </a:r>
          </a:p>
          <a:p>
            <a:endParaRPr lang="en-US" dirty="0"/>
          </a:p>
        </p:txBody>
      </p:sp>
    </p:spTree>
    <p:extLst>
      <p:ext uri="{BB962C8B-B14F-4D97-AF65-F5344CB8AC3E}">
        <p14:creationId xmlns:p14="http://schemas.microsoft.com/office/powerpoint/2010/main" val="3686042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Pulmonary Blood Vessels</a:t>
            </a:r>
          </a:p>
        </p:txBody>
      </p:sp>
      <p:sp>
        <p:nvSpPr>
          <p:cNvPr id="3" name="Content Placeholder 2"/>
          <p:cNvSpPr>
            <a:spLocks noGrp="1"/>
          </p:cNvSpPr>
          <p:nvPr>
            <p:ph idx="1"/>
          </p:nvPr>
        </p:nvSpPr>
        <p:spPr/>
        <p:txBody>
          <a:bodyPr>
            <a:normAutofit fontScale="85000" lnSpcReduction="10000"/>
          </a:bodyPr>
          <a:lstStyle/>
          <a:p>
            <a:r>
              <a:rPr lang="en-US" dirty="0"/>
              <a:t>- Thin‑walled (pulmonary artery wall ≈ 1/3 thickness of </a:t>
            </a:r>
            <a:r>
              <a:rPr lang="en-US" dirty="0" smtClean="0"/>
              <a:t>aorta), Highly </a:t>
            </a:r>
            <a:r>
              <a:rPr lang="en-US" dirty="0"/>
              <a:t>elastic and distensible.</a:t>
            </a:r>
          </a:p>
          <a:p>
            <a:r>
              <a:rPr lang="en-US" dirty="0"/>
              <a:t>- Poorly developed smooth muscle </a:t>
            </a:r>
            <a:r>
              <a:rPr lang="en-US" dirty="0" smtClean="0"/>
              <a:t>layer, True </a:t>
            </a:r>
            <a:r>
              <a:rPr lang="en-US" dirty="0"/>
              <a:t>arterioles have fewer smooth muscle fibers.</a:t>
            </a:r>
          </a:p>
          <a:p>
            <a:r>
              <a:rPr lang="en-US" dirty="0"/>
              <a:t>- Pulmonary capillaries are larger, denser, and form capillary baskets around alveoli.</a:t>
            </a:r>
          </a:p>
          <a:p>
            <a:r>
              <a:rPr lang="en-US" dirty="0"/>
              <a:t>- Very low vascular resistance (≈ 1/10 of systemic).</a:t>
            </a:r>
          </a:p>
          <a:p>
            <a:r>
              <a:rPr lang="en-US" dirty="0"/>
              <a:t>- Low‑pressure system overall.</a:t>
            </a:r>
          </a:p>
          <a:p>
            <a:r>
              <a:rPr lang="en-US" dirty="0"/>
              <a:t>- Pulmonary artery → deoxygenated blood; pulmonary veins → oxygenated blood.</a:t>
            </a:r>
          </a:p>
          <a:p>
            <a:r>
              <a:rPr lang="en-US" dirty="0"/>
              <a:t>- Physiological shunt present.</a:t>
            </a:r>
          </a:p>
          <a:p>
            <a:endParaRPr lang="en-US" dirty="0"/>
          </a:p>
        </p:txBody>
      </p:sp>
    </p:spTree>
    <p:extLst>
      <p:ext uri="{BB962C8B-B14F-4D97-AF65-F5344CB8AC3E}">
        <p14:creationId xmlns:p14="http://schemas.microsoft.com/office/powerpoint/2010/main" val="3030681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Blood Flow</a:t>
            </a:r>
          </a:p>
        </p:txBody>
      </p:sp>
      <p:sp>
        <p:nvSpPr>
          <p:cNvPr id="3" name="Content Placeholder 2"/>
          <p:cNvSpPr>
            <a:spLocks noGrp="1"/>
          </p:cNvSpPr>
          <p:nvPr>
            <p:ph idx="1"/>
          </p:nvPr>
        </p:nvSpPr>
        <p:spPr/>
        <p:txBody>
          <a:bodyPr/>
          <a:lstStyle/>
          <a:p>
            <a:r>
              <a:rPr lang="en-US" dirty="0"/>
              <a:t>- Equal to cardiac output: ≈ 5 L/min.</a:t>
            </a:r>
          </a:p>
          <a:p>
            <a:r>
              <a:rPr lang="en-US" dirty="0"/>
              <a:t>- Lungs receive the entire right ventricular output.</a:t>
            </a:r>
          </a:p>
          <a:p>
            <a:endParaRPr lang="en-US" dirty="0"/>
          </a:p>
        </p:txBody>
      </p:sp>
    </p:spTree>
    <p:extLst>
      <p:ext uri="{BB962C8B-B14F-4D97-AF65-F5344CB8AC3E}">
        <p14:creationId xmlns:p14="http://schemas.microsoft.com/office/powerpoint/2010/main" val="204446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and Left Coronary Arteries</a:t>
            </a:r>
          </a:p>
        </p:txBody>
      </p:sp>
      <p:sp>
        <p:nvSpPr>
          <p:cNvPr id="3" name="Content Placeholder 2"/>
          <p:cNvSpPr>
            <a:spLocks noGrp="1"/>
          </p:cNvSpPr>
          <p:nvPr>
            <p:ph idx="1"/>
          </p:nvPr>
        </p:nvSpPr>
        <p:spPr/>
        <p:txBody>
          <a:bodyPr>
            <a:normAutofit fontScale="92500" lnSpcReduction="10000"/>
          </a:bodyPr>
          <a:lstStyle/>
          <a:p>
            <a:r>
              <a:rPr lang="en-US" b="1" dirty="0"/>
              <a:t>Right coronary artery supplies whole of the right ventricle and posterior portion of left ventricle. </a:t>
            </a:r>
            <a:endParaRPr lang="en-US" b="1" dirty="0" smtClean="0"/>
          </a:p>
          <a:p>
            <a:r>
              <a:rPr lang="en-US" b="1" dirty="0" smtClean="0"/>
              <a:t>Left </a:t>
            </a:r>
            <a:r>
              <a:rPr lang="en-US" b="1" dirty="0"/>
              <a:t>coronary artery supplies mainly the anterior and lateral parts</a:t>
            </a:r>
            <a:r>
              <a:rPr lang="en-US" dirty="0"/>
              <a:t> of left ventricle. There are many variations in diameter of coronary arteries. </a:t>
            </a:r>
            <a:endParaRPr lang="en-US" dirty="0" smtClean="0"/>
          </a:p>
          <a:p>
            <a:r>
              <a:rPr lang="en-US" b="1" dirty="0" smtClean="0"/>
              <a:t>1</a:t>
            </a:r>
            <a:r>
              <a:rPr lang="en-US" dirty="0" smtClean="0"/>
              <a:t>.In </a:t>
            </a:r>
            <a:r>
              <a:rPr lang="en-US" dirty="0"/>
              <a:t>50% to 60% of human beings, the right coronary artery is larger (right dominant) and supplies more blood to heart than left coronary artery </a:t>
            </a:r>
            <a:endParaRPr lang="en-US" dirty="0" smtClean="0"/>
          </a:p>
          <a:p>
            <a:r>
              <a:rPr lang="en-US" b="1" dirty="0" smtClean="0"/>
              <a:t>2</a:t>
            </a:r>
            <a:r>
              <a:rPr lang="en-US" dirty="0"/>
              <a:t>. In 15% to 20% of human beings, the left coronary artery is larger (left dominant) </a:t>
            </a:r>
            <a:r>
              <a:rPr lang="en-US" b="1" dirty="0"/>
              <a:t>3. </a:t>
            </a:r>
            <a:r>
              <a:rPr lang="en-US" dirty="0"/>
              <a:t>In 20% to 30% of human beings, both arteries supply almost equal amount of blood.</a:t>
            </a:r>
          </a:p>
        </p:txBody>
      </p:sp>
    </p:spTree>
    <p:extLst>
      <p:ext uri="{BB962C8B-B14F-4D97-AF65-F5344CB8AC3E}">
        <p14:creationId xmlns:p14="http://schemas.microsoft.com/office/powerpoint/2010/main" val="351099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Pressures</a:t>
            </a:r>
          </a:p>
        </p:txBody>
      </p:sp>
      <p:sp>
        <p:nvSpPr>
          <p:cNvPr id="3" name="Content Placeholder 2"/>
          <p:cNvSpPr>
            <a:spLocks noGrp="1"/>
          </p:cNvSpPr>
          <p:nvPr>
            <p:ph idx="1"/>
          </p:nvPr>
        </p:nvSpPr>
        <p:spPr/>
        <p:txBody>
          <a:bodyPr/>
          <a:lstStyle/>
          <a:p>
            <a:r>
              <a:rPr lang="en-US" dirty="0"/>
              <a:t>- Pulmonary arterial pressure:</a:t>
            </a:r>
          </a:p>
          <a:p>
            <a:r>
              <a:rPr lang="en-US" dirty="0"/>
              <a:t>- Systolic: 25 mmHg</a:t>
            </a:r>
          </a:p>
          <a:p>
            <a:r>
              <a:rPr lang="en-US" dirty="0"/>
              <a:t>- Diastolic: 10 mmHg</a:t>
            </a:r>
          </a:p>
          <a:p>
            <a:r>
              <a:rPr lang="en-US" dirty="0"/>
              <a:t>- Mean: 15 mmHg</a:t>
            </a:r>
          </a:p>
          <a:p>
            <a:r>
              <a:rPr lang="en-US" dirty="0"/>
              <a:t>- Pulmonary capillary pressure: ~7 mmHg (adequate for gas exchange).</a:t>
            </a:r>
          </a:p>
          <a:p>
            <a:endParaRPr lang="en-US" dirty="0"/>
          </a:p>
        </p:txBody>
      </p:sp>
    </p:spTree>
    <p:extLst>
      <p:ext uri="{BB962C8B-B14F-4D97-AF65-F5344CB8AC3E}">
        <p14:creationId xmlns:p14="http://schemas.microsoft.com/office/powerpoint/2010/main" val="2306728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Regulation of Pulmonary Blood Flow</a:t>
            </a:r>
          </a:p>
        </p:txBody>
      </p:sp>
      <p:sp>
        <p:nvSpPr>
          <p:cNvPr id="3" name="Content Placeholder 2"/>
          <p:cNvSpPr>
            <a:spLocks noGrp="1"/>
          </p:cNvSpPr>
          <p:nvPr>
            <p:ph idx="1"/>
          </p:nvPr>
        </p:nvSpPr>
        <p:spPr/>
        <p:txBody>
          <a:bodyPr>
            <a:normAutofit/>
          </a:bodyPr>
          <a:lstStyle/>
          <a:p>
            <a:r>
              <a:rPr lang="en-US" dirty="0"/>
              <a:t>- Cardiac output – direct relationship.</a:t>
            </a:r>
          </a:p>
          <a:p>
            <a:r>
              <a:rPr lang="en-US" dirty="0"/>
              <a:t>- Vascular resistance – influenced by lung volume, hypoxia, etc.</a:t>
            </a:r>
          </a:p>
          <a:p>
            <a:r>
              <a:rPr lang="en-US" dirty="0"/>
              <a:t>- Nervous factors – autonomic control.</a:t>
            </a:r>
          </a:p>
          <a:p>
            <a:r>
              <a:rPr lang="en-US" dirty="0"/>
              <a:t>- Chemical factors – O₂, CO₂, </a:t>
            </a:r>
            <a:r>
              <a:rPr lang="en-US" dirty="0" err="1"/>
              <a:t>pH.</a:t>
            </a:r>
            <a:endParaRPr lang="en-US" dirty="0"/>
          </a:p>
          <a:p>
            <a:r>
              <a:rPr lang="en-US" dirty="0"/>
              <a:t>- Gravity &amp; hydrostatic pressure – regional differences in lung perfusion</a:t>
            </a:r>
            <a:r>
              <a:rPr lang="en-US" dirty="0" smtClean="0"/>
              <a:t>.</a:t>
            </a:r>
            <a:endParaRPr lang="en-US" dirty="0"/>
          </a:p>
        </p:txBody>
      </p:sp>
    </p:spTree>
    <p:extLst>
      <p:ext uri="{BB962C8B-B14F-4D97-AF65-F5344CB8AC3E}">
        <p14:creationId xmlns:p14="http://schemas.microsoft.com/office/powerpoint/2010/main" val="1541756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Output</a:t>
            </a:r>
          </a:p>
        </p:txBody>
      </p:sp>
      <p:sp>
        <p:nvSpPr>
          <p:cNvPr id="3" name="Content Placeholder 2"/>
          <p:cNvSpPr>
            <a:spLocks noGrp="1"/>
          </p:cNvSpPr>
          <p:nvPr>
            <p:ph idx="1"/>
          </p:nvPr>
        </p:nvSpPr>
        <p:spPr/>
        <p:txBody>
          <a:bodyPr/>
          <a:lstStyle/>
          <a:p>
            <a:r>
              <a:rPr lang="en-US" dirty="0"/>
              <a:t>Pulmonary blood flow is directly proportional to cardiac output.</a:t>
            </a:r>
          </a:p>
          <a:p>
            <a:r>
              <a:rPr lang="en-US" dirty="0"/>
              <a:t>Cardiac output depends on:</a:t>
            </a:r>
          </a:p>
          <a:p>
            <a:r>
              <a:rPr lang="en-US" dirty="0"/>
              <a:t>• 	Venous return</a:t>
            </a:r>
          </a:p>
          <a:p>
            <a:r>
              <a:rPr lang="en-US" dirty="0"/>
              <a:t>• 	Force of contraction</a:t>
            </a:r>
          </a:p>
          <a:p>
            <a:r>
              <a:rPr lang="en-US" dirty="0"/>
              <a:t>• 	Rate of contraction</a:t>
            </a:r>
          </a:p>
          <a:p>
            <a:r>
              <a:rPr lang="en-US" dirty="0"/>
              <a:t>• 	Peripheral resistance</a:t>
            </a:r>
          </a:p>
        </p:txBody>
      </p:sp>
    </p:spTree>
    <p:extLst>
      <p:ext uri="{BB962C8B-B14F-4D97-AF65-F5344CB8AC3E}">
        <p14:creationId xmlns:p14="http://schemas.microsoft.com/office/powerpoint/2010/main" val="2344584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Vascular Resistance (PVR)</a:t>
            </a:r>
          </a:p>
        </p:txBody>
      </p:sp>
      <p:sp>
        <p:nvSpPr>
          <p:cNvPr id="3" name="Content Placeholder 2"/>
          <p:cNvSpPr>
            <a:spLocks noGrp="1"/>
          </p:cNvSpPr>
          <p:nvPr>
            <p:ph idx="1"/>
          </p:nvPr>
        </p:nvSpPr>
        <p:spPr/>
        <p:txBody>
          <a:bodyPr>
            <a:normAutofit lnSpcReduction="10000"/>
          </a:bodyPr>
          <a:lstStyle/>
          <a:p>
            <a:r>
              <a:rPr lang="en-US" dirty="0"/>
              <a:t>	Pulmonary blood flow ∝ 1 / PVR</a:t>
            </a:r>
          </a:p>
          <a:p>
            <a:r>
              <a:rPr lang="en-US" dirty="0"/>
              <a:t>• 	PVR is much lower than systemic vascular resistance.</a:t>
            </a:r>
          </a:p>
          <a:p>
            <a:r>
              <a:rPr lang="en-US" dirty="0" smtClean="0"/>
              <a:t>• </a:t>
            </a:r>
            <a:r>
              <a:rPr lang="en-US" dirty="0"/>
              <a:t>	</a:t>
            </a:r>
            <a:r>
              <a:rPr lang="en-US" b="1" dirty="0"/>
              <a:t>Inspiration:</a:t>
            </a:r>
            <a:r>
              <a:rPr lang="en-US" dirty="0"/>
              <a:t> ↓ intrathoracic pressure → vessels distend → ↓ PVR → ↑ blood flow</a:t>
            </a:r>
          </a:p>
          <a:p>
            <a:r>
              <a:rPr lang="en-US" dirty="0"/>
              <a:t>• 	</a:t>
            </a:r>
            <a:r>
              <a:rPr lang="en-US" b="1" dirty="0"/>
              <a:t>Expiration</a:t>
            </a:r>
            <a:r>
              <a:rPr lang="en-US" dirty="0"/>
              <a:t>: ↑ PVR → ↓ blood flow</a:t>
            </a:r>
          </a:p>
          <a:p>
            <a:r>
              <a:rPr lang="en-US" dirty="0" smtClean="0"/>
              <a:t>• </a:t>
            </a:r>
            <a:r>
              <a:rPr lang="en-US" dirty="0"/>
              <a:t>	PVR decreases due to hypoxia + hypercapnia → ↑ pulmonary blood flow</a:t>
            </a:r>
          </a:p>
          <a:p>
            <a:endParaRPr lang="en-US" dirty="0"/>
          </a:p>
        </p:txBody>
      </p:sp>
    </p:spTree>
    <p:extLst>
      <p:ext uri="{BB962C8B-B14F-4D97-AF65-F5344CB8AC3E}">
        <p14:creationId xmlns:p14="http://schemas.microsoft.com/office/powerpoint/2010/main" val="3462864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 Sympathetic stimulation: vasoconstriction → ↑ PVR</a:t>
            </a:r>
          </a:p>
          <a:p>
            <a:r>
              <a:rPr lang="en-US" dirty="0"/>
              <a:t>- Parasympathetic (</a:t>
            </a:r>
            <a:r>
              <a:rPr lang="en-US" dirty="0" err="1"/>
              <a:t>vagus</a:t>
            </a:r>
            <a:r>
              <a:rPr lang="en-US" dirty="0"/>
              <a:t>): vasodilation → ↓ PVR</a:t>
            </a:r>
          </a:p>
          <a:p>
            <a:r>
              <a:rPr lang="en-US" dirty="0"/>
              <a:t>- Physiologically, autonomic nerves play minimal role in normal pulmonary blood flow regulation.</a:t>
            </a:r>
          </a:p>
          <a:p>
            <a:endParaRPr lang="en-US" dirty="0"/>
          </a:p>
          <a:p>
            <a:endParaRPr lang="en-US" dirty="0"/>
          </a:p>
          <a:p>
            <a:endParaRPr lang="en-US" dirty="0"/>
          </a:p>
        </p:txBody>
      </p:sp>
    </p:spTree>
    <p:extLst>
      <p:ext uri="{BB962C8B-B14F-4D97-AF65-F5344CB8AC3E}">
        <p14:creationId xmlns:p14="http://schemas.microsoft.com/office/powerpoint/2010/main" val="3566093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Chemical Factors</a:t>
            </a:r>
          </a:p>
        </p:txBody>
      </p:sp>
      <p:sp>
        <p:nvSpPr>
          <p:cNvPr id="3" name="Content Placeholder 2"/>
          <p:cNvSpPr>
            <a:spLocks noGrp="1"/>
          </p:cNvSpPr>
          <p:nvPr>
            <p:ph idx="1"/>
          </p:nvPr>
        </p:nvSpPr>
        <p:spPr/>
        <p:txBody>
          <a:bodyPr/>
          <a:lstStyle/>
          <a:p>
            <a:r>
              <a:rPr lang="en-US" dirty="0"/>
              <a:t>- High CO₂ or low O₂ → vasoconstriction</a:t>
            </a:r>
          </a:p>
          <a:p>
            <a:r>
              <a:rPr lang="en-US" dirty="0"/>
              <a:t>- Hypoxic vasoconstriction helps divert blood away from poorly ventilated alveoli to better‑ventilated regions → improves gas exchange.</a:t>
            </a:r>
          </a:p>
          <a:p>
            <a:endParaRPr lang="en-US" dirty="0"/>
          </a:p>
        </p:txBody>
      </p:sp>
    </p:spTree>
    <p:extLst>
      <p:ext uri="{BB962C8B-B14F-4D97-AF65-F5344CB8AC3E}">
        <p14:creationId xmlns:p14="http://schemas.microsoft.com/office/powerpoint/2010/main" val="1221643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Gravity &amp; Hydrostatic Pressure (Lung Zones)</a:t>
            </a:r>
          </a:p>
        </p:txBody>
      </p:sp>
      <p:sp>
        <p:nvSpPr>
          <p:cNvPr id="3" name="Content Placeholder 2"/>
          <p:cNvSpPr>
            <a:spLocks noGrp="1"/>
          </p:cNvSpPr>
          <p:nvPr>
            <p:ph idx="1"/>
          </p:nvPr>
        </p:nvSpPr>
        <p:spPr/>
        <p:txBody>
          <a:bodyPr>
            <a:normAutofit lnSpcReduction="10000"/>
          </a:bodyPr>
          <a:lstStyle/>
          <a:p>
            <a:r>
              <a:rPr lang="en-US" b="1" dirty="0"/>
              <a:t>Zone 1 – Apex (Area of Zero Flow)</a:t>
            </a:r>
          </a:p>
          <a:p>
            <a:r>
              <a:rPr lang="en-US" dirty="0"/>
              <a:t>- Pulmonary capillary pressure ≈ alveolar pressure</a:t>
            </a:r>
          </a:p>
          <a:p>
            <a:r>
              <a:rPr lang="en-US" dirty="0"/>
              <a:t>- If alveolar pressure &gt; arterial pressure → capillaries collapse → no blood flow</a:t>
            </a:r>
          </a:p>
          <a:p>
            <a:r>
              <a:rPr lang="en-US" dirty="0"/>
              <a:t>- Acts as physiological dead space (ventilated but not perfused)</a:t>
            </a:r>
          </a:p>
          <a:p>
            <a:r>
              <a:rPr lang="en-US" dirty="0"/>
              <a:t>- High V/Q ratio</a:t>
            </a:r>
          </a:p>
          <a:p>
            <a:r>
              <a:rPr lang="en-US" dirty="0"/>
              <a:t>- More prone to tuberculosis due to poor perfusion</a:t>
            </a:r>
          </a:p>
          <a:p>
            <a:endParaRPr lang="en-US" dirty="0"/>
          </a:p>
        </p:txBody>
      </p:sp>
    </p:spTree>
    <p:extLst>
      <p:ext uri="{BB962C8B-B14F-4D97-AF65-F5344CB8AC3E}">
        <p14:creationId xmlns:p14="http://schemas.microsoft.com/office/powerpoint/2010/main" val="3549306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2 – Mid‑lung (Area of Intermittent Flow)</a:t>
            </a:r>
          </a:p>
        </p:txBody>
      </p:sp>
      <p:sp>
        <p:nvSpPr>
          <p:cNvPr id="3" name="Content Placeholder 2"/>
          <p:cNvSpPr>
            <a:spLocks noGrp="1"/>
          </p:cNvSpPr>
          <p:nvPr>
            <p:ph idx="1"/>
          </p:nvPr>
        </p:nvSpPr>
        <p:spPr/>
        <p:txBody>
          <a:bodyPr/>
          <a:lstStyle/>
          <a:p>
            <a:r>
              <a:rPr lang="en-US" dirty="0"/>
              <a:t>- Alveolar pressure &lt; systolic pressure but &gt; diastolic pressure</a:t>
            </a:r>
          </a:p>
          <a:p>
            <a:r>
              <a:rPr lang="en-US" dirty="0"/>
              <a:t>- Blood flows during systole only</a:t>
            </a:r>
          </a:p>
          <a:p>
            <a:r>
              <a:rPr lang="en-US" dirty="0"/>
              <a:t>- Normal V/Q ratio</a:t>
            </a:r>
          </a:p>
          <a:p>
            <a:endParaRPr lang="en-US" dirty="0"/>
          </a:p>
        </p:txBody>
      </p:sp>
    </p:spTree>
    <p:extLst>
      <p:ext uri="{BB962C8B-B14F-4D97-AF65-F5344CB8AC3E}">
        <p14:creationId xmlns:p14="http://schemas.microsoft.com/office/powerpoint/2010/main" val="808360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3 – Base (Area of Continuous Flow)</a:t>
            </a:r>
          </a:p>
        </p:txBody>
      </p:sp>
      <p:sp>
        <p:nvSpPr>
          <p:cNvPr id="3" name="Content Placeholder 2"/>
          <p:cNvSpPr>
            <a:spLocks noGrp="1"/>
          </p:cNvSpPr>
          <p:nvPr>
            <p:ph idx="1"/>
          </p:nvPr>
        </p:nvSpPr>
        <p:spPr/>
        <p:txBody>
          <a:bodyPr/>
          <a:lstStyle/>
          <a:p>
            <a:r>
              <a:rPr lang="en-US" dirty="0"/>
              <a:t>- Arterial pressure &gt; alveolar pressure throughout cardiac cycle</a:t>
            </a:r>
          </a:p>
          <a:p>
            <a:r>
              <a:rPr lang="en-US" dirty="0"/>
              <a:t>- Continuous blood flow</a:t>
            </a:r>
          </a:p>
          <a:p>
            <a:r>
              <a:rPr lang="en-US" dirty="0"/>
              <a:t>- Increased perfusion → lower V/Q ratio</a:t>
            </a:r>
          </a:p>
          <a:p>
            <a:endParaRPr lang="en-US" dirty="0"/>
          </a:p>
          <a:p>
            <a:endParaRPr lang="en-US" dirty="0"/>
          </a:p>
          <a:p>
            <a:endParaRPr lang="en-US" dirty="0"/>
          </a:p>
        </p:txBody>
      </p:sp>
    </p:spTree>
    <p:extLst>
      <p:ext uri="{BB962C8B-B14F-4D97-AF65-F5344CB8AC3E}">
        <p14:creationId xmlns:p14="http://schemas.microsoft.com/office/powerpoint/2010/main" val="1261761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Cutaneous Circulation</a:t>
            </a:r>
          </a:p>
        </p:txBody>
      </p:sp>
      <p:sp>
        <p:nvSpPr>
          <p:cNvPr id="3" name="Content Placeholder 2"/>
          <p:cNvSpPr>
            <a:spLocks noGrp="1"/>
          </p:cNvSpPr>
          <p:nvPr>
            <p:ph idx="1"/>
          </p:nvPr>
        </p:nvSpPr>
        <p:spPr/>
        <p:txBody>
          <a:bodyPr>
            <a:normAutofit fontScale="77500" lnSpcReduction="20000"/>
          </a:bodyPr>
          <a:lstStyle/>
          <a:p>
            <a:r>
              <a:rPr lang="en-US" dirty="0"/>
              <a:t>- </a:t>
            </a:r>
            <a:r>
              <a:rPr lang="en-US" b="1" dirty="0"/>
              <a:t>Arterioles</a:t>
            </a:r>
            <a:r>
              <a:rPr lang="en-US" dirty="0"/>
              <a:t> from small arteries reach the base of dermal papillae.</a:t>
            </a:r>
          </a:p>
          <a:p>
            <a:r>
              <a:rPr lang="en-US" dirty="0"/>
              <a:t>- These arterioles turn horizontally and give rise to </a:t>
            </a:r>
            <a:r>
              <a:rPr lang="en-US" b="1" dirty="0"/>
              <a:t>meta‑arterioles</a:t>
            </a:r>
            <a:r>
              <a:rPr lang="en-US" dirty="0"/>
              <a:t>.</a:t>
            </a:r>
          </a:p>
          <a:p>
            <a:r>
              <a:rPr lang="en-US" dirty="0"/>
              <a:t>- </a:t>
            </a:r>
            <a:r>
              <a:rPr lang="en-US" b="1" dirty="0"/>
              <a:t>Hairpin capillary loops </a:t>
            </a:r>
            <a:r>
              <a:rPr lang="en-US" dirty="0"/>
              <a:t>arise from meta‑arterioles:</a:t>
            </a:r>
          </a:p>
          <a:p>
            <a:r>
              <a:rPr lang="en-US" dirty="0"/>
              <a:t>- </a:t>
            </a:r>
            <a:r>
              <a:rPr lang="en-US" b="1" dirty="0"/>
              <a:t>Arterial limb ascends </a:t>
            </a:r>
            <a:r>
              <a:rPr lang="en-US" dirty="0"/>
              <a:t>vertically into the </a:t>
            </a:r>
            <a:r>
              <a:rPr lang="en-US" b="1" dirty="0"/>
              <a:t>papilla.</a:t>
            </a:r>
          </a:p>
          <a:p>
            <a:r>
              <a:rPr lang="en-US" dirty="0"/>
              <a:t>- It bends at the top and becomes the </a:t>
            </a:r>
            <a:r>
              <a:rPr lang="en-US" b="1" dirty="0"/>
              <a:t>venous limb</a:t>
            </a:r>
            <a:r>
              <a:rPr lang="en-US" dirty="0"/>
              <a:t>, which descends.</a:t>
            </a:r>
          </a:p>
          <a:p>
            <a:r>
              <a:rPr lang="en-US" dirty="0"/>
              <a:t>- Venous limbs from adjacent papillae join to form </a:t>
            </a:r>
            <a:r>
              <a:rPr lang="en-US" b="1" dirty="0"/>
              <a:t>collecting </a:t>
            </a:r>
            <a:r>
              <a:rPr lang="en-US" b="1" dirty="0" err="1"/>
              <a:t>venules</a:t>
            </a:r>
            <a:r>
              <a:rPr lang="en-US" b="1" dirty="0"/>
              <a:t>.</a:t>
            </a:r>
          </a:p>
          <a:p>
            <a:r>
              <a:rPr lang="en-US" dirty="0"/>
              <a:t>- Collecting </a:t>
            </a:r>
            <a:r>
              <a:rPr lang="en-US" dirty="0" err="1"/>
              <a:t>venules</a:t>
            </a:r>
            <a:r>
              <a:rPr lang="en-US" dirty="0"/>
              <a:t> interconnect to form the </a:t>
            </a:r>
            <a:r>
              <a:rPr lang="en-US" b="1" dirty="0" err="1"/>
              <a:t>subpapillary</a:t>
            </a:r>
            <a:r>
              <a:rPr lang="en-US" b="1" dirty="0"/>
              <a:t> venous plexus.</a:t>
            </a:r>
          </a:p>
          <a:p>
            <a:r>
              <a:rPr lang="en-US" dirty="0"/>
              <a:t>- The </a:t>
            </a:r>
            <a:r>
              <a:rPr lang="en-US" dirty="0" err="1"/>
              <a:t>subpapillary</a:t>
            </a:r>
            <a:r>
              <a:rPr lang="en-US" dirty="0"/>
              <a:t> plexus runs horizontally beneath the papillae and drains into </a:t>
            </a:r>
            <a:r>
              <a:rPr lang="en-US" b="1" dirty="0"/>
              <a:t>deeper veins.</a:t>
            </a:r>
          </a:p>
          <a:p>
            <a:endParaRPr lang="en-US" dirty="0"/>
          </a:p>
        </p:txBody>
      </p:sp>
    </p:spTree>
    <p:extLst>
      <p:ext uri="{BB962C8B-B14F-4D97-AF65-F5344CB8AC3E}">
        <p14:creationId xmlns:p14="http://schemas.microsoft.com/office/powerpoint/2010/main" val="199363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Coronary Arteries</a:t>
            </a:r>
          </a:p>
        </p:txBody>
      </p:sp>
      <p:sp>
        <p:nvSpPr>
          <p:cNvPr id="3" name="Content Placeholder 2"/>
          <p:cNvSpPr>
            <a:spLocks noGrp="1"/>
          </p:cNvSpPr>
          <p:nvPr>
            <p:ph idx="1"/>
          </p:nvPr>
        </p:nvSpPr>
        <p:spPr/>
        <p:txBody>
          <a:bodyPr/>
          <a:lstStyle/>
          <a:p>
            <a:r>
              <a:rPr lang="en-US" dirty="0" smtClean="0"/>
              <a:t>Smaller </a:t>
            </a:r>
            <a:r>
              <a:rPr lang="en-US" dirty="0"/>
              <a:t>branches are called </a:t>
            </a:r>
            <a:r>
              <a:rPr lang="en-US" b="1" dirty="0" err="1"/>
              <a:t>epicardiac</a:t>
            </a:r>
            <a:r>
              <a:rPr lang="en-US" b="1" dirty="0"/>
              <a:t> arteries </a:t>
            </a:r>
            <a:r>
              <a:rPr lang="en-US" dirty="0"/>
              <a:t>and give rise to further smaller branches known as final arteries or intramural vessels. </a:t>
            </a:r>
            <a:endParaRPr lang="en-US" dirty="0" smtClean="0"/>
          </a:p>
          <a:p>
            <a:r>
              <a:rPr lang="en-US" dirty="0" smtClean="0"/>
              <a:t>Final </a:t>
            </a:r>
            <a:r>
              <a:rPr lang="en-US" dirty="0"/>
              <a:t>arteries run at right angles through the heart muscle, near the inner aspect of wall of the heart.</a:t>
            </a:r>
          </a:p>
        </p:txBody>
      </p:sp>
    </p:spTree>
    <p:extLst>
      <p:ext uri="{BB962C8B-B14F-4D97-AF65-F5344CB8AC3E}">
        <p14:creationId xmlns:p14="http://schemas.microsoft.com/office/powerpoint/2010/main" val="2976617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BLOOD FLOW TO SKIN </a:t>
            </a:r>
          </a:p>
        </p:txBody>
      </p:sp>
      <p:sp>
        <p:nvSpPr>
          <p:cNvPr id="3" name="Content Placeholder 2"/>
          <p:cNvSpPr>
            <a:spLocks noGrp="1"/>
          </p:cNvSpPr>
          <p:nvPr>
            <p:ph idx="1"/>
          </p:nvPr>
        </p:nvSpPr>
        <p:spPr/>
        <p:txBody>
          <a:bodyPr/>
          <a:lstStyle/>
          <a:p>
            <a:r>
              <a:rPr lang="en-US" dirty="0"/>
              <a:t>Under normal conditions, the blood flow to skin is about 250 mL/square meter/minute. When the body temperature increases, cutaneous blood flow increases up to 2,800 mL/square meter/minute because of </a:t>
            </a:r>
            <a:r>
              <a:rPr lang="en-US" dirty="0" err="1"/>
              <a:t>cuta</a:t>
            </a:r>
            <a:r>
              <a:rPr lang="en-US" dirty="0"/>
              <a:t> </a:t>
            </a:r>
            <a:r>
              <a:rPr lang="en-US" dirty="0" err="1"/>
              <a:t>neous</a:t>
            </a:r>
            <a:r>
              <a:rPr lang="en-US" dirty="0"/>
              <a:t> vasodilatation</a:t>
            </a:r>
          </a:p>
        </p:txBody>
      </p:sp>
    </p:spTree>
    <p:extLst>
      <p:ext uri="{BB962C8B-B14F-4D97-AF65-F5344CB8AC3E}">
        <p14:creationId xmlns:p14="http://schemas.microsoft.com/office/powerpoint/2010/main" val="3038813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p>
        </p:txBody>
      </p:sp>
      <p:sp>
        <p:nvSpPr>
          <p:cNvPr id="3" name="Content Placeholder 2"/>
          <p:cNvSpPr>
            <a:spLocks noGrp="1"/>
          </p:cNvSpPr>
          <p:nvPr>
            <p:ph idx="1"/>
          </p:nvPr>
        </p:nvSpPr>
        <p:spPr/>
        <p:txBody>
          <a:bodyPr>
            <a:normAutofit/>
          </a:bodyPr>
          <a:lstStyle/>
          <a:p>
            <a:r>
              <a:rPr lang="en-US" dirty="0"/>
              <a:t>Cutaneous blood flow is regulated mainly by body temperature. Hypothalamus plays an important role in regulating cutaneous blood </a:t>
            </a:r>
            <a:r>
              <a:rPr lang="en-US" dirty="0" smtClean="0"/>
              <a:t>flow</a:t>
            </a:r>
          </a:p>
          <a:p>
            <a:r>
              <a:rPr lang="en-US" dirty="0" smtClean="0"/>
              <a:t>When </a:t>
            </a:r>
            <a:r>
              <a:rPr lang="en-US" dirty="0"/>
              <a:t>body temperature increases, the </a:t>
            </a:r>
            <a:r>
              <a:rPr lang="en-US" dirty="0" smtClean="0"/>
              <a:t>hypothalamus </a:t>
            </a:r>
            <a:r>
              <a:rPr lang="en-US" dirty="0"/>
              <a:t>is activated. Hypothalamus in turn causes cutaneous vasodilatation by acting through medullary vasomotor center. </a:t>
            </a:r>
          </a:p>
        </p:txBody>
      </p:sp>
    </p:spTree>
    <p:extLst>
      <p:ext uri="{BB962C8B-B14F-4D97-AF65-F5344CB8AC3E}">
        <p14:creationId xmlns:p14="http://schemas.microsoft.com/office/powerpoint/2010/main" val="2197789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endParaRPr lang="en-US" dirty="0"/>
          </a:p>
        </p:txBody>
      </p:sp>
      <p:sp>
        <p:nvSpPr>
          <p:cNvPr id="3" name="Content Placeholder 2"/>
          <p:cNvSpPr>
            <a:spLocks noGrp="1"/>
          </p:cNvSpPr>
          <p:nvPr>
            <p:ph idx="1"/>
          </p:nvPr>
        </p:nvSpPr>
        <p:spPr/>
        <p:txBody>
          <a:bodyPr/>
          <a:lstStyle/>
          <a:p>
            <a:r>
              <a:rPr lang="en-US" dirty="0"/>
              <a:t>Now, blood flow increases in skin. Increase in cutaneous blood flow causes the loss of heat from the body through sweat. When body temperature is low, vasoconstriction occurs in the skin. Therefore, the blood flow to skin decreases and prevents the heat loss from skin.</a:t>
            </a:r>
          </a:p>
          <a:p>
            <a:endParaRPr lang="en-US" dirty="0"/>
          </a:p>
        </p:txBody>
      </p:sp>
    </p:spTree>
    <p:extLst>
      <p:ext uri="{BB962C8B-B14F-4D97-AF65-F5344CB8AC3E}">
        <p14:creationId xmlns:p14="http://schemas.microsoft.com/office/powerpoint/2010/main" val="1802484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Triple Response (Lewis Triple Response)</a:t>
            </a:r>
          </a:p>
        </p:txBody>
      </p:sp>
      <p:sp>
        <p:nvSpPr>
          <p:cNvPr id="3" name="Content Placeholder 2"/>
          <p:cNvSpPr>
            <a:spLocks noGrp="1"/>
          </p:cNvSpPr>
          <p:nvPr>
            <p:ph idx="1"/>
          </p:nvPr>
        </p:nvSpPr>
        <p:spPr/>
        <p:txBody>
          <a:bodyPr>
            <a:normAutofit fontScale="92500" lnSpcReduction="10000"/>
          </a:bodyPr>
          <a:lstStyle/>
          <a:p>
            <a:r>
              <a:rPr lang="en-US" dirty="0"/>
              <a:t>Described by Sir Thomas Lewis</a:t>
            </a:r>
          </a:p>
          <a:p>
            <a:r>
              <a:rPr lang="en-US" dirty="0" smtClean="0"/>
              <a:t>Sequence </a:t>
            </a:r>
            <a:r>
              <a:rPr lang="en-US" dirty="0"/>
              <a:t>of three visible changes after stroking or scratching the skin</a:t>
            </a:r>
          </a:p>
          <a:p>
            <a:r>
              <a:rPr lang="en-US" dirty="0" smtClean="0"/>
              <a:t>Occurs </a:t>
            </a:r>
            <a:r>
              <a:rPr lang="en-US" dirty="0"/>
              <a:t>due to local vascular changes + axon </a:t>
            </a:r>
            <a:r>
              <a:rPr lang="en-US" dirty="0" smtClean="0"/>
              <a:t>reflex</a:t>
            </a:r>
          </a:p>
          <a:p>
            <a:r>
              <a:rPr lang="en-US" b="1" dirty="0" smtClean="0"/>
              <a:t>Components </a:t>
            </a:r>
            <a:r>
              <a:rPr lang="en-US" b="1" dirty="0"/>
              <a:t>of Triple Response</a:t>
            </a:r>
          </a:p>
          <a:p>
            <a:r>
              <a:rPr lang="en-US" dirty="0"/>
              <a:t>Red Reaction (Capillary Dilatation)</a:t>
            </a:r>
          </a:p>
          <a:p>
            <a:r>
              <a:rPr lang="en-US" dirty="0"/>
              <a:t>Flare (Arteriolar Dilatation via Axon Reflex)</a:t>
            </a:r>
          </a:p>
          <a:p>
            <a:r>
              <a:rPr lang="en-US" dirty="0"/>
              <a:t>Wheal (Increased Capillary Permeability)</a:t>
            </a:r>
          </a:p>
          <a:p>
            <a:endParaRPr lang="en-US" dirty="0"/>
          </a:p>
          <a:p>
            <a:endParaRPr lang="en-US" dirty="0"/>
          </a:p>
        </p:txBody>
      </p:sp>
    </p:spTree>
    <p:extLst>
      <p:ext uri="{BB962C8B-B14F-4D97-AF65-F5344CB8AC3E}">
        <p14:creationId xmlns:p14="http://schemas.microsoft.com/office/powerpoint/2010/main" val="3404859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Reaction</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Appears within 10 seconds</a:t>
            </a:r>
          </a:p>
          <a:p>
            <a:r>
              <a:rPr lang="en-US" dirty="0"/>
              <a:t>- Local capillary vasodilation at the site of stroke</a:t>
            </a:r>
          </a:p>
          <a:p>
            <a:r>
              <a:rPr lang="en-US" dirty="0"/>
              <a:t>- </a:t>
            </a:r>
            <a:r>
              <a:rPr lang="en-US" b="1" dirty="0"/>
              <a:t>Caused by:</a:t>
            </a:r>
          </a:p>
          <a:p>
            <a:r>
              <a:rPr lang="en-US" dirty="0"/>
              <a:t>- Direct mechanical stimulation</a:t>
            </a:r>
          </a:p>
          <a:p>
            <a:r>
              <a:rPr lang="en-US" dirty="0"/>
              <a:t>- Release of local vasodilators (e.g., histamine)</a:t>
            </a:r>
          </a:p>
          <a:p>
            <a:r>
              <a:rPr lang="en-US" dirty="0"/>
              <a:t>Appearance</a:t>
            </a:r>
          </a:p>
          <a:p>
            <a:r>
              <a:rPr lang="en-US" dirty="0"/>
              <a:t>- Thin red line exactly along the stroke</a:t>
            </a:r>
          </a:p>
          <a:p>
            <a:endParaRPr lang="en-US" dirty="0"/>
          </a:p>
        </p:txBody>
      </p:sp>
    </p:spTree>
    <p:extLst>
      <p:ext uri="{BB962C8B-B14F-4D97-AF65-F5344CB8AC3E}">
        <p14:creationId xmlns:p14="http://schemas.microsoft.com/office/powerpoint/2010/main" val="3154464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Flare</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Wider reddish area surrounding the red line</a:t>
            </a:r>
          </a:p>
          <a:p>
            <a:r>
              <a:rPr lang="en-US" dirty="0"/>
              <a:t>- Due to arteriolar dilation mediated by axon reflex</a:t>
            </a:r>
          </a:p>
          <a:p>
            <a:r>
              <a:rPr lang="en-US" dirty="0"/>
              <a:t>- Involves </a:t>
            </a:r>
            <a:r>
              <a:rPr lang="en-US" dirty="0" err="1"/>
              <a:t>antidromic</a:t>
            </a:r>
            <a:r>
              <a:rPr lang="en-US" dirty="0"/>
              <a:t> conduction in sensory nerve endings</a:t>
            </a:r>
          </a:p>
          <a:p>
            <a:r>
              <a:rPr lang="en-US" dirty="0"/>
              <a:t>- Release of substance P, CGRP → vasodilation</a:t>
            </a:r>
          </a:p>
          <a:p>
            <a:r>
              <a:rPr lang="en-US" b="1" dirty="0"/>
              <a:t>Key Point</a:t>
            </a:r>
          </a:p>
          <a:p>
            <a:r>
              <a:rPr lang="en-US" dirty="0"/>
              <a:t>- Neurogenic response</a:t>
            </a:r>
          </a:p>
          <a:p>
            <a:r>
              <a:rPr lang="en-US" dirty="0"/>
              <a:t>- Absent in </a:t>
            </a:r>
            <a:r>
              <a:rPr lang="en-US" dirty="0" err="1"/>
              <a:t>denervated</a:t>
            </a:r>
            <a:r>
              <a:rPr lang="en-US" dirty="0"/>
              <a:t> skin</a:t>
            </a:r>
          </a:p>
          <a:p>
            <a:endParaRPr lang="en-US" dirty="0"/>
          </a:p>
        </p:txBody>
      </p:sp>
    </p:spTree>
    <p:extLst>
      <p:ext uri="{BB962C8B-B14F-4D97-AF65-F5344CB8AC3E}">
        <p14:creationId xmlns:p14="http://schemas.microsoft.com/office/powerpoint/2010/main" val="1155093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Wheal</a:t>
            </a:r>
          </a:p>
        </p:txBody>
      </p:sp>
      <p:sp>
        <p:nvSpPr>
          <p:cNvPr id="3" name="Content Placeholder 2"/>
          <p:cNvSpPr>
            <a:spLocks noGrp="1"/>
          </p:cNvSpPr>
          <p:nvPr>
            <p:ph idx="1"/>
          </p:nvPr>
        </p:nvSpPr>
        <p:spPr/>
        <p:txBody>
          <a:bodyPr/>
          <a:lstStyle/>
          <a:p>
            <a:r>
              <a:rPr lang="en-US" b="1" dirty="0"/>
              <a:t>Mechanism</a:t>
            </a:r>
          </a:p>
          <a:p>
            <a:r>
              <a:rPr lang="en-US" dirty="0"/>
              <a:t>- Appears within 1–3 minutes</a:t>
            </a:r>
          </a:p>
          <a:p>
            <a:r>
              <a:rPr lang="en-US" dirty="0"/>
              <a:t>- Due to increased capillary permeability</a:t>
            </a:r>
          </a:p>
          <a:p>
            <a:r>
              <a:rPr lang="en-US" dirty="0"/>
              <a:t>- Mediated mainly by histamine from mast cells</a:t>
            </a:r>
          </a:p>
          <a:p>
            <a:r>
              <a:rPr lang="en-US" dirty="0"/>
              <a:t>- Causes local edema (raised, pale swelling)</a:t>
            </a:r>
          </a:p>
          <a:p>
            <a:endParaRPr lang="en-US" dirty="0"/>
          </a:p>
        </p:txBody>
      </p:sp>
    </p:spTree>
    <p:extLst>
      <p:ext uri="{BB962C8B-B14F-4D97-AF65-F5344CB8AC3E}">
        <p14:creationId xmlns:p14="http://schemas.microsoft.com/office/powerpoint/2010/main" val="2863062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a:t>
            </a:r>
            <a:r>
              <a:rPr lang="en-US" dirty="0" smtClean="0"/>
              <a:t>Significance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 Demonstrates intact sensory nerves (axon reflex)</a:t>
            </a:r>
          </a:p>
          <a:p>
            <a:r>
              <a:rPr lang="en-US" dirty="0"/>
              <a:t>- Indicates normal microcirculation</a:t>
            </a:r>
          </a:p>
          <a:p>
            <a:r>
              <a:rPr lang="en-US" dirty="0"/>
              <a:t>- Exaggerated in allergic reactions</a:t>
            </a:r>
          </a:p>
          <a:p>
            <a:r>
              <a:rPr lang="en-US" dirty="0"/>
              <a:t>- Reduced/absent in:</a:t>
            </a:r>
          </a:p>
          <a:p>
            <a:r>
              <a:rPr lang="en-US" dirty="0"/>
              <a:t>- Diabetic neuropathy</a:t>
            </a:r>
          </a:p>
          <a:p>
            <a:r>
              <a:rPr lang="en-US" dirty="0"/>
              <a:t>- </a:t>
            </a:r>
            <a:r>
              <a:rPr lang="en-US" dirty="0" err="1"/>
              <a:t>Denervated</a:t>
            </a:r>
            <a:r>
              <a:rPr lang="en-US" dirty="0"/>
              <a:t> skin</a:t>
            </a:r>
          </a:p>
          <a:p>
            <a:r>
              <a:rPr lang="en-US" dirty="0"/>
              <a:t>- Spinal cord injury</a:t>
            </a:r>
          </a:p>
          <a:p>
            <a:endParaRPr lang="en-US" dirty="0"/>
          </a:p>
          <a:p>
            <a:endParaRPr lang="en-US" dirty="0"/>
          </a:p>
          <a:p>
            <a:endParaRPr lang="en-US" dirty="0"/>
          </a:p>
        </p:txBody>
      </p:sp>
    </p:spTree>
    <p:extLst>
      <p:ext uri="{BB962C8B-B14F-4D97-AF65-F5344CB8AC3E}">
        <p14:creationId xmlns:p14="http://schemas.microsoft.com/office/powerpoint/2010/main" val="2308769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Circulation</a:t>
            </a:r>
          </a:p>
        </p:txBody>
      </p:sp>
      <p:sp>
        <p:nvSpPr>
          <p:cNvPr id="3" name="Content Placeholder 2"/>
          <p:cNvSpPr>
            <a:spLocks noGrp="1"/>
          </p:cNvSpPr>
          <p:nvPr>
            <p:ph idx="1"/>
          </p:nvPr>
        </p:nvSpPr>
        <p:spPr/>
        <p:txBody>
          <a:bodyPr/>
          <a:lstStyle/>
          <a:p>
            <a:r>
              <a:rPr lang="en-US" dirty="0"/>
              <a:t>- Fetal circulation differs from adults due to the presence of placenta.</a:t>
            </a:r>
          </a:p>
          <a:p>
            <a:r>
              <a:rPr lang="en-US" dirty="0"/>
              <a:t>- Fetal lungs are non‑functional, so placenta performs gas exchange.</a:t>
            </a:r>
          </a:p>
          <a:p>
            <a:r>
              <a:rPr lang="en-US" dirty="0"/>
              <a:t>- Blood from the right ventricle is diverted to the placenta, not lungs.</a:t>
            </a:r>
          </a:p>
          <a:p>
            <a:r>
              <a:rPr lang="en-US" dirty="0"/>
              <a:t>- Heart development completes by 4th week, begins beating at ~65 bpm.</a:t>
            </a:r>
          </a:p>
          <a:p>
            <a:r>
              <a:rPr lang="en-US" dirty="0"/>
              <a:t>- Fetal heart rate rises to ~140 bpm near birth.</a:t>
            </a:r>
          </a:p>
          <a:p>
            <a:endParaRPr lang="en-US" dirty="0"/>
          </a:p>
        </p:txBody>
      </p:sp>
    </p:spTree>
    <p:extLst>
      <p:ext uri="{BB962C8B-B14F-4D97-AF65-F5344CB8AC3E}">
        <p14:creationId xmlns:p14="http://schemas.microsoft.com/office/powerpoint/2010/main" val="3173552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Placental Connection</a:t>
            </a:r>
          </a:p>
        </p:txBody>
      </p:sp>
      <p:sp>
        <p:nvSpPr>
          <p:cNvPr id="3" name="Content Placeholder 2"/>
          <p:cNvSpPr>
            <a:spLocks noGrp="1"/>
          </p:cNvSpPr>
          <p:nvPr>
            <p:ph idx="1"/>
          </p:nvPr>
        </p:nvSpPr>
        <p:spPr/>
        <p:txBody>
          <a:bodyPr/>
          <a:lstStyle/>
          <a:p>
            <a:r>
              <a:rPr lang="en-US" dirty="0"/>
              <a:t>- Fetus is connected to mother via placenta.</a:t>
            </a:r>
          </a:p>
          <a:p>
            <a:r>
              <a:rPr lang="en-US" dirty="0"/>
              <a:t>- Umbilical vessels carry fetal blood; uterine vessels carry maternal blood.</a:t>
            </a:r>
          </a:p>
          <a:p>
            <a:r>
              <a:rPr lang="en-US" dirty="0"/>
              <a:t>- Exchange of gases, nutrients, and wastes occurs across placental membranes.</a:t>
            </a:r>
          </a:p>
          <a:p>
            <a:r>
              <a:rPr lang="en-US" dirty="0"/>
              <a:t>- No direct mixing of maternal and fetal blood.</a:t>
            </a:r>
          </a:p>
          <a:p>
            <a:endParaRPr lang="en-US" dirty="0"/>
          </a:p>
        </p:txBody>
      </p:sp>
    </p:spTree>
    <p:extLst>
      <p:ext uri="{BB962C8B-B14F-4D97-AF65-F5344CB8AC3E}">
        <p14:creationId xmlns:p14="http://schemas.microsoft.com/office/powerpoint/2010/main" val="187530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DRAINAGE</a:t>
            </a:r>
          </a:p>
        </p:txBody>
      </p:sp>
      <p:sp>
        <p:nvSpPr>
          <p:cNvPr id="3" name="Content Placeholder 2"/>
          <p:cNvSpPr>
            <a:spLocks noGrp="1"/>
          </p:cNvSpPr>
          <p:nvPr>
            <p:ph idx="1"/>
          </p:nvPr>
        </p:nvSpPr>
        <p:spPr/>
        <p:txBody>
          <a:bodyPr/>
          <a:lstStyle/>
          <a:p>
            <a:pPr marL="457200" indent="-457200">
              <a:buAutoNum type="arabicPeriod"/>
            </a:pPr>
            <a:r>
              <a:rPr lang="en-US" b="1" dirty="0" smtClean="0"/>
              <a:t>Coronary </a:t>
            </a:r>
            <a:r>
              <a:rPr lang="en-US" b="1" dirty="0"/>
              <a:t>sinus is the larger vein draining 75% of total coronary flow</a:t>
            </a:r>
            <a:r>
              <a:rPr lang="en-US" dirty="0"/>
              <a:t>. It drains blood from left side of the heart and opens into right atrium near tricuspid valve. </a:t>
            </a:r>
            <a:endParaRPr lang="en-US" dirty="0" smtClean="0"/>
          </a:p>
          <a:p>
            <a:pPr marL="457200" indent="-457200">
              <a:buAutoNum type="arabicPeriod"/>
            </a:pPr>
            <a:r>
              <a:rPr lang="en-US" dirty="0" smtClean="0"/>
              <a:t>2</a:t>
            </a:r>
            <a:r>
              <a:rPr lang="en-US" dirty="0"/>
              <a:t>. </a:t>
            </a:r>
            <a:r>
              <a:rPr lang="en-US" b="1" dirty="0" smtClean="0"/>
              <a:t>Anterior </a:t>
            </a:r>
            <a:r>
              <a:rPr lang="en-US" b="1" dirty="0"/>
              <a:t>coronary veins</a:t>
            </a:r>
            <a:r>
              <a:rPr lang="en-US" dirty="0"/>
              <a:t> drain blood from right side of the heart and open directly into right atrium. </a:t>
            </a:r>
            <a:endParaRPr lang="en-US" dirty="0" smtClean="0"/>
          </a:p>
          <a:p>
            <a:pPr marL="457200" indent="-457200">
              <a:buAutoNum type="arabicPeriod"/>
            </a:pPr>
            <a:r>
              <a:rPr lang="en-US" dirty="0" smtClean="0"/>
              <a:t>3</a:t>
            </a:r>
            <a:r>
              <a:rPr lang="en-US" dirty="0"/>
              <a:t>. </a:t>
            </a:r>
            <a:r>
              <a:rPr lang="en-US" b="1" dirty="0" err="1" smtClean="0"/>
              <a:t>Thebesian</a:t>
            </a:r>
            <a:r>
              <a:rPr lang="en-US" b="1" dirty="0" smtClean="0"/>
              <a:t> </a:t>
            </a:r>
            <a:r>
              <a:rPr lang="en-US" b="1" dirty="0"/>
              <a:t>veins drain deoxygenated blood from myocardium</a:t>
            </a:r>
            <a:r>
              <a:rPr lang="en-US" dirty="0"/>
              <a:t>, directly into the concerned chamber of the heart. </a:t>
            </a:r>
          </a:p>
        </p:txBody>
      </p:sp>
    </p:spTree>
    <p:extLst>
      <p:ext uri="{BB962C8B-B14F-4D97-AF65-F5344CB8AC3E}">
        <p14:creationId xmlns:p14="http://schemas.microsoft.com/office/powerpoint/2010/main" val="18397723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Fetal Blood Vessels</a:t>
            </a:r>
          </a:p>
        </p:txBody>
      </p:sp>
      <p:sp>
        <p:nvSpPr>
          <p:cNvPr id="3" name="Content Placeholder 2"/>
          <p:cNvSpPr>
            <a:spLocks noGrp="1"/>
          </p:cNvSpPr>
          <p:nvPr>
            <p:ph idx="1"/>
          </p:nvPr>
        </p:nvSpPr>
        <p:spPr/>
        <p:txBody>
          <a:bodyPr/>
          <a:lstStyle/>
          <a:p>
            <a:r>
              <a:rPr lang="en-US" dirty="0"/>
              <a:t>• 	Umbilical vein carries oxygen‑rich blood from placenta.</a:t>
            </a:r>
          </a:p>
          <a:p>
            <a:r>
              <a:rPr lang="en-US" dirty="0"/>
              <a:t>• 	Blood enters liver; part </a:t>
            </a:r>
            <a:r>
              <a:rPr lang="en-US" dirty="0" err="1"/>
              <a:t>perfuses</a:t>
            </a:r>
            <a:r>
              <a:rPr lang="en-US" dirty="0"/>
              <a:t> liver, majority bypasses via ductus </a:t>
            </a:r>
            <a:r>
              <a:rPr lang="en-US" dirty="0" err="1"/>
              <a:t>venosus</a:t>
            </a:r>
            <a:r>
              <a:rPr lang="en-US" dirty="0"/>
              <a:t> → IVC.</a:t>
            </a:r>
          </a:p>
          <a:p>
            <a:r>
              <a:rPr lang="en-US" dirty="0"/>
              <a:t>• 	Mixed blood enters right atrium.</a:t>
            </a:r>
          </a:p>
          <a:p>
            <a:r>
              <a:rPr lang="en-US" dirty="0"/>
              <a:t>• 	Most blood passes to left atrium via foramen </a:t>
            </a:r>
            <a:r>
              <a:rPr lang="en-US" dirty="0" err="1"/>
              <a:t>ovale</a:t>
            </a:r>
            <a:r>
              <a:rPr lang="en-US" dirty="0"/>
              <a:t> (bypassing lungs).</a:t>
            </a:r>
          </a:p>
        </p:txBody>
      </p:sp>
    </p:spTree>
    <p:extLst>
      <p:ext uri="{BB962C8B-B14F-4D97-AF65-F5344CB8AC3E}">
        <p14:creationId xmlns:p14="http://schemas.microsoft.com/office/powerpoint/2010/main" val="519457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 Heart &amp; Ductus Arteriosus</a:t>
            </a:r>
          </a:p>
        </p:txBody>
      </p:sp>
      <p:sp>
        <p:nvSpPr>
          <p:cNvPr id="3" name="Content Placeholder 2"/>
          <p:cNvSpPr>
            <a:spLocks noGrp="1"/>
          </p:cNvSpPr>
          <p:nvPr>
            <p:ph idx="1"/>
          </p:nvPr>
        </p:nvSpPr>
        <p:spPr/>
        <p:txBody>
          <a:bodyPr/>
          <a:lstStyle/>
          <a:p>
            <a:r>
              <a:rPr lang="en-US" dirty="0"/>
              <a:t>- Blood from SVC enters right atrium → right ventricle → pulmonary artery.</a:t>
            </a:r>
          </a:p>
          <a:p>
            <a:r>
              <a:rPr lang="en-US" dirty="0"/>
              <a:t>- Due to high pulmonary vascular resistance, only a small amount reaches lungs.</a:t>
            </a:r>
          </a:p>
          <a:p>
            <a:r>
              <a:rPr lang="en-US" dirty="0"/>
              <a:t>- Majority is shunted from pulmonary artery → aorta via ductus arteriosus.</a:t>
            </a:r>
          </a:p>
          <a:p>
            <a:r>
              <a:rPr lang="en-US" dirty="0"/>
              <a:t>- About 50% of aortic blood returns to placenta via umbilical arteries.</a:t>
            </a:r>
          </a:p>
          <a:p>
            <a:endParaRPr lang="en-US" dirty="0"/>
          </a:p>
        </p:txBody>
      </p:sp>
    </p:spTree>
    <p:extLst>
      <p:ext uri="{BB962C8B-B14F-4D97-AF65-F5344CB8AC3E}">
        <p14:creationId xmlns:p14="http://schemas.microsoft.com/office/powerpoint/2010/main" val="2014512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Lungs</a:t>
            </a:r>
          </a:p>
        </p:txBody>
      </p:sp>
      <p:sp>
        <p:nvSpPr>
          <p:cNvPr id="3" name="Content Placeholder 2"/>
          <p:cNvSpPr>
            <a:spLocks noGrp="1"/>
          </p:cNvSpPr>
          <p:nvPr>
            <p:ph idx="1"/>
          </p:nvPr>
        </p:nvSpPr>
        <p:spPr/>
        <p:txBody>
          <a:bodyPr/>
          <a:lstStyle/>
          <a:p>
            <a:r>
              <a:rPr lang="en-US" dirty="0"/>
              <a:t>- Fetal lungs are collapsed and fluid‑filled.</a:t>
            </a:r>
          </a:p>
          <a:p>
            <a:r>
              <a:rPr lang="en-US" dirty="0"/>
              <a:t>- Pulmonary vascular resistance is very high.</a:t>
            </a:r>
          </a:p>
          <a:p>
            <a:r>
              <a:rPr lang="en-US" dirty="0"/>
              <a:t>- High pressure diverts blood through ductus arteriosus instead of lungs.</a:t>
            </a:r>
          </a:p>
          <a:p>
            <a:endParaRPr lang="en-US" dirty="0"/>
          </a:p>
        </p:txBody>
      </p:sp>
    </p:spTree>
    <p:extLst>
      <p:ext uri="{BB962C8B-B14F-4D97-AF65-F5344CB8AC3E}">
        <p14:creationId xmlns:p14="http://schemas.microsoft.com/office/powerpoint/2010/main" val="2306276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Birth: First Breath</a:t>
            </a:r>
          </a:p>
        </p:txBody>
      </p:sp>
      <p:sp>
        <p:nvSpPr>
          <p:cNvPr id="3" name="Content Placeholder 2"/>
          <p:cNvSpPr>
            <a:spLocks noGrp="1"/>
          </p:cNvSpPr>
          <p:nvPr>
            <p:ph idx="1"/>
          </p:nvPr>
        </p:nvSpPr>
        <p:spPr/>
        <p:txBody>
          <a:bodyPr/>
          <a:lstStyle/>
          <a:p>
            <a:r>
              <a:rPr lang="en-US" dirty="0"/>
              <a:t>- Cutting the umbilical cord stops placental blood flow → hypoxia + hypercapnia.</a:t>
            </a:r>
          </a:p>
          <a:p>
            <a:r>
              <a:rPr lang="en-US" dirty="0"/>
              <a:t>- These stimulate the respiratory center → first gasp → regular breathing begins.</a:t>
            </a:r>
          </a:p>
          <a:p>
            <a:r>
              <a:rPr lang="en-US" dirty="0"/>
              <a:t>- Lung expansion causes a sharp fall in pulmonary vascular resistance.</a:t>
            </a:r>
          </a:p>
          <a:p>
            <a:endParaRPr lang="en-US" dirty="0"/>
          </a:p>
        </p:txBody>
      </p:sp>
    </p:spTree>
    <p:extLst>
      <p:ext uri="{BB962C8B-B14F-4D97-AF65-F5344CB8AC3E}">
        <p14:creationId xmlns:p14="http://schemas.microsoft.com/office/powerpoint/2010/main" val="66556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Increased Pulmonary Blood Flow</a:t>
            </a:r>
          </a:p>
        </p:txBody>
      </p:sp>
      <p:sp>
        <p:nvSpPr>
          <p:cNvPr id="3" name="Content Placeholder 2"/>
          <p:cNvSpPr>
            <a:spLocks noGrp="1"/>
          </p:cNvSpPr>
          <p:nvPr>
            <p:ph idx="1"/>
          </p:nvPr>
        </p:nvSpPr>
        <p:spPr/>
        <p:txBody>
          <a:bodyPr/>
          <a:lstStyle/>
          <a:p>
            <a:r>
              <a:rPr lang="en-US" dirty="0"/>
              <a:t>- With lungs expanded, pulmonary vessels open.</a:t>
            </a:r>
          </a:p>
          <a:p>
            <a:r>
              <a:rPr lang="en-US" dirty="0"/>
              <a:t>- Blood flow from pulmonary artery to lungs increases immediately.</a:t>
            </a:r>
          </a:p>
          <a:p>
            <a:r>
              <a:rPr lang="en-US" dirty="0"/>
              <a:t>- Oxygenated blood returns to left atrium, raising left atrial pressure.</a:t>
            </a:r>
          </a:p>
          <a:p>
            <a:endParaRPr lang="en-US" dirty="0"/>
          </a:p>
        </p:txBody>
      </p:sp>
    </p:spTree>
    <p:extLst>
      <p:ext uri="{BB962C8B-B14F-4D97-AF65-F5344CB8AC3E}">
        <p14:creationId xmlns:p14="http://schemas.microsoft.com/office/powerpoint/2010/main" val="3524459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Closure of Foramen </a:t>
            </a:r>
            <a:r>
              <a:rPr lang="en-US" b="1" dirty="0" err="1"/>
              <a:t>Ovale</a:t>
            </a:r>
            <a:endParaRPr lang="en-US" b="1" dirty="0"/>
          </a:p>
        </p:txBody>
      </p:sp>
      <p:sp>
        <p:nvSpPr>
          <p:cNvPr id="3" name="Content Placeholder 2"/>
          <p:cNvSpPr>
            <a:spLocks noGrp="1"/>
          </p:cNvSpPr>
          <p:nvPr>
            <p:ph idx="1"/>
          </p:nvPr>
        </p:nvSpPr>
        <p:spPr/>
        <p:txBody>
          <a:bodyPr/>
          <a:lstStyle/>
          <a:p>
            <a:r>
              <a:rPr lang="en-US" dirty="0"/>
              <a:t>- Increased left atrial pressure + decreased right atrial pressure (loss of placental flow) →</a:t>
            </a:r>
          </a:p>
          <a:p>
            <a:r>
              <a:rPr lang="en-US" dirty="0"/>
              <a:t>functional closure of foramen </a:t>
            </a:r>
            <a:r>
              <a:rPr lang="en-US" dirty="0" err="1"/>
              <a:t>ovale</a:t>
            </a:r>
            <a:r>
              <a:rPr lang="en-US" dirty="0"/>
              <a:t>.</a:t>
            </a:r>
          </a:p>
          <a:p>
            <a:r>
              <a:rPr lang="en-US" dirty="0"/>
              <a:t>- Anatomical fusion occurs over days.</a:t>
            </a:r>
          </a:p>
          <a:p>
            <a:endParaRPr lang="en-US" dirty="0"/>
          </a:p>
        </p:txBody>
      </p:sp>
    </p:spTree>
    <p:extLst>
      <p:ext uri="{BB962C8B-B14F-4D97-AF65-F5344CB8AC3E}">
        <p14:creationId xmlns:p14="http://schemas.microsoft.com/office/powerpoint/2010/main" val="2705652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Ductus Arteriosus &amp; Ductus </a:t>
            </a:r>
            <a:r>
              <a:rPr lang="en-US" b="1" dirty="0" err="1"/>
              <a:t>Venosus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Reversal of Flow in Ductus Arteriosus</a:t>
            </a:r>
          </a:p>
          <a:p>
            <a:r>
              <a:rPr lang="en-US" dirty="0"/>
              <a:t>• 	After birth, systemic pressure &gt; pulmonary pressure.</a:t>
            </a:r>
          </a:p>
          <a:p>
            <a:r>
              <a:rPr lang="en-US" dirty="0"/>
              <a:t>• 	Blood now flows from aorta → pulmonary artery.</a:t>
            </a:r>
          </a:p>
          <a:p>
            <a:r>
              <a:rPr lang="en-US" dirty="0"/>
              <a:t>• 	Eventually constricts and closes (within ~2 days).</a:t>
            </a:r>
          </a:p>
          <a:p>
            <a:r>
              <a:rPr lang="en-US" dirty="0"/>
              <a:t>• 	Failure to close → Patent Ductus Arteriosus (PDA).</a:t>
            </a:r>
          </a:p>
          <a:p>
            <a:pPr marL="0" indent="0">
              <a:buNone/>
            </a:pPr>
            <a:r>
              <a:rPr lang="en-US" b="1" dirty="0"/>
              <a:t>Closure of Ductus </a:t>
            </a:r>
            <a:r>
              <a:rPr lang="en-US" b="1" dirty="0" err="1"/>
              <a:t>Venosus</a:t>
            </a:r>
            <a:endParaRPr lang="en-US" b="1" dirty="0"/>
          </a:p>
          <a:p>
            <a:r>
              <a:rPr lang="en-US" dirty="0"/>
              <a:t>• 	Smooth muscle contraction near umbilical vein junction closes it.</a:t>
            </a:r>
          </a:p>
          <a:p>
            <a:r>
              <a:rPr lang="en-US" dirty="0"/>
              <a:t>• 	Later becomes a fibrous ligament.</a:t>
            </a:r>
          </a:p>
          <a:p>
            <a:endParaRPr lang="en-US" dirty="0"/>
          </a:p>
        </p:txBody>
      </p:sp>
    </p:spTree>
    <p:extLst>
      <p:ext uri="{BB962C8B-B14F-4D97-AF65-F5344CB8AC3E}">
        <p14:creationId xmlns:p14="http://schemas.microsoft.com/office/powerpoint/2010/main" val="1890565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Transition to Adult Circulation</a:t>
            </a:r>
          </a:p>
        </p:txBody>
      </p:sp>
      <p:sp>
        <p:nvSpPr>
          <p:cNvPr id="3" name="Content Placeholder 2"/>
          <p:cNvSpPr>
            <a:spLocks noGrp="1"/>
          </p:cNvSpPr>
          <p:nvPr>
            <p:ph idx="1"/>
          </p:nvPr>
        </p:nvSpPr>
        <p:spPr/>
        <p:txBody>
          <a:bodyPr>
            <a:normAutofit fontScale="92500" lnSpcReduction="10000"/>
          </a:bodyPr>
          <a:lstStyle/>
          <a:p>
            <a:r>
              <a:rPr lang="en-US" dirty="0"/>
              <a:t>- Placental circulation stops → neonatal circulation begins.</a:t>
            </a:r>
          </a:p>
          <a:p>
            <a:r>
              <a:rPr lang="en-US" b="1" dirty="0"/>
              <a:t>- Key closures:</a:t>
            </a:r>
          </a:p>
          <a:p>
            <a:r>
              <a:rPr lang="en-US" dirty="0"/>
              <a:t>- Foramen </a:t>
            </a:r>
            <a:r>
              <a:rPr lang="en-US" dirty="0" err="1"/>
              <a:t>ovale</a:t>
            </a:r>
            <a:endParaRPr lang="en-US" dirty="0"/>
          </a:p>
          <a:p>
            <a:r>
              <a:rPr lang="en-US" dirty="0"/>
              <a:t>- Ductus arteriosus</a:t>
            </a:r>
          </a:p>
          <a:p>
            <a:r>
              <a:rPr lang="en-US" dirty="0"/>
              <a:t>- Ductus </a:t>
            </a:r>
            <a:r>
              <a:rPr lang="en-US" dirty="0" err="1"/>
              <a:t>venosus</a:t>
            </a:r>
            <a:endParaRPr lang="en-US" dirty="0"/>
          </a:p>
          <a:p>
            <a:r>
              <a:rPr lang="en-US" dirty="0"/>
              <a:t>- Pulmonary circulation becomes fully functional.</a:t>
            </a:r>
          </a:p>
          <a:p>
            <a:r>
              <a:rPr lang="en-US" dirty="0"/>
              <a:t>- Systemic and pulmonary circuits separate completely.</a:t>
            </a:r>
          </a:p>
          <a:p>
            <a:endParaRPr lang="en-US" dirty="0"/>
          </a:p>
        </p:txBody>
      </p:sp>
    </p:spTree>
    <p:extLst>
      <p:ext uri="{BB962C8B-B14F-4D97-AF65-F5344CB8AC3E}">
        <p14:creationId xmlns:p14="http://schemas.microsoft.com/office/powerpoint/2010/main" val="416696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BLOOD FLOW AND ITS MEASUREMENT</a:t>
            </a:r>
          </a:p>
        </p:txBody>
      </p:sp>
      <p:sp>
        <p:nvSpPr>
          <p:cNvPr id="3" name="Content Placeholder 2"/>
          <p:cNvSpPr>
            <a:spLocks noGrp="1"/>
          </p:cNvSpPr>
          <p:nvPr>
            <p:ph idx="1"/>
          </p:nvPr>
        </p:nvSpPr>
        <p:spPr/>
        <p:txBody>
          <a:bodyPr/>
          <a:lstStyle/>
          <a:p>
            <a:r>
              <a:rPr lang="en-US" dirty="0"/>
              <a:t>Normal blood flow through coronary circulation is about 200 mL/minute. It forms 4% of cardiac output. It is about 65 to 70 mL/minute/100 g of cardiac muscle</a:t>
            </a:r>
            <a:r>
              <a:rPr lang="en-US" dirty="0" smtClean="0"/>
              <a:t>.</a:t>
            </a:r>
          </a:p>
          <a:p>
            <a:r>
              <a:rPr lang="en-US" dirty="0"/>
              <a:t>Coronary blood flow is measured by using an electromagnetic flowmeter. </a:t>
            </a:r>
          </a:p>
        </p:txBody>
      </p:sp>
    </p:spTree>
    <p:extLst>
      <p:ext uri="{BB962C8B-B14F-4D97-AF65-F5344CB8AC3E}">
        <p14:creationId xmlns:p14="http://schemas.microsoft.com/office/powerpoint/2010/main" val="90770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a:t>
            </a:r>
          </a:p>
        </p:txBody>
      </p:sp>
      <p:sp>
        <p:nvSpPr>
          <p:cNvPr id="3" name="Content Placeholder 2"/>
          <p:cNvSpPr>
            <a:spLocks noGrp="1"/>
          </p:cNvSpPr>
          <p:nvPr>
            <p:ph idx="1"/>
          </p:nvPr>
        </p:nvSpPr>
        <p:spPr/>
        <p:txBody>
          <a:bodyPr/>
          <a:lstStyle/>
          <a:p>
            <a:r>
              <a:rPr lang="en-US" dirty="0"/>
              <a:t>1. By Fick principle Coronary blood flow is measured by applying Fick </a:t>
            </a:r>
            <a:r>
              <a:rPr lang="en-US" dirty="0" smtClean="0"/>
              <a:t>principle using </a:t>
            </a:r>
            <a:r>
              <a:rPr lang="en-US" dirty="0"/>
              <a:t>nitrous oxide (N2 O). The subject is asked to inhale a known quantity of the gas with atmospheric air. Then, blood samples are collected from an artery and from coronary sinus, by using a catheter. </a:t>
            </a:r>
            <a:endParaRPr lang="en-US" dirty="0" smtClean="0"/>
          </a:p>
          <a:p>
            <a:r>
              <a:rPr lang="en-US" dirty="0"/>
              <a:t>By using Doppler </a:t>
            </a:r>
            <a:r>
              <a:rPr lang="en-US" dirty="0" smtClean="0"/>
              <a:t>flowmeter</a:t>
            </a:r>
          </a:p>
          <a:p>
            <a:r>
              <a:rPr lang="en-US" dirty="0"/>
              <a:t>By </a:t>
            </a:r>
            <a:r>
              <a:rPr lang="en-US" dirty="0" err="1"/>
              <a:t>videodensitometry</a:t>
            </a:r>
            <a:endParaRPr lang="en-US" dirty="0"/>
          </a:p>
        </p:txBody>
      </p:sp>
    </p:spTree>
    <p:extLst>
      <p:ext uri="{BB962C8B-B14F-4D97-AF65-F5344CB8AC3E}">
        <p14:creationId xmlns:p14="http://schemas.microsoft.com/office/powerpoint/2010/main" val="3114891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3933</Words>
  <Application>Microsoft Office PowerPoint</Application>
  <PresentationFormat>Widescreen</PresentationFormat>
  <Paragraphs>364</Paragraphs>
  <Slides>77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Garamond</vt:lpstr>
      <vt:lpstr>Organic</vt:lpstr>
      <vt:lpstr>Physiology</vt:lpstr>
      <vt:lpstr>Coronary Circulation</vt:lpstr>
      <vt:lpstr>Coronary Artery</vt:lpstr>
      <vt:lpstr>PowerPoint Presentation</vt:lpstr>
      <vt:lpstr>Right and Left Coronary Arteries</vt:lpstr>
      <vt:lpstr>Branches of Coronary Arteries</vt:lpstr>
      <vt:lpstr>VENOUS DRAINAGE</vt:lpstr>
      <vt:lpstr>CORONARY BLOOD FLOW AND ITS MEASUREMENT</vt:lpstr>
      <vt:lpstr>Indirect Method</vt:lpstr>
      <vt:lpstr>PHASIC CHANGES IN CORONARY BLOOD FLOW</vt:lpstr>
      <vt:lpstr>PHASIC CHANGES IN LEFT VENTRICLE</vt:lpstr>
      <vt:lpstr>PHASIC CHANGES IN LEFT VENTRICLE</vt:lpstr>
      <vt:lpstr>FACTORS REGULATING CORONARY BLOOD FLOW</vt:lpstr>
      <vt:lpstr>Metabolic Products which Increase the Coronary Blood Flow</vt:lpstr>
      <vt:lpstr>CORONARY PERFUSION PRESSURE</vt:lpstr>
      <vt:lpstr>NERVOUS FACTORS</vt:lpstr>
      <vt:lpstr>NERVOUS FACTORS</vt:lpstr>
      <vt:lpstr>Cerebral Circulation</vt:lpstr>
      <vt:lpstr>CEREBRAL VESSELS AND NORMAL CEREBRAL BLOOD FLOW</vt:lpstr>
      <vt:lpstr>MEASUREMENT OF CEREBRAL BLOOD FLOW </vt:lpstr>
      <vt:lpstr>KETY AND SCHMIDT NITROUS OXIDE METHOD</vt:lpstr>
      <vt:lpstr>RADIOACTIVE SUBSTANCES</vt:lpstr>
      <vt:lpstr>COMPUTERIZED AXIAL TOMOGRAPHY</vt:lpstr>
      <vt:lpstr>Positron emission tomography scanner</vt:lpstr>
      <vt:lpstr>REGULATION OF CEREBRAL BLOOD FLOW</vt:lpstr>
      <vt:lpstr>AUTOREGULATION</vt:lpstr>
      <vt:lpstr>Effective Perfusion Pressure</vt:lpstr>
      <vt:lpstr>Cerebral Vascular Resistance</vt:lpstr>
      <vt:lpstr>Cushing reflex</vt:lpstr>
      <vt:lpstr>Cushing reflex</vt:lpstr>
      <vt:lpstr>Monro–Kellie Doctrine and Blood Viscosity</vt:lpstr>
      <vt:lpstr>CHEMICAL FACTORS</vt:lpstr>
      <vt:lpstr>NERVOUS FACTORS</vt:lpstr>
      <vt:lpstr>Splanchnic Circulation</vt:lpstr>
      <vt:lpstr>MESENTERIC CIRCULATION</vt:lpstr>
      <vt:lpstr>REGULATION OF MESENTERIC BLOOD FLOW</vt:lpstr>
      <vt:lpstr>Nervous Factor</vt:lpstr>
      <vt:lpstr>Chemical Factors – Functional Hyperemia</vt:lpstr>
      <vt:lpstr>SPLENIC CIRCULATION</vt:lpstr>
      <vt:lpstr>HEPATIC CIRCULATION</vt:lpstr>
      <vt:lpstr>NORMAL BLOOD FLOW</vt:lpstr>
      <vt:lpstr>REGULATION OF BLOOD FLOW TO LIVER</vt:lpstr>
      <vt:lpstr>Pulmonary Circulation</vt:lpstr>
      <vt:lpstr>Pulmonary Artery</vt:lpstr>
      <vt:lpstr>Bronchial Artery</vt:lpstr>
      <vt:lpstr>Physiological Shunt</vt:lpstr>
      <vt:lpstr>Shunt vs Dead Space</vt:lpstr>
      <vt:lpstr>Characteristics of Pulmonary Blood Vessels</vt:lpstr>
      <vt:lpstr>Pulmonary Blood Flow</vt:lpstr>
      <vt:lpstr>Pulmonary Pressures</vt:lpstr>
      <vt:lpstr>Regulation of Pulmonary Blood Flow</vt:lpstr>
      <vt:lpstr>Cardiac Output</vt:lpstr>
      <vt:lpstr>Pulmonary Vascular Resistance (PVR)</vt:lpstr>
      <vt:lpstr>Nervous Factors</vt:lpstr>
      <vt:lpstr>Chemical Factors</vt:lpstr>
      <vt:lpstr>Gravity &amp; Hydrostatic Pressure (Lung Zones)</vt:lpstr>
      <vt:lpstr>Zone 2 – Mid‑lung (Area of Intermittent Flow)</vt:lpstr>
      <vt:lpstr>Zone 3 – Base (Area of Continuous Flow)</vt:lpstr>
      <vt:lpstr>Cutaneous Circulation</vt:lpstr>
      <vt:lpstr>NORMAL BLOOD FLOW TO SKIN </vt:lpstr>
      <vt:lpstr>REGULATION OF CUTANEOUS BLOOD FLOW</vt:lpstr>
      <vt:lpstr>REGULATION OF CUTANEOUS BLOOD FLOW</vt:lpstr>
      <vt:lpstr>Triple Response (Lewis Triple Response)</vt:lpstr>
      <vt:lpstr>Red Reaction</vt:lpstr>
      <vt:lpstr>Flare</vt:lpstr>
      <vt:lpstr>Wheal</vt:lpstr>
      <vt:lpstr>Clinical Significance</vt:lpstr>
      <vt:lpstr>Fetal Circulation</vt:lpstr>
      <vt:lpstr>Placental Connection</vt:lpstr>
      <vt:lpstr>Major Fetal Blood Vessels</vt:lpstr>
      <vt:lpstr>Right Heart &amp; Ductus Arteriosus</vt:lpstr>
      <vt:lpstr>Fetal Lungs</vt:lpstr>
      <vt:lpstr>Birth: First Breath</vt:lpstr>
      <vt:lpstr>Increased Pulmonary Blood Flow</vt:lpstr>
      <vt:lpstr>Closure of Foramen Ovale</vt:lpstr>
      <vt:lpstr>Ductus Arteriosus &amp; Ductus Venosus</vt:lpstr>
      <vt:lpstr>Summary: Transition to Adult Circulation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dc:title>
  <dc:creator>Moorche</dc:creator>
  <cp:lastModifiedBy>Moorche</cp:lastModifiedBy>
  <cp:revision>8</cp:revision>
  <dcterms:created xsi:type="dcterms:W3CDTF">2025-12-14T21:14:05Z</dcterms:created>
  <dcterms:modified xsi:type="dcterms:W3CDTF">2025-12-18T05:27:47Z</dcterms:modified>
</cp:coreProperties>
</file>