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0" r:id="rId2"/>
    <p:sldId id="271" r:id="rId3"/>
    <p:sldId id="256" r:id="rId4"/>
    <p:sldId id="258" r:id="rId5"/>
    <p:sldId id="259" r:id="rId6"/>
    <p:sldId id="260" r:id="rId7"/>
    <p:sldId id="261" r:id="rId8"/>
    <p:sldId id="262" r:id="rId9"/>
    <p:sldId id="269" r:id="rId10"/>
    <p:sldId id="264" r:id="rId11"/>
    <p:sldId id="272" r:id="rId12"/>
    <p:sldId id="273" r:id="rId13"/>
    <p:sldId id="274" r:id="rId14"/>
    <p:sldId id="275" r:id="rId15"/>
    <p:sldId id="276" r:id="rId16"/>
    <p:sldId id="277" r:id="rId17"/>
    <p:sldId id="278" r:id="rId18"/>
    <p:sldId id="27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57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t>12/2/2025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t>12/2/2025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t>12/2/2025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t>12/2/2025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t>12/2/2025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p:txBody>
          <a:bodyPr/>
          <a:lstStyle/>
          <a:p>
            <a:r>
              <a:rPr lang="ar-AE" b="1" dirty="0">
                <a:sym typeface="+mn-ea"/>
              </a:rPr>
              <a:t>بسم اللہ الرحمٰن الرحیم</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IDEOLOGICAL FACTORS THAT SHAPED THE CONSTITUTION OF PAKISTAN </a:t>
            </a:r>
            <a:endParaRPr lang="en-US" sz="36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31351603-2A85-8F17-C359-9C970FA15F72}"/>
              </a:ext>
            </a:extLst>
          </p:cNvPr>
          <p:cNvSpPr>
            <a:spLocks noGrp="1"/>
          </p:cNvSpPr>
          <p:nvPr>
            <p:ph idx="1"/>
          </p:nvPr>
        </p:nvSpPr>
        <p:spPr>
          <a:xfrm>
            <a:off x="1295401" y="2556932"/>
            <a:ext cx="9601196" cy="3801866"/>
          </a:xfrm>
        </p:spPr>
        <p:txBody>
          <a:bodyPr>
            <a:normAutofit/>
          </a:bodyPr>
          <a:lstStyle/>
          <a:p>
            <a:pPr marL="0" indent="0" algn="ctr">
              <a:buNone/>
            </a:pPr>
            <a:r>
              <a:rPr lang="en-US" b="1" u="sng" dirty="0"/>
              <a:t>Islamic Ideology</a:t>
            </a:r>
          </a:p>
          <a:p>
            <a:pPr marL="0" indent="0">
              <a:buNone/>
            </a:pPr>
            <a:r>
              <a:rPr lang="en-US" dirty="0"/>
              <a:t>Islam's centrality is evident in constitutional provisions naming Pakistan an Islamic Republic (Article 1), designating Islam as the state religion (Article 2), and requiring leaders to be Muslims who uphold Islamic ideology—the basis of Pakistan's creation. Article 227 prohibits laws repugnant to the Quran and Sunnah, with institutions like the Federal Sharia Court ensuring compliance, alongside mandates to eliminate usury and promote Islamic teachings. This framework ranks Pakistan's constitution among the most "Islamic" globally, surpassing most Muslim-majority states except Saudi Arabia and Iran</a:t>
            </a:r>
          </a:p>
          <a:p>
            <a:pPr marL="0" indent="0">
              <a:buNone/>
            </a:pPr>
            <a:endParaRPr lang="en-US" b="1" u="sng" dirty="0"/>
          </a:p>
          <a:p>
            <a:pPr marL="0" indent="0">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C5154-52FA-8670-33DF-3021C9F506E9}"/>
              </a:ext>
            </a:extLst>
          </p:cNvPr>
          <p:cNvSpPr>
            <a:spLocks noGrp="1"/>
          </p:cNvSpPr>
          <p:nvPr>
            <p:ph type="title"/>
          </p:nvPr>
        </p:nvSpPr>
        <p:spPr/>
        <p:txBody>
          <a:bodyPr>
            <a:noAutofit/>
          </a:bodyPr>
          <a:lstStyle/>
          <a:p>
            <a:r>
              <a:rPr lang="en-US" sz="3600" b="1" dirty="0"/>
              <a:t>IDEOLOGICAL FACTORS THAT SHAPED THE CONSTITUTION OF PAKISTAN </a:t>
            </a:r>
            <a:endParaRPr lang="en-US" sz="3600" dirty="0"/>
          </a:p>
        </p:txBody>
      </p:sp>
      <p:sp>
        <p:nvSpPr>
          <p:cNvPr id="3" name="Content Placeholder 2">
            <a:extLst>
              <a:ext uri="{FF2B5EF4-FFF2-40B4-BE49-F238E27FC236}">
                <a16:creationId xmlns:a16="http://schemas.microsoft.com/office/drawing/2014/main" id="{2306A3A9-671A-704F-A4DC-55A4BD0FC86D}"/>
              </a:ext>
            </a:extLst>
          </p:cNvPr>
          <p:cNvSpPr>
            <a:spLocks noGrp="1"/>
          </p:cNvSpPr>
          <p:nvPr>
            <p:ph idx="1"/>
          </p:nvPr>
        </p:nvSpPr>
        <p:spPr>
          <a:xfrm>
            <a:off x="1295401" y="2556932"/>
            <a:ext cx="9601196" cy="3748074"/>
          </a:xfrm>
        </p:spPr>
        <p:txBody>
          <a:bodyPr>
            <a:normAutofit/>
          </a:bodyPr>
          <a:lstStyle/>
          <a:p>
            <a:pPr marL="0" indent="0" algn="ctr">
              <a:buNone/>
            </a:pPr>
            <a:r>
              <a:rPr lang="en-US" b="1" u="sng" dirty="0"/>
              <a:t>Two-Nation Theory</a:t>
            </a:r>
            <a:endParaRPr lang="en-US" u="sng" dirty="0"/>
          </a:p>
          <a:p>
            <a:pPr marL="0" indent="0">
              <a:buNone/>
            </a:pPr>
            <a:r>
              <a:rPr lang="en-US" dirty="0"/>
              <a:t>Rooted in the Lahore Resolution of 1940, the Two-Nation Theory posited Hindus and Muslims as distinct nations due to irreconcilable religious, cultural, and political differences, justifying Pakistan's creation as a Muslim homeland. Leaders like Muhammad Ali Jinnah built on Sir Syed Ahmed Khan and Allama Iqbal's ideas, embedding Muslim separatism into the constitutional ethos of equality, social justice, and protection from majority Hindu dominance. This ideology reinforced federalism and minority safeguards while prioritizing Islamic principles for the Muslim majority.</a:t>
            </a:r>
          </a:p>
          <a:p>
            <a:pPr marL="0" indent="0">
              <a:buNone/>
            </a:pPr>
            <a:endParaRPr lang="en-US" dirty="0"/>
          </a:p>
        </p:txBody>
      </p:sp>
      <p:pic>
        <p:nvPicPr>
          <p:cNvPr id="6" name="Picture 5">
            <a:extLst>
              <a:ext uri="{FF2B5EF4-FFF2-40B4-BE49-F238E27FC236}">
                <a16:creationId xmlns:a16="http://schemas.microsoft.com/office/drawing/2014/main" id="{D58D58E2-C0DB-DA91-CF06-3E8B6EC42C56}"/>
              </a:ext>
            </a:extLst>
          </p:cNvPr>
          <p:cNvPicPr>
            <a:picLocks noChangeAspect="1"/>
          </p:cNvPicPr>
          <p:nvPr/>
        </p:nvPicPr>
        <p:blipFill>
          <a:blip r:embed="rId2"/>
          <a:stretch>
            <a:fillRect/>
          </a:stretch>
        </p:blipFill>
        <p:spPr>
          <a:xfrm>
            <a:off x="5448226" y="507911"/>
            <a:ext cx="842838" cy="423994"/>
          </a:xfrm>
          <a:prstGeom prst="rect">
            <a:avLst/>
          </a:prstGeom>
        </p:spPr>
      </p:pic>
    </p:spTree>
    <p:extLst>
      <p:ext uri="{BB962C8B-B14F-4D97-AF65-F5344CB8AC3E}">
        <p14:creationId xmlns:p14="http://schemas.microsoft.com/office/powerpoint/2010/main" val="2712867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C1689-8FC3-2BF1-2D13-A8B8448A564C}"/>
              </a:ext>
            </a:extLst>
          </p:cNvPr>
          <p:cNvSpPr>
            <a:spLocks noGrp="1"/>
          </p:cNvSpPr>
          <p:nvPr>
            <p:ph type="title"/>
          </p:nvPr>
        </p:nvSpPr>
        <p:spPr/>
        <p:txBody>
          <a:bodyPr>
            <a:normAutofit fontScale="90000"/>
          </a:bodyPr>
          <a:lstStyle/>
          <a:p>
            <a:r>
              <a:rPr lang="en-US" b="1" dirty="0"/>
              <a:t>OVERVIEW OF CONSTITUTIONAL DEVELOPMENT IN PAKISTAN </a:t>
            </a:r>
          </a:p>
        </p:txBody>
      </p:sp>
      <p:sp>
        <p:nvSpPr>
          <p:cNvPr id="3" name="Content Placeholder 2">
            <a:extLst>
              <a:ext uri="{FF2B5EF4-FFF2-40B4-BE49-F238E27FC236}">
                <a16:creationId xmlns:a16="http://schemas.microsoft.com/office/drawing/2014/main" id="{0A122489-086E-AA96-4144-23CAEAFCA1BA}"/>
              </a:ext>
            </a:extLst>
          </p:cNvPr>
          <p:cNvSpPr>
            <a:spLocks noGrp="1"/>
          </p:cNvSpPr>
          <p:nvPr>
            <p:ph idx="1"/>
          </p:nvPr>
        </p:nvSpPr>
        <p:spPr>
          <a:xfrm>
            <a:off x="1295401" y="2426303"/>
            <a:ext cx="9601196" cy="3957080"/>
          </a:xfrm>
        </p:spPr>
        <p:txBody>
          <a:bodyPr>
            <a:normAutofit/>
          </a:bodyPr>
          <a:lstStyle/>
          <a:p>
            <a:pPr marL="0" indent="0">
              <a:buNone/>
            </a:pPr>
            <a:r>
              <a:rPr lang="en-US" dirty="0"/>
              <a:t>The constitutional development of Pakistan began after its creation in 1947 and has undergone several key stages marked by different constitutions and amendments. The first constitution was adopted in 1956, establishing Pakistan as an Islamic republic with a parliamentary system, but it was abrogated after a military coup. The 1962 constitution introduced a presidential system but was also abrogated after military intervention. The current constitution, enacted in 1973, restored parliamentary democracy with a prime minister as head of government and enshrined fundamental rights and Islamic provisions. It has since been amended multiple times to adjust the balance of power and define citizenship and provincial autonomy.</a:t>
            </a:r>
          </a:p>
          <a:p>
            <a:pPr marL="0" indent="0">
              <a:buNone/>
            </a:pPr>
            <a:endParaRPr lang="en-US" dirty="0"/>
          </a:p>
        </p:txBody>
      </p:sp>
      <p:pic>
        <p:nvPicPr>
          <p:cNvPr id="4" name="Picture 3">
            <a:extLst>
              <a:ext uri="{FF2B5EF4-FFF2-40B4-BE49-F238E27FC236}">
                <a16:creationId xmlns:a16="http://schemas.microsoft.com/office/drawing/2014/main" id="{BBCC974F-2F27-1EA5-D7E8-CAF84A73E2EB}"/>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3045080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A6D4-DDFB-1289-0140-03CEA7DAF211}"/>
              </a:ext>
            </a:extLst>
          </p:cNvPr>
          <p:cNvSpPr>
            <a:spLocks noGrp="1"/>
          </p:cNvSpPr>
          <p:nvPr>
            <p:ph type="title"/>
          </p:nvPr>
        </p:nvSpPr>
        <p:spPr/>
        <p:txBody>
          <a:bodyPr>
            <a:normAutofit fontScale="90000"/>
          </a:bodyPr>
          <a:lstStyle/>
          <a:p>
            <a:r>
              <a:rPr lang="en-US" b="1" dirty="0"/>
              <a:t>OVERVIEW OF CONSTITUTIONAL DEVELOPMENT IN PAKISTAN </a:t>
            </a:r>
            <a:endParaRPr lang="en-US" dirty="0"/>
          </a:p>
        </p:txBody>
      </p:sp>
      <p:sp>
        <p:nvSpPr>
          <p:cNvPr id="3" name="Content Placeholder 2">
            <a:extLst>
              <a:ext uri="{FF2B5EF4-FFF2-40B4-BE49-F238E27FC236}">
                <a16:creationId xmlns:a16="http://schemas.microsoft.com/office/drawing/2014/main" id="{5B53EF80-071F-E006-78C2-1DCEAF24C095}"/>
              </a:ext>
            </a:extLst>
          </p:cNvPr>
          <p:cNvSpPr>
            <a:spLocks noGrp="1"/>
          </p:cNvSpPr>
          <p:nvPr>
            <p:ph idx="1"/>
          </p:nvPr>
        </p:nvSpPr>
        <p:spPr>
          <a:xfrm>
            <a:off x="1295401" y="2556932"/>
            <a:ext cx="9601196" cy="3869994"/>
          </a:xfrm>
        </p:spPr>
        <p:txBody>
          <a:bodyPr/>
          <a:lstStyle/>
          <a:p>
            <a:pPr marL="0" indent="0" algn="ctr">
              <a:buNone/>
            </a:pPr>
            <a:r>
              <a:rPr lang="en-US" b="1" u="sng" dirty="0"/>
              <a:t>Early Constitutions and Features</a:t>
            </a:r>
          </a:p>
          <a:p>
            <a:pPr lvl="0"/>
            <a:r>
              <a:rPr lang="en-US" dirty="0"/>
              <a:t>The 1956 constitution established Pakistan as an Islamic republic with parliamentary democracy and parity between East and West Pakistan but was never fully operational due to martial law in 1958.</a:t>
            </a:r>
          </a:p>
          <a:p>
            <a:pPr lvl="0"/>
            <a:r>
              <a:rPr lang="en-US" dirty="0"/>
              <a:t>The 1962 constitution introduced a presidential system centered on the president's powers and formally allowed military influence in politics. It abolished the office of the prime minister and lasted until 1969.</a:t>
            </a:r>
          </a:p>
          <a:p>
            <a:pPr marL="0" indent="0">
              <a:buNone/>
            </a:pPr>
            <a:endParaRPr lang="en-US" u="sng" dirty="0"/>
          </a:p>
        </p:txBody>
      </p:sp>
      <p:pic>
        <p:nvPicPr>
          <p:cNvPr id="4" name="Picture 3">
            <a:extLst>
              <a:ext uri="{FF2B5EF4-FFF2-40B4-BE49-F238E27FC236}">
                <a16:creationId xmlns:a16="http://schemas.microsoft.com/office/drawing/2014/main" id="{57D31F7F-B0FB-1BF6-42B6-90D4B62B51AA}"/>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4052325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EC464-85AD-2220-E225-5B3B6D010993}"/>
              </a:ext>
            </a:extLst>
          </p:cNvPr>
          <p:cNvSpPr>
            <a:spLocks noGrp="1"/>
          </p:cNvSpPr>
          <p:nvPr>
            <p:ph type="title"/>
          </p:nvPr>
        </p:nvSpPr>
        <p:spPr/>
        <p:txBody>
          <a:bodyPr>
            <a:normAutofit fontScale="90000"/>
          </a:bodyPr>
          <a:lstStyle/>
          <a:p>
            <a:r>
              <a:rPr lang="en-US" b="1" dirty="0"/>
              <a:t>OVERVIEW OF CONSTITUTIONAL DEVELOPMENT IN PAKISTAN </a:t>
            </a:r>
            <a:endParaRPr lang="en-US" dirty="0"/>
          </a:p>
        </p:txBody>
      </p:sp>
      <p:sp>
        <p:nvSpPr>
          <p:cNvPr id="3" name="Content Placeholder 2">
            <a:extLst>
              <a:ext uri="{FF2B5EF4-FFF2-40B4-BE49-F238E27FC236}">
                <a16:creationId xmlns:a16="http://schemas.microsoft.com/office/drawing/2014/main" id="{4C4B3CF6-4B01-49AF-9E86-BFEDE93F51E5}"/>
              </a:ext>
            </a:extLst>
          </p:cNvPr>
          <p:cNvSpPr>
            <a:spLocks noGrp="1"/>
          </p:cNvSpPr>
          <p:nvPr>
            <p:ph idx="1"/>
          </p:nvPr>
        </p:nvSpPr>
        <p:spPr>
          <a:xfrm>
            <a:off x="1295401" y="2556931"/>
            <a:ext cx="9601196" cy="3852577"/>
          </a:xfrm>
        </p:spPr>
        <p:txBody>
          <a:bodyPr>
            <a:normAutofit lnSpcReduction="10000"/>
          </a:bodyPr>
          <a:lstStyle/>
          <a:p>
            <a:pPr marL="0" indent="0" algn="ctr">
              <a:buNone/>
            </a:pPr>
            <a:r>
              <a:rPr lang="en-US" b="1" u="sng" dirty="0"/>
              <a:t>The 1973 Constitution</a:t>
            </a:r>
          </a:p>
          <a:p>
            <a:pPr lvl="0"/>
            <a:r>
              <a:rPr lang="en-US" dirty="0"/>
              <a:t>Created by elected representatives under Prime Minister Zulfikar Ali Bhutto, it restored the parliamentary form of government, making the prime minister the chief executive and limiting the president's powers.</a:t>
            </a:r>
          </a:p>
          <a:p>
            <a:pPr lvl="0"/>
            <a:r>
              <a:rPr lang="en-US" dirty="0"/>
              <a:t>It defined Pakistan as an Islamic republic, incorporated provisions for fundamental rights, and established institutions like the Shariat Court and Council of Islamic Ideology.</a:t>
            </a:r>
          </a:p>
          <a:p>
            <a:pPr lvl="0"/>
            <a:r>
              <a:rPr lang="en-US" dirty="0"/>
              <a:t>The constitution delineated federalism with provincial autonomy and created a bicameral legislature consisting of the National Assembly and Senate.</a:t>
            </a:r>
          </a:p>
          <a:p>
            <a:pPr marL="0" indent="0">
              <a:buNone/>
            </a:pPr>
            <a:endParaRPr lang="en-US" dirty="0"/>
          </a:p>
        </p:txBody>
      </p:sp>
      <p:pic>
        <p:nvPicPr>
          <p:cNvPr id="4" name="Picture 3">
            <a:extLst>
              <a:ext uri="{FF2B5EF4-FFF2-40B4-BE49-F238E27FC236}">
                <a16:creationId xmlns:a16="http://schemas.microsoft.com/office/drawing/2014/main" id="{8DDF4418-3BBD-F98D-C954-8D6FF7574866}"/>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239825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F0093-E8FD-E8BF-F366-E5B9415D8D79}"/>
              </a:ext>
            </a:extLst>
          </p:cNvPr>
          <p:cNvSpPr>
            <a:spLocks noGrp="1"/>
          </p:cNvSpPr>
          <p:nvPr>
            <p:ph type="title"/>
          </p:nvPr>
        </p:nvSpPr>
        <p:spPr/>
        <p:txBody>
          <a:bodyPr>
            <a:normAutofit fontScale="90000"/>
          </a:bodyPr>
          <a:lstStyle/>
          <a:p>
            <a:r>
              <a:rPr lang="en-US" b="1" dirty="0"/>
              <a:t>OVERVIEW OF CONSTITUTIONAL DEVELOPMENT IN PAKISTAN </a:t>
            </a:r>
            <a:endParaRPr lang="en-US" dirty="0"/>
          </a:p>
        </p:txBody>
      </p:sp>
      <p:sp>
        <p:nvSpPr>
          <p:cNvPr id="3" name="Content Placeholder 2">
            <a:extLst>
              <a:ext uri="{FF2B5EF4-FFF2-40B4-BE49-F238E27FC236}">
                <a16:creationId xmlns:a16="http://schemas.microsoft.com/office/drawing/2014/main" id="{84B0DE44-B5F6-340B-AE35-6408D4C1FBD7}"/>
              </a:ext>
            </a:extLst>
          </p:cNvPr>
          <p:cNvSpPr>
            <a:spLocks noGrp="1"/>
          </p:cNvSpPr>
          <p:nvPr>
            <p:ph idx="1"/>
          </p:nvPr>
        </p:nvSpPr>
        <p:spPr>
          <a:xfrm>
            <a:off x="1295401" y="2556931"/>
            <a:ext cx="9601196" cy="3965789"/>
          </a:xfrm>
        </p:spPr>
        <p:txBody>
          <a:bodyPr>
            <a:normAutofit/>
          </a:bodyPr>
          <a:lstStyle/>
          <a:p>
            <a:pPr marL="0" indent="0" algn="ctr">
              <a:buNone/>
            </a:pPr>
            <a:r>
              <a:rPr lang="en-US" b="1" u="sng" dirty="0"/>
              <a:t>Amendments and Political Impact</a:t>
            </a:r>
          </a:p>
          <a:p>
            <a:pPr lvl="0"/>
            <a:r>
              <a:rPr lang="en-US" dirty="0"/>
              <a:t>Significant amendments include the 1st (1974) redefining boundaries, the 2nd (1974) defining Muslims and declaring Ahmadis non-Muslims.</a:t>
            </a:r>
          </a:p>
          <a:p>
            <a:pPr lvl="0"/>
            <a:r>
              <a:rPr lang="en-US" dirty="0"/>
              <a:t>The 8th (1985) and 17th (2003) amendments shifted Pakistan towards a semi-presidential system by enhancing presidential powers.</a:t>
            </a:r>
          </a:p>
          <a:p>
            <a:pPr lvl="0"/>
            <a:r>
              <a:rPr lang="en-US" dirty="0"/>
              <a:t>The 18th Amendment (2010) reversed these changes, reinstating parliamentary supremacy and curbing presidential authority, while also safeguarding the constitution against abrogation.</a:t>
            </a:r>
          </a:p>
          <a:p>
            <a:endParaRPr lang="en-US" dirty="0"/>
          </a:p>
        </p:txBody>
      </p:sp>
      <p:pic>
        <p:nvPicPr>
          <p:cNvPr id="4" name="Picture 3">
            <a:extLst>
              <a:ext uri="{FF2B5EF4-FFF2-40B4-BE49-F238E27FC236}">
                <a16:creationId xmlns:a16="http://schemas.microsoft.com/office/drawing/2014/main" id="{7DE65614-5570-CCAB-F64B-F7C0BD4A8140}"/>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714164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2D064-2024-4E8B-BE6F-A1CCE01A39AC}"/>
              </a:ext>
            </a:extLst>
          </p:cNvPr>
          <p:cNvSpPr>
            <a:spLocks noGrp="1"/>
          </p:cNvSpPr>
          <p:nvPr>
            <p:ph type="title"/>
          </p:nvPr>
        </p:nvSpPr>
        <p:spPr/>
        <p:txBody>
          <a:bodyPr>
            <a:normAutofit fontScale="90000"/>
          </a:bodyPr>
          <a:lstStyle/>
          <a:p>
            <a:r>
              <a:rPr lang="en-US" b="1" dirty="0"/>
              <a:t>OVERVIEW OF CONSTITUTIONAL DEVELOPMENT IN PAKISTAN </a:t>
            </a:r>
            <a:endParaRPr lang="en-US" dirty="0"/>
          </a:p>
        </p:txBody>
      </p:sp>
      <p:sp>
        <p:nvSpPr>
          <p:cNvPr id="3" name="Content Placeholder 2">
            <a:extLst>
              <a:ext uri="{FF2B5EF4-FFF2-40B4-BE49-F238E27FC236}">
                <a16:creationId xmlns:a16="http://schemas.microsoft.com/office/drawing/2014/main" id="{5AE65EBC-025A-48A8-7919-3D40CC856BB4}"/>
              </a:ext>
            </a:extLst>
          </p:cNvPr>
          <p:cNvSpPr>
            <a:spLocks noGrp="1"/>
          </p:cNvSpPr>
          <p:nvPr>
            <p:ph idx="1"/>
          </p:nvPr>
        </p:nvSpPr>
        <p:spPr/>
        <p:txBody>
          <a:bodyPr/>
          <a:lstStyle/>
          <a:p>
            <a:pPr marL="0" indent="0">
              <a:buNone/>
            </a:pPr>
            <a:r>
              <a:rPr lang="en-US" dirty="0"/>
              <a:t>Pakistan's 1973 Constitution has been amended 27 times as of November 2025, with the 27th Amendment enacted on 13 November 2025 addressing judicial structure, federal-provincial relations, and military command arrangements under Article 243.</a:t>
            </a:r>
          </a:p>
          <a:p>
            <a:pPr marL="0" indent="0">
              <a:buNone/>
            </a:pPr>
            <a:endParaRPr lang="en-US" dirty="0"/>
          </a:p>
        </p:txBody>
      </p:sp>
      <p:pic>
        <p:nvPicPr>
          <p:cNvPr id="4" name="Picture 3">
            <a:extLst>
              <a:ext uri="{FF2B5EF4-FFF2-40B4-BE49-F238E27FC236}">
                <a16:creationId xmlns:a16="http://schemas.microsoft.com/office/drawing/2014/main" id="{E4FA7D2F-C6F6-65D4-4F2D-A7CF88F2C5D8}"/>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4231277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7A69CA-A029-88D9-A131-C96171E80561}"/>
              </a:ext>
            </a:extLst>
          </p:cNvPr>
          <p:cNvSpPr>
            <a:spLocks noGrp="1"/>
          </p:cNvSpPr>
          <p:nvPr>
            <p:ph idx="1"/>
          </p:nvPr>
        </p:nvSpPr>
        <p:spPr>
          <a:xfrm>
            <a:off x="1295402" y="2539514"/>
            <a:ext cx="9601196" cy="3318936"/>
          </a:xfrm>
        </p:spPr>
        <p:txBody>
          <a:bodyPr>
            <a:normAutofit/>
          </a:bodyPr>
          <a:lstStyle/>
          <a:p>
            <a:pPr marL="0" indent="0" algn="ctr">
              <a:buNone/>
            </a:pPr>
            <a:r>
              <a:rPr lang="en-US" sz="9600" b="1" dirty="0">
                <a:effectLst>
                  <a:outerShdw blurRad="38100" dist="38100" dir="2700000" algn="tl">
                    <a:srgbClr val="000000">
                      <a:alpha val="43137"/>
                    </a:srgbClr>
                  </a:outerShdw>
                </a:effectLst>
              </a:rPr>
              <a:t>THANK YOU </a:t>
            </a:r>
          </a:p>
          <a:p>
            <a:pPr marL="0" indent="0">
              <a:buNone/>
            </a:pPr>
            <a:endParaRPr lang="en-US" dirty="0"/>
          </a:p>
        </p:txBody>
      </p:sp>
      <p:pic>
        <p:nvPicPr>
          <p:cNvPr id="4" name="Picture 3">
            <a:extLst>
              <a:ext uri="{FF2B5EF4-FFF2-40B4-BE49-F238E27FC236}">
                <a16:creationId xmlns:a16="http://schemas.microsoft.com/office/drawing/2014/main" id="{B5D60F91-FB96-67FE-9931-3A28DDB86602}"/>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3150887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F63AF72-7925-B0B8-9201-A650CB64B1F7}"/>
              </a:ext>
            </a:extLst>
          </p:cNvPr>
          <p:cNvPicPr>
            <a:picLocks noGrp="1" noChangeAspect="1"/>
          </p:cNvPicPr>
          <p:nvPr>
            <p:ph idx="1"/>
          </p:nvPr>
        </p:nvPicPr>
        <p:blipFill>
          <a:blip r:embed="rId2"/>
          <a:stretch>
            <a:fillRect/>
          </a:stretch>
        </p:blipFill>
        <p:spPr>
          <a:xfrm>
            <a:off x="2303417" y="900634"/>
            <a:ext cx="7585165" cy="5056732"/>
          </a:xfrm>
        </p:spPr>
      </p:pic>
      <p:pic>
        <p:nvPicPr>
          <p:cNvPr id="6" name="Picture 5">
            <a:extLst>
              <a:ext uri="{FF2B5EF4-FFF2-40B4-BE49-F238E27FC236}">
                <a16:creationId xmlns:a16="http://schemas.microsoft.com/office/drawing/2014/main" id="{422B1BE2-0129-BF67-60AA-34D7A6790196}"/>
              </a:ext>
            </a:extLst>
          </p:cNvPr>
          <p:cNvPicPr>
            <a:picLocks noChangeAspect="1"/>
          </p:cNvPicPr>
          <p:nvPr/>
        </p:nvPicPr>
        <p:blipFill>
          <a:blip r:embed="rId3"/>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122126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t="15322" b="11773"/>
          <a:stretch>
            <a:fillRect/>
          </a:stretch>
        </p:blipFill>
        <p:spPr>
          <a:xfrm>
            <a:off x="4093210" y="1382395"/>
            <a:ext cx="4004945" cy="402082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a:xfrm>
            <a:off x="1052195" y="1871345"/>
            <a:ext cx="10096500" cy="1515745"/>
          </a:xfrm>
        </p:spPr>
        <p:txBody>
          <a:bodyPr/>
          <a:lstStyle/>
          <a:p>
            <a:r>
              <a:rPr lang="en-US" b="1" dirty="0">
                <a:latin typeface="Book Antiqua" panose="02040602050305030304" pitchFamily="18" charset="0"/>
                <a:sym typeface="+mn-ea"/>
              </a:rPr>
              <a:t>PAKISTAN STUDIES </a:t>
            </a:r>
            <a:endParaRPr lang="en-US" b="1" dirty="0"/>
          </a:p>
        </p:txBody>
      </p:sp>
      <p:sp>
        <p:nvSpPr>
          <p:cNvPr id="3" name="Subtitle 2"/>
          <p:cNvSpPr>
            <a:spLocks noGrp="1"/>
          </p:cNvSpPr>
          <p:nvPr>
            <p:ph type="subTitle" idx="1"/>
          </p:nvPr>
        </p:nvSpPr>
        <p:spPr>
          <a:xfrm>
            <a:off x="2692398" y="3657596"/>
            <a:ext cx="6815669" cy="1818009"/>
          </a:xfrm>
        </p:spPr>
        <p:txBody>
          <a:bodyPr>
            <a:normAutofit fontScale="70000" lnSpcReduction="20000"/>
          </a:bodyPr>
          <a:lstStyle/>
          <a:p>
            <a:r>
              <a:rPr lang="en-US" sz="2400" b="1" u="sng" dirty="0"/>
              <a:t>Instructor: Khalid Makhdoom </a:t>
            </a:r>
          </a:p>
          <a:p>
            <a:r>
              <a:rPr lang="en-US" sz="2400" b="1" u="sng" dirty="0"/>
              <a:t> </a:t>
            </a:r>
          </a:p>
          <a:p>
            <a:r>
              <a:rPr lang="en-US" sz="2400" b="1" u="sng" dirty="0"/>
              <a:t>Course code : ISP-321</a:t>
            </a:r>
          </a:p>
          <a:p>
            <a:r>
              <a:rPr lang="en-US" sz="2400" b="1" u="sng" dirty="0"/>
              <a:t> </a:t>
            </a:r>
          </a:p>
          <a:p>
            <a:r>
              <a:rPr lang="en-US" sz="2400" b="1" u="sng" dirty="0"/>
              <a:t>Credit hours : 2</a:t>
            </a:r>
          </a:p>
          <a:p>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INTRODUCTION TO THE CONSTITUTION OF PAKISTAN </a:t>
            </a:r>
          </a:p>
        </p:txBody>
      </p:sp>
      <p:sp>
        <p:nvSpPr>
          <p:cNvPr id="3" name="Content Placeholder 2"/>
          <p:cNvSpPr>
            <a:spLocks noGrp="1"/>
          </p:cNvSpPr>
          <p:nvPr>
            <p:ph idx="1"/>
          </p:nvPr>
        </p:nvSpPr>
        <p:spPr/>
        <p:txBody>
          <a:bodyPr>
            <a:normAutofit/>
          </a:bodyPr>
          <a:lstStyle/>
          <a:p>
            <a:r>
              <a:rPr lang="en-US" sz="2800" dirty="0"/>
              <a:t>Definition and importance of a constitution</a:t>
            </a:r>
          </a:p>
          <a:p>
            <a:r>
              <a:rPr lang="en-US" sz="2800" dirty="0"/>
              <a:t>Ideological factors that shaped the constitutions of Pakistan (Objective Resolution 1949)</a:t>
            </a:r>
          </a:p>
          <a:p>
            <a:r>
              <a:rPr lang="en-US" sz="2800" dirty="0"/>
              <a:t>Overview of constitutional development in Pakistan   </a:t>
            </a:r>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210491"/>
            <a:ext cx="9601196" cy="1075508"/>
          </a:xfrm>
        </p:spPr>
        <p:txBody>
          <a:bodyPr>
            <a:normAutofit fontScale="90000"/>
          </a:bodyPr>
          <a:lstStyle/>
          <a:p>
            <a:r>
              <a:rPr lang="en-US" b="1" dirty="0"/>
              <a:t>DEFINITION OF CONSTITUTION</a:t>
            </a:r>
            <a:br>
              <a:rPr lang="en-US" dirty="0"/>
            </a:br>
            <a:endParaRPr lang="en-US" b="1" dirty="0"/>
          </a:p>
        </p:txBody>
      </p:sp>
      <p:sp>
        <p:nvSpPr>
          <p:cNvPr id="3" name="Content Placeholder 2"/>
          <p:cNvSpPr>
            <a:spLocks noGrp="1"/>
          </p:cNvSpPr>
          <p:nvPr>
            <p:ph idx="1"/>
          </p:nvPr>
        </p:nvSpPr>
        <p:spPr>
          <a:xfrm>
            <a:off x="1295401" y="2556931"/>
            <a:ext cx="9601196" cy="3530359"/>
          </a:xfrm>
        </p:spPr>
        <p:txBody>
          <a:bodyPr>
            <a:normAutofit lnSpcReduction="10000"/>
          </a:bodyPr>
          <a:lstStyle/>
          <a:p>
            <a:pPr lvl="0"/>
            <a:r>
              <a:rPr lang="en-US" dirty="0"/>
              <a:t>A constitution is a collection of basic principles and laws that guide how a country, state, or organization is governed.</a:t>
            </a:r>
          </a:p>
          <a:p>
            <a:pPr lvl="0"/>
            <a:r>
              <a:rPr lang="en-US" dirty="0"/>
              <a:t>It can be a single, written document, or it can be unwritten and based on precedents and traditions.</a:t>
            </a:r>
          </a:p>
          <a:p>
            <a:pPr lvl="0"/>
            <a:r>
              <a:rPr lang="en-US" dirty="0"/>
              <a:t>It establishes the main institutions of government, defines their powers, and outlines the relationship between them.</a:t>
            </a:r>
          </a:p>
          <a:p>
            <a:pPr lvl="0"/>
            <a:r>
              <a:rPr lang="en-US" dirty="0"/>
              <a:t>It also sets out the rights and responsibilities of the citizens and places limits on the power of the government itself. </a:t>
            </a:r>
          </a:p>
          <a:p>
            <a:pPr marL="0" indent="0">
              <a:buNone/>
            </a:pPr>
            <a:endParaRPr lang="en-US"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IMPORTANCE OF CONSTITUTION</a:t>
            </a:r>
          </a:p>
        </p:txBody>
      </p:sp>
      <p:sp>
        <p:nvSpPr>
          <p:cNvPr id="3" name="Content Placeholder 2"/>
          <p:cNvSpPr>
            <a:spLocks noGrp="1"/>
          </p:cNvSpPr>
          <p:nvPr>
            <p:ph idx="1"/>
          </p:nvPr>
        </p:nvSpPr>
        <p:spPr>
          <a:xfrm>
            <a:off x="1295401" y="2556932"/>
            <a:ext cx="9601196" cy="3801866"/>
          </a:xfrm>
        </p:spPr>
        <p:txBody>
          <a:bodyPr>
            <a:noAutofit/>
          </a:bodyPr>
          <a:lstStyle/>
          <a:p>
            <a:pPr lvl="0"/>
            <a:r>
              <a:rPr lang="en-US" b="1" dirty="0"/>
              <a:t>Establishes government and limits power:</a:t>
            </a:r>
            <a:r>
              <a:rPr lang="en-US" dirty="0"/>
              <a:t> A constitution creates the government's structure and defines its powers, but it also places limits on those powers to prevent abuse and ensure they are used for the public good.</a:t>
            </a:r>
          </a:p>
          <a:p>
            <a:pPr lvl="0"/>
            <a:r>
              <a:rPr lang="en-US" b="1" dirty="0"/>
              <a:t>Protects citizens' rights:</a:t>
            </a:r>
            <a:r>
              <a:rPr lang="en-US" dirty="0"/>
              <a:t> It guarantees certain fundamental rights to the people, such as freedom of speech, and protects them from government overreach.</a:t>
            </a:r>
          </a:p>
          <a:p>
            <a:pPr lvl="0"/>
            <a:r>
              <a:rPr lang="en-US" b="1" dirty="0"/>
              <a:t>Provides a framework for governance:</a:t>
            </a:r>
            <a:r>
              <a:rPr lang="en-US" dirty="0"/>
              <a:t> It provides a consistent and stable legal framework for government operations, which makes political and social life more predictable.</a:t>
            </a:r>
          </a:p>
          <a:p>
            <a:endParaRPr lang="en-US" sz="20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IMPORTANCE OF CONSTITUTION</a:t>
            </a:r>
          </a:p>
        </p:txBody>
      </p:sp>
      <p:sp>
        <p:nvSpPr>
          <p:cNvPr id="3" name="Content Placeholder 2"/>
          <p:cNvSpPr>
            <a:spLocks noGrp="1"/>
          </p:cNvSpPr>
          <p:nvPr>
            <p:ph idx="1"/>
          </p:nvPr>
        </p:nvSpPr>
        <p:spPr>
          <a:xfrm>
            <a:off x="1295401" y="2556932"/>
            <a:ext cx="9601196" cy="4301068"/>
          </a:xfrm>
        </p:spPr>
        <p:txBody>
          <a:bodyPr/>
          <a:lstStyle/>
          <a:p>
            <a:pPr lvl="0"/>
            <a:r>
              <a:rPr lang="en-US" b="1" dirty="0"/>
              <a:t>Ensures accountability:</a:t>
            </a:r>
            <a:r>
              <a:rPr lang="en-US" dirty="0"/>
              <a:t> By creating a rule of law that is binding on everyone, including government officials, a constitution holds those in power accountable to the people they govern.</a:t>
            </a:r>
          </a:p>
          <a:p>
            <a:pPr lvl="0"/>
            <a:r>
              <a:rPr lang="en-US" b="1" dirty="0"/>
              <a:t>Promotes stability:</a:t>
            </a:r>
            <a:r>
              <a:rPr lang="en-US" dirty="0"/>
              <a:t> By establishing clear rules for how power is acquired and exercised, constitutions help ensure a more peaceful and stable transition of power and prevent arbitrary rule. </a:t>
            </a:r>
          </a:p>
          <a:p>
            <a:pPr marL="0" indent="0">
              <a:buNone/>
            </a:pPr>
            <a:endParaRPr lang="en-US" sz="18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5" name="Text Box 4"/>
          <p:cNvSpPr txBox="1"/>
          <p:nvPr/>
        </p:nvSpPr>
        <p:spPr>
          <a:xfrm>
            <a:off x="6864985" y="483235"/>
            <a:ext cx="4064000" cy="368300"/>
          </a:xfrm>
          <a:prstGeom prst="rect">
            <a:avLst/>
          </a:prstGeom>
          <a:noFill/>
        </p:spPr>
        <p:txBody>
          <a:bodyPr wrap="square" rtlCol="0">
            <a:spAutoFit/>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IDEOLOGICAL FACTORS THAT SHAPED THE CONSTITUTION OF PAKISTAN </a:t>
            </a:r>
          </a:p>
        </p:txBody>
      </p:sp>
      <p:sp>
        <p:nvSpPr>
          <p:cNvPr id="3" name="Content Placeholder 2"/>
          <p:cNvSpPr>
            <a:spLocks noGrp="1"/>
          </p:cNvSpPr>
          <p:nvPr>
            <p:ph idx="1"/>
          </p:nvPr>
        </p:nvSpPr>
        <p:spPr>
          <a:xfrm>
            <a:off x="1295401" y="2414603"/>
            <a:ext cx="9601196" cy="4013863"/>
          </a:xfrm>
        </p:spPr>
        <p:txBody>
          <a:bodyPr>
            <a:noAutofit/>
          </a:bodyPr>
          <a:lstStyle/>
          <a:p>
            <a:r>
              <a:rPr lang="en-US" dirty="0"/>
              <a:t>A constitution is the fundamental set of principles and laws that establishes a government's structure, powers, and duties, while also guaranteeing citizens' rights and freedoms. Its importance lies in providing a framework for governance, limiting government power, and ensuring accountability, which are essential for a stable and just society. </a:t>
            </a:r>
          </a:p>
          <a:p>
            <a:r>
              <a:rPr lang="en-US" dirty="0"/>
              <a:t>The constitutions of Pakistan, particularly the 1973 version, were profoundly shaped by Islamic ideology, the Two-Nation Theory, and principles from the 1949 Objectives Resolution. These factors emphasized sovereignty belonging to Allah, Muslim self-determination, and a blend of democracy with Islamic injunctions.​</a:t>
            </a:r>
          </a:p>
          <a:p>
            <a:endParaRPr lang="en-US" sz="20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IDEOLOGICAL FACTORS THAT SHAPED THE CONSTITUTION OF PAKISTAN </a:t>
            </a:r>
            <a:endParaRPr lang="en-US" sz="36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B8160873-44FE-290B-EAE7-4DA8D0A0F60B}"/>
              </a:ext>
            </a:extLst>
          </p:cNvPr>
          <p:cNvSpPr>
            <a:spLocks noGrp="1"/>
          </p:cNvSpPr>
          <p:nvPr>
            <p:ph idx="1"/>
          </p:nvPr>
        </p:nvSpPr>
        <p:spPr>
          <a:xfrm>
            <a:off x="1295401" y="2556932"/>
            <a:ext cx="9601196" cy="3801866"/>
          </a:xfrm>
        </p:spPr>
        <p:txBody>
          <a:bodyPr>
            <a:normAutofit lnSpcReduction="10000"/>
          </a:bodyPr>
          <a:lstStyle/>
          <a:p>
            <a:pPr marL="0" indent="0" algn="ctr">
              <a:buNone/>
            </a:pPr>
            <a:r>
              <a:rPr lang="en-US" b="1" u="sng" dirty="0"/>
              <a:t>Objectives Resolution</a:t>
            </a:r>
          </a:p>
          <a:p>
            <a:pPr marL="0" indent="0">
              <a:buNone/>
            </a:pPr>
            <a:r>
              <a:rPr lang="en-US" dirty="0"/>
              <a:t>The 1949 Objectives Resolution, introduced by Prime Minister Liaquat Ali Khan, served as the foundational ideological blueprint for Pakistan's constitutions, declaring sovereignty over the universe belongs to Allah alone, with state authority as a sacred trust exercised by the people within Islamic limits. It enshrined principles like democracy, equality, freedom, and social justice aligned with Islam, while safeguarding minority rights and judicial independence. Incorporated as the preamble and later Article 2A in 1985, it rejected theocratic rule but mandated active state support for Muslims to live by Quranic teachings.​</a:t>
            </a:r>
          </a:p>
          <a:p>
            <a:pPr marL="0" indent="0">
              <a:buNone/>
            </a:pP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1503</TotalTime>
  <Words>1142</Words>
  <Application>Microsoft Office PowerPoint</Application>
  <PresentationFormat>Widescreen</PresentationFormat>
  <Paragraphs>54</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Book Antiqua</vt:lpstr>
      <vt:lpstr>Garamond</vt:lpstr>
      <vt:lpstr>Organic</vt:lpstr>
      <vt:lpstr>بسم اللہ الرحمٰن الرحیم</vt:lpstr>
      <vt:lpstr>PowerPoint Presentation</vt:lpstr>
      <vt:lpstr>PAKISTAN STUDIES </vt:lpstr>
      <vt:lpstr>INTRODUCTION TO THE CONSTITUTION OF PAKISTAN </vt:lpstr>
      <vt:lpstr>DEFINITION OF CONSTITUTION </vt:lpstr>
      <vt:lpstr>IMPORTANCE OF CONSTITUTION</vt:lpstr>
      <vt:lpstr>IMPORTANCE OF CONSTITUTION</vt:lpstr>
      <vt:lpstr>IDEOLOGICAL FACTORS THAT SHAPED THE CONSTITUTION OF PAKISTAN </vt:lpstr>
      <vt:lpstr>IDEOLOGICAL FACTORS THAT SHAPED THE CONSTITUTION OF PAKISTAN </vt:lpstr>
      <vt:lpstr>IDEOLOGICAL FACTORS THAT SHAPED THE CONSTITUTION OF PAKISTAN </vt:lpstr>
      <vt:lpstr>IDEOLOGICAL FACTORS THAT SHAPED THE CONSTITUTION OF PAKISTAN </vt:lpstr>
      <vt:lpstr>OVERVIEW OF CONSTITUTIONAL DEVELOPMENT IN PAKISTAN </vt:lpstr>
      <vt:lpstr>OVERVIEW OF CONSTITUTIONAL DEVELOPMENT IN PAKISTAN </vt:lpstr>
      <vt:lpstr>OVERVIEW OF CONSTITUTIONAL DEVELOPMENT IN PAKISTAN </vt:lpstr>
      <vt:lpstr>OVERVIEW OF CONSTITUTIONAL DEVELOPMENT IN PAKISTAN </vt:lpstr>
      <vt:lpstr>OVERVIEW OF CONSTITUTIONAL DEVELOPMENT IN PAKISTAN </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BEHAVIOURAL SCIENCE</dc:title>
  <dc:creator>Moorche</dc:creator>
  <cp:lastModifiedBy>Abdullah Makhdoom</cp:lastModifiedBy>
  <cp:revision>18</cp:revision>
  <dcterms:created xsi:type="dcterms:W3CDTF">2025-11-19T16:25:00Z</dcterms:created>
  <dcterms:modified xsi:type="dcterms:W3CDTF">2025-12-03T14:13:17Z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23B5E242847F424F9089F886C16DBFDB_13</vt:lpwstr>
  </property>
  <property fmtid="{D5CDD505-2E9C-101B-9397-08002B2CF9AE}" pid="3" name="KSOProductBuildVer">
    <vt:lpwstr>1033-12.2.0.23155</vt:lpwstr>
  </property>
</Properties>
</file>