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3"/>
    <p:sldId id="271" r:id="rId4"/>
    <p:sldId id="256" r:id="rId5"/>
    <p:sldId id="257" r:id="rId6"/>
    <p:sldId id="258" r:id="rId7"/>
    <p:sldId id="259" r:id="rId8"/>
    <p:sldId id="260" r:id="rId9"/>
    <p:sldId id="261" r:id="rId10"/>
    <p:sldId id="262" r:id="rId11"/>
    <p:sldId id="269"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hyperlink" Target="https://www.google.com/search?q=Two-Nation+Theory&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ARAD" TargetMode="External"/><Relationship Id="rId1" Type="http://schemas.openxmlformats.org/officeDocument/2006/relationships/hyperlink" Target="https://www.google.com/search?q=All+India+Muslim+League&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ARAC" TargetMode="Externa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hyperlink" Target="https://www.google.com/search?q=British+policies&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AxAD" TargetMode="External"/><Relationship Id="rId1" Type="http://schemas.openxmlformats.org/officeDocument/2006/relationships/hyperlink" Target="https://www.google.com/search?q=Sepoy+Mutiny&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AxAB"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hyperlink" Target="https://www.google.com/search?q=Non-cooperation+Movement&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BRAE" TargetMode="External"/><Relationship Id="rId1" Type="http://schemas.openxmlformats.org/officeDocument/2006/relationships/hyperlink" Target="https://www.google.com/search?q=Sir+Syed+Ahmad+Khan&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BRAB" TargetMode="Externa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hyperlink" Target="https://www.google.com/search?q=Muhammad+Ali+Jinnah&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CBAF" TargetMode="External"/><Relationship Id="rId2" Type="http://schemas.openxmlformats.org/officeDocument/2006/relationships/hyperlink" Target="https://www.google.com/search?q=Lahore+Resolution&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CBAD" TargetMode="External"/><Relationship Id="rId1" Type="http://schemas.openxmlformats.org/officeDocument/2006/relationships/hyperlink" Target="https://www.google.com/search?q=Two-Nation+Theory&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CBA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1"/>
          <a:stretch>
            <a:fillRect/>
          </a:stretch>
        </p:blipFill>
        <p:spPr>
          <a:xfrm>
            <a:off x="556592" y="982133"/>
            <a:ext cx="11147728" cy="5339154"/>
          </a:xfrm>
          <a:prstGeom prst="rect">
            <a:avLst/>
          </a:prstGeom>
        </p:spPr>
      </p:pic>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1"/>
          <a:stretch>
            <a:fillRect/>
          </a:stretch>
        </p:blipFill>
        <p:spPr>
          <a:xfrm>
            <a:off x="462280" y="499110"/>
            <a:ext cx="11266805" cy="5878195"/>
          </a:xfrm>
          <a:prstGeom prst="rect">
            <a:avLst/>
          </a:prstGeom>
        </p:spPr>
      </p:pic>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p:txBody>
          <a:bodyPr>
            <a:normAutofit lnSpcReduction="10000"/>
          </a:bodyPr>
          <a:lstStyle/>
          <a:p>
            <a:r>
              <a:rPr lang="en-US" b="1" dirty="0">
                <a:sym typeface="+mn-ea"/>
              </a:rPr>
              <a:t>DPT</a:t>
            </a:r>
            <a:br>
              <a:rPr lang="en-US" b="1" dirty="0">
                <a:sym typeface="+mn-ea"/>
              </a:rPr>
            </a:br>
            <a:r>
              <a:rPr lang="en-US" b="1" dirty="0">
                <a:sym typeface="+mn-ea"/>
              </a:rPr>
              <a:t>Khalid Makhdoom </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ym typeface="+mn-ea"/>
              </a:rPr>
              <a:t>INTRODUCTION TO THE IDEOLOGY OF PAKISTAN</a:t>
            </a:r>
            <a:endParaRPr lang="en-US" b="1" dirty="0"/>
          </a:p>
        </p:txBody>
      </p:sp>
      <p:sp>
        <p:nvSpPr>
          <p:cNvPr id="3" name="Content Placeholder 2"/>
          <p:cNvSpPr>
            <a:spLocks noGrp="1"/>
          </p:cNvSpPr>
          <p:nvPr>
            <p:ph idx="1"/>
          </p:nvPr>
        </p:nvSpPr>
        <p:spPr/>
        <p:txBody>
          <a:bodyPr/>
          <a:lstStyle/>
          <a:p>
            <a:pPr marL="0" indent="0" algn="ctr">
              <a:buNone/>
            </a:pPr>
            <a:r>
              <a:rPr lang="en-US" sz="2800" dirty="0">
                <a:effectLst>
                  <a:outerShdw blurRad="38100" dist="38100" dir="2700000" algn="tl">
                    <a:srgbClr val="000000">
                      <a:alpha val="43137"/>
                    </a:srgbClr>
                  </a:outerShdw>
                </a:effectLst>
                <a:sym typeface="+mn-ea"/>
              </a:rPr>
              <a:t>Historical context of the creation of Pakistan (with emphasis on socio-political , religious and cultural dynamics of British India between 1857 till 1947)</a:t>
            </a:r>
            <a:endParaRPr lang="en-US" sz="2800" b="1" dirty="0">
              <a:effectLst>
                <a:outerShdw blurRad="38100" dist="38100" dir="2700000" algn="tl">
                  <a:srgbClr val="000000">
                    <a:alpha val="43137"/>
                  </a:srgbClr>
                </a:outerShdw>
              </a:effectLst>
              <a:sym typeface="+mn-ea"/>
            </a:endParaRPr>
          </a:p>
        </p:txBody>
      </p:sp>
      <p:pic>
        <p:nvPicPr>
          <p:cNvPr id="4" name="Picture 3"/>
          <p:cNvPicPr>
            <a:picLocks noChangeAspect="1"/>
          </p:cNvPicPr>
          <p:nvPr/>
        </p:nvPicPr>
        <p:blipFill>
          <a:blip r:embed="rId1"/>
          <a:stretch>
            <a:fillRect/>
          </a:stretch>
        </p:blipFill>
        <p:spPr>
          <a:xfrm>
            <a:off x="5448226" y="499202"/>
            <a:ext cx="842838" cy="423994"/>
          </a:xfrm>
          <a:prstGeom prst="rect">
            <a:avLst/>
          </a:prstGeom>
        </p:spPr>
      </p:pic>
      <p:sp>
        <p:nvSpPr>
          <p:cNvPr id="5" name="Text Box 4"/>
          <p:cNvSpPr txBox="1"/>
          <p:nvPr/>
        </p:nvSpPr>
        <p:spPr>
          <a:xfrm>
            <a:off x="4713605" y="349250"/>
            <a:ext cx="4064000" cy="368300"/>
          </a:xfrm>
          <a:prstGeom prst="rect">
            <a:avLst/>
          </a:prstGeom>
          <a:noFill/>
        </p:spPr>
        <p:txBody>
          <a:bodyPr wrap="square" rtlCol="0">
            <a:spAutoFit/>
          </a:bodyPr>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b="1" dirty="0"/>
          </a:p>
        </p:txBody>
      </p:sp>
      <p:sp>
        <p:nvSpPr>
          <p:cNvPr id="3" name="Content Placeholder 2"/>
          <p:cNvSpPr>
            <a:spLocks noGrp="1"/>
          </p:cNvSpPr>
          <p:nvPr>
            <p:ph idx="1"/>
          </p:nvPr>
        </p:nvSpPr>
        <p:spPr/>
        <p:txBody>
          <a:bodyPr>
            <a:normAutofit/>
          </a:bodyPr>
          <a:lstStyle/>
          <a:p>
            <a:pPr marL="0" indent="0">
              <a:buNone/>
            </a:pPr>
            <a:r>
              <a:rPr lang="en-US" dirty="0">
                <a:sym typeface="+mn-ea"/>
              </a:rPr>
              <a:t>The creation of Pakistan was a result of complex socio-political, religious, and cultural dynamics in British India from 1857 to 1947, fueled by the aftermath of the 1857 War of Independence. Key factors include the rise of Hindu nationalism, which led to fears of Muslim marginalization in a unified India; the formation of the </a:t>
            </a:r>
            <a:r>
              <a:rPr lang="en-US" u="sng" dirty="0">
                <a:sym typeface="+mn-ea"/>
                <a:hlinkClick r:id="rId1"/>
              </a:rPr>
              <a:t>All India Muslim League</a:t>
            </a:r>
            <a:r>
              <a:rPr lang="en-US" dirty="0">
                <a:sym typeface="+mn-ea"/>
              </a:rPr>
              <a:t> to protect Muslim interests; and the political and cultural movements, such as the demand for separate electorates and the </a:t>
            </a:r>
            <a:r>
              <a:rPr lang="en-US" u="sng" dirty="0">
                <a:sym typeface="+mn-ea"/>
                <a:hlinkClick r:id="rId2"/>
              </a:rPr>
              <a:t>Two-Nation Theory</a:t>
            </a:r>
            <a:r>
              <a:rPr lang="en-US" dirty="0">
                <a:sym typeface="+mn-ea"/>
              </a:rPr>
              <a:t>, which eventually culminated in the partition of British India into Hindu-majority India and Muslim-majority Pakistan. </a:t>
            </a:r>
            <a:endParaRPr lang="en-US" dirty="0"/>
          </a:p>
        </p:txBody>
      </p:sp>
      <p:pic>
        <p:nvPicPr>
          <p:cNvPr id="4" name="Picture 3"/>
          <p:cNvPicPr>
            <a:picLocks noChangeAspect="1"/>
          </p:cNvPicPr>
          <p:nvPr/>
        </p:nvPicPr>
        <p:blipFill>
          <a:blip r:embed="rId3"/>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ym typeface="+mn-ea"/>
              </a:rPr>
              <a:t>Political and socio-economic context</a:t>
            </a:r>
            <a:br>
              <a:rPr lang="en-US" b="1" dirty="0">
                <a:sym typeface="+mn-ea"/>
              </a:rPr>
            </a:br>
            <a:endParaRPr lang="en-US" b="1" dirty="0"/>
          </a:p>
        </p:txBody>
      </p:sp>
      <p:sp>
        <p:nvSpPr>
          <p:cNvPr id="3" name="Content Placeholder 2"/>
          <p:cNvSpPr>
            <a:spLocks noGrp="1"/>
          </p:cNvSpPr>
          <p:nvPr>
            <p:ph idx="1"/>
          </p:nvPr>
        </p:nvSpPr>
        <p:spPr/>
        <p:txBody>
          <a:bodyPr>
            <a:normAutofit/>
          </a:bodyPr>
          <a:lstStyle/>
          <a:p>
            <a:pPr lvl="0"/>
            <a:r>
              <a:rPr lang="en-US" b="1" dirty="0">
                <a:sym typeface="+mn-ea"/>
              </a:rPr>
              <a:t>The </a:t>
            </a:r>
            <a:r>
              <a:rPr lang="en-US" b="1" u="sng" dirty="0">
                <a:sym typeface="+mn-ea"/>
                <a:hlinkClick r:id="rId1"/>
              </a:rPr>
              <a:t>Sepoy Mutiny</a:t>
            </a:r>
            <a:r>
              <a:rPr lang="en-US" b="1" dirty="0">
                <a:sym typeface="+mn-ea"/>
              </a:rPr>
              <a:t> of 1857:</a:t>
            </a:r>
            <a:r>
              <a:rPr lang="en-US" dirty="0">
                <a:sym typeface="+mn-ea"/>
              </a:rPr>
              <a:t> This event and its aftermath created deep-seated anxieties among Muslims who feared British reprisal and marginalization, particularly after they were unfairly targeted and punished.</a:t>
            </a:r>
            <a:endParaRPr lang="en-US" dirty="0"/>
          </a:p>
          <a:p>
            <a:pPr lvl="0"/>
            <a:r>
              <a:rPr lang="en-US" b="1" u="sng" dirty="0">
                <a:sym typeface="+mn-ea"/>
                <a:hlinkClick r:id="rId2"/>
              </a:rPr>
              <a:t>British policies</a:t>
            </a:r>
            <a:r>
              <a:rPr lang="en-US" b="1" dirty="0">
                <a:sym typeface="+mn-ea"/>
              </a:rPr>
              <a:t>:</a:t>
            </a:r>
            <a:r>
              <a:rPr lang="en-US" dirty="0">
                <a:sym typeface="+mn-ea"/>
              </a:rPr>
              <a:t> The British Crown taking over rule from the East India Company after the mutiny led to a transfer of power that was seen as strengthening the British hold and influenced the political landscape for decades.</a:t>
            </a:r>
            <a:endParaRPr lang="en-US" dirty="0"/>
          </a:p>
        </p:txBody>
      </p:sp>
      <p:pic>
        <p:nvPicPr>
          <p:cNvPr id="4" name="Picture 3"/>
          <p:cNvPicPr>
            <a:picLocks noChangeAspect="1"/>
          </p:cNvPicPr>
          <p:nvPr/>
        </p:nvPicPr>
        <p:blipFill>
          <a:blip r:embed="rId3"/>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Autofit/>
          </a:bodyPr>
          <a:lstStyle/>
          <a:p>
            <a:pPr lvl="0"/>
            <a:r>
              <a:rPr lang="en-US" sz="2000" b="1" dirty="0">
                <a:sym typeface="+mn-ea"/>
              </a:rPr>
              <a:t>Rise of Indian nationalism:</a:t>
            </a:r>
            <a:r>
              <a:rPr lang="en-US" sz="2000" dirty="0">
                <a:sym typeface="+mn-ea"/>
              </a:rPr>
              <a:t> The growth of the Indian National Congress, which largely represented Hindu interests, heightened concerns among Muslims about their political future in an independent India.</a:t>
            </a:r>
            <a:endParaRPr lang="en-US" sz="2000" dirty="0"/>
          </a:p>
          <a:p>
            <a:pPr lvl="0"/>
            <a:r>
              <a:rPr lang="en-US" sz="2000" b="1" dirty="0">
                <a:sym typeface="+mn-ea"/>
              </a:rPr>
              <a:t>Formation of the All India Muslim League (AIML):</a:t>
            </a:r>
            <a:r>
              <a:rPr lang="en-US" sz="2000" dirty="0">
                <a:sym typeface="+mn-ea"/>
              </a:rPr>
              <a:t> Founded in 1906 in response to the anti-Muslim movements, particularly the agitation against the Partition of Bengal, the AIML aimed to protect the political and other rights of Muslims and advocate for their separate interests.</a:t>
            </a:r>
            <a:endParaRPr lang="en-US" sz="2000" dirty="0"/>
          </a:p>
          <a:p>
            <a:pPr lvl="0"/>
            <a:r>
              <a:rPr lang="en-US" sz="2000" b="1" dirty="0">
                <a:sym typeface="+mn-ea"/>
              </a:rPr>
              <a:t>Demand for safeguards:</a:t>
            </a:r>
            <a:r>
              <a:rPr lang="en-US" sz="2000" dirty="0">
                <a:sym typeface="+mn-ea"/>
              </a:rPr>
              <a:t> Muslim political leaders, such as Muhammad Ali Jinnah, initially worked within a united India but came to believe that Muslims needed to be politically distinct to safeguard their rights. This led to demands for separate electorates and political representation. </a:t>
            </a:r>
            <a:endParaRPr lang="en-US" sz="2000" dirty="0"/>
          </a:p>
          <a:p>
            <a:pPr marL="0" indent="0">
              <a:buNone/>
            </a:pPr>
            <a:endParaRPr lang="en-US" sz="2000" dirty="0"/>
          </a:p>
        </p:txBody>
      </p:sp>
      <p:pic>
        <p:nvPicPr>
          <p:cNvPr id="4" name="Picture 3"/>
          <p:cNvPicPr>
            <a:picLocks noChangeAspect="1"/>
          </p:cNvPicPr>
          <p:nvPr/>
        </p:nvPicPr>
        <p:blipFill>
          <a:blip r:embed="rId1"/>
          <a:stretch>
            <a:fillRect/>
          </a:stretch>
        </p:blipFill>
        <p:spPr>
          <a:xfrm>
            <a:off x="5448226" y="499202"/>
            <a:ext cx="842838" cy="4239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ym typeface="+mn-ea"/>
              </a:rPr>
              <a:t>Religious Dynamics</a:t>
            </a:r>
            <a:endParaRPr lang="en-US" b="1" dirty="0"/>
          </a:p>
        </p:txBody>
      </p:sp>
      <p:sp>
        <p:nvSpPr>
          <p:cNvPr id="3" name="Content Placeholder 2"/>
          <p:cNvSpPr>
            <a:spLocks noGrp="1"/>
          </p:cNvSpPr>
          <p:nvPr>
            <p:ph idx="1"/>
          </p:nvPr>
        </p:nvSpPr>
        <p:spPr/>
        <p:txBody>
          <a:bodyPr/>
          <a:lstStyle/>
          <a:p>
            <a:pPr lvl="0"/>
            <a:r>
              <a:rPr lang="en-US" sz="1800" b="1" dirty="0">
                <a:sym typeface="+mn-ea"/>
              </a:rPr>
              <a:t>Muslim identity:</a:t>
            </a:r>
            <a:r>
              <a:rPr lang="en-US" sz="1800" dirty="0">
                <a:sym typeface="+mn-ea"/>
              </a:rPr>
              <a:t> Following the 1857 mutiny, </a:t>
            </a:r>
            <a:r>
              <a:rPr lang="en-US" sz="1800" u="sng" dirty="0">
                <a:sym typeface="+mn-ea"/>
                <a:hlinkClick r:id="rId1"/>
              </a:rPr>
              <a:t>Sir Syed Ahmad Khan</a:t>
            </a:r>
            <a:r>
              <a:rPr lang="en-US" sz="1800" dirty="0">
                <a:sym typeface="+mn-ea"/>
              </a:rPr>
              <a:t> played a crucial role in Muslim political awakening by focusing on education and discussing the underlying causes of the uprising, which included the Muslim identity's vulnerability under British rule.</a:t>
            </a:r>
            <a:endParaRPr lang="en-US" sz="1800" dirty="0"/>
          </a:p>
          <a:p>
            <a:pPr lvl="0"/>
            <a:r>
              <a:rPr lang="en-US" sz="1800" b="1" dirty="0">
                <a:sym typeface="+mn-ea"/>
              </a:rPr>
              <a:t>British interference:</a:t>
            </a:r>
            <a:r>
              <a:rPr lang="en-US" sz="1800" dirty="0">
                <a:sym typeface="+mn-ea"/>
              </a:rPr>
              <a:t> British policies, such as the 1829 ban on </a:t>
            </a:r>
            <a:r>
              <a:rPr lang="en-US" sz="1800" i="1" dirty="0">
                <a:sym typeface="+mn-ea"/>
              </a:rPr>
              <a:t>suttee</a:t>
            </a:r>
            <a:r>
              <a:rPr lang="en-US" sz="1800" dirty="0">
                <a:sym typeface="+mn-ea"/>
              </a:rPr>
              <a:t> and the law that gave converts a share of their father's property, were seen by some as an interference with local religious customs.</a:t>
            </a:r>
            <a:endParaRPr lang="en-US" sz="1800" dirty="0"/>
          </a:p>
          <a:p>
            <a:pPr lvl="0"/>
            <a:r>
              <a:rPr lang="en-US" sz="1800" b="1" dirty="0">
                <a:sym typeface="+mn-ea"/>
              </a:rPr>
              <a:t>Growing communal divide:</a:t>
            </a:r>
            <a:r>
              <a:rPr lang="en-US" sz="1800" dirty="0">
                <a:sym typeface="+mn-ea"/>
              </a:rPr>
              <a:t> A major split occurred after the British called off the </a:t>
            </a:r>
            <a:r>
              <a:rPr lang="en-US" sz="1800" u="sng" dirty="0">
                <a:sym typeface="+mn-ea"/>
                <a:hlinkClick r:id="rId2"/>
              </a:rPr>
              <a:t>Non-cooperation Movement</a:t>
            </a:r>
            <a:r>
              <a:rPr lang="en-US" sz="1800" u="sng" dirty="0">
                <a:sym typeface="+mn-ea"/>
              </a:rPr>
              <a:t> </a:t>
            </a:r>
            <a:r>
              <a:rPr lang="en-US" sz="1800" dirty="0">
                <a:sym typeface="+mn-ea"/>
              </a:rPr>
              <a:t>(in which Hindus and Muslims had joined forces) due to the Chauri </a:t>
            </a:r>
            <a:r>
              <a:rPr lang="en-US" sz="1800" dirty="0" err="1">
                <a:sym typeface="+mn-ea"/>
              </a:rPr>
              <a:t>Chaura</a:t>
            </a:r>
            <a:r>
              <a:rPr lang="en-US" sz="1800" dirty="0">
                <a:sym typeface="+mn-ea"/>
              </a:rPr>
              <a:t> incident, which led to Hindu-Muslim riots and movements like </a:t>
            </a:r>
            <a:r>
              <a:rPr lang="en-US" sz="1800" i="1" dirty="0" err="1">
                <a:sym typeface="+mn-ea"/>
              </a:rPr>
              <a:t>Shudhi</a:t>
            </a:r>
            <a:r>
              <a:rPr lang="en-US" sz="1800" dirty="0">
                <a:sym typeface="+mn-ea"/>
              </a:rPr>
              <a:t> and </a:t>
            </a:r>
            <a:r>
              <a:rPr lang="en-US" sz="1800" i="1" dirty="0">
                <a:sym typeface="+mn-ea"/>
              </a:rPr>
              <a:t>Sangathan</a:t>
            </a:r>
            <a:r>
              <a:rPr lang="en-US" sz="1800" dirty="0">
                <a:sym typeface="+mn-ea"/>
              </a:rPr>
              <a:t>. These movements aimed to convert Muslims back to Hinduism and to train Hindus in warfare, further deepening the religious divide. </a:t>
            </a:r>
            <a:endParaRPr lang="en-US" sz="1800" dirty="0"/>
          </a:p>
          <a:p>
            <a:pPr marL="0" indent="0">
              <a:buNone/>
            </a:pPr>
            <a:endParaRPr lang="en-US" sz="1800" dirty="0"/>
          </a:p>
        </p:txBody>
      </p:sp>
      <p:pic>
        <p:nvPicPr>
          <p:cNvPr id="4" name="Picture 3"/>
          <p:cNvPicPr>
            <a:picLocks noChangeAspect="1"/>
          </p:cNvPicPr>
          <p:nvPr/>
        </p:nvPicPr>
        <p:blipFill>
          <a:blip r:embed="rId3"/>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ym typeface="+mn-ea"/>
              </a:rPr>
              <a:t>Cultural and Ideological shifts</a:t>
            </a:r>
            <a:endParaRPr lang="en-US" b="1" dirty="0"/>
          </a:p>
        </p:txBody>
      </p:sp>
      <p:sp>
        <p:nvSpPr>
          <p:cNvPr id="3" name="Content Placeholder 2"/>
          <p:cNvSpPr>
            <a:spLocks noGrp="1"/>
          </p:cNvSpPr>
          <p:nvPr>
            <p:ph idx="1"/>
          </p:nvPr>
        </p:nvSpPr>
        <p:spPr/>
        <p:txBody>
          <a:bodyPr>
            <a:noAutofit/>
          </a:bodyPr>
          <a:lstStyle/>
          <a:p>
            <a:pPr lvl="0"/>
            <a:r>
              <a:rPr lang="en-US" sz="2000" b="1" u="sng" dirty="0">
                <a:sym typeface="+mn-ea"/>
                <a:hlinkClick r:id="rId1"/>
              </a:rPr>
              <a:t>Two-Nation Theory</a:t>
            </a:r>
            <a:r>
              <a:rPr lang="en-US" sz="2000" b="1" dirty="0">
                <a:sym typeface="+mn-ea"/>
              </a:rPr>
              <a:t>:</a:t>
            </a:r>
            <a:r>
              <a:rPr lang="en-US" sz="2000" dirty="0">
                <a:sym typeface="+mn-ea"/>
              </a:rPr>
              <a:t> As a result of the political and cultural developments, the idea that Muslims and Hindus were two distinct nations gained traction.</a:t>
            </a:r>
            <a:endParaRPr lang="en-US" sz="2000" dirty="0"/>
          </a:p>
          <a:p>
            <a:pPr lvl="0"/>
            <a:r>
              <a:rPr lang="en-US" sz="2000" b="1" u="sng" dirty="0">
                <a:sym typeface="+mn-ea"/>
                <a:hlinkClick r:id="rId2"/>
              </a:rPr>
              <a:t>Lahore Resolution</a:t>
            </a:r>
            <a:r>
              <a:rPr lang="en-US" sz="2000" b="1" dirty="0">
                <a:sym typeface="+mn-ea"/>
              </a:rPr>
              <a:t>:</a:t>
            </a:r>
            <a:r>
              <a:rPr lang="en-US" sz="2000" dirty="0">
                <a:sym typeface="+mn-ea"/>
              </a:rPr>
              <a:t> In 1940, the AIML officially passed the Lahore Resolution, which formally demanded separate Muslim states in the Muslim-majority areas of British India, marking a significant shift in the political discourse.</a:t>
            </a:r>
            <a:endParaRPr lang="en-US" sz="2000" dirty="0"/>
          </a:p>
          <a:p>
            <a:pPr lvl="0"/>
            <a:r>
              <a:rPr lang="en-US" sz="2000" b="1" u="sng" dirty="0">
                <a:sym typeface="+mn-ea"/>
                <a:hlinkClick r:id="rId3"/>
              </a:rPr>
              <a:t>Muhammad Ali Jinnah</a:t>
            </a:r>
            <a:r>
              <a:rPr lang="en-US" sz="2000" b="1" dirty="0">
                <a:sym typeface="+mn-ea"/>
              </a:rPr>
              <a:t>'s leadership:</a:t>
            </a:r>
            <a:r>
              <a:rPr lang="en-US" sz="2000" dirty="0">
                <a:sym typeface="+mn-ea"/>
              </a:rPr>
              <a:t> Initially a secular leader, Jinnah was influenced by the growing realization of a separate Muslim identity and went on to lead the Pakistan movement, becoming the "Quaid-e-Azam" (Great Leader) of the movement. </a:t>
            </a:r>
            <a:endParaRPr lang="en-US" sz="2000" dirty="0"/>
          </a:p>
          <a:p>
            <a:pPr marL="0" indent="0">
              <a:buNone/>
            </a:pPr>
            <a:endParaRPr lang="en-US" sz="2000" dirty="0"/>
          </a:p>
        </p:txBody>
      </p:sp>
      <p:pic>
        <p:nvPicPr>
          <p:cNvPr id="4" name="Picture 3"/>
          <p:cNvPicPr>
            <a:picLocks noChangeAspect="1"/>
          </p:cNvPicPr>
          <p:nvPr/>
        </p:nvPicPr>
        <p:blipFill>
          <a:blip r:embed="rId4"/>
          <a:stretch>
            <a:fillRect/>
          </a:stretch>
        </p:blipFill>
        <p:spPr>
          <a:xfrm>
            <a:off x="5448226" y="499202"/>
            <a:ext cx="842838" cy="42399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3645</Words>
  <Application>WPS Presentation</Application>
  <PresentationFormat>Widescreen</PresentationFormat>
  <Paragraphs>38</Paragraphs>
  <Slides>11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Arial</vt:lpstr>
      <vt:lpstr>SimSun</vt:lpstr>
      <vt:lpstr>Wingdings</vt:lpstr>
      <vt:lpstr>Arial</vt:lpstr>
      <vt:lpstr>Garamond</vt:lpstr>
      <vt:lpstr>Microsoft YaHei</vt:lpstr>
      <vt:lpstr>Arial Unicode MS</vt:lpstr>
      <vt:lpstr>Calibri</vt:lpstr>
      <vt:lpstr>Book Antiqua</vt:lpstr>
      <vt:lpstr>Organic</vt:lpstr>
      <vt:lpstr>بسم اللہ الرحمٰن الرحیم</vt:lpstr>
      <vt:lpstr>بسم اللہ الرحمٰن الرحیم</vt:lpstr>
      <vt:lpstr>BEHAVIOURAL SCIENCE</vt:lpstr>
      <vt:lpstr>Common Ethical Issues in Medical Practice</vt:lpstr>
      <vt:lpstr>Introduction</vt:lpstr>
      <vt:lpstr>Confidentiality</vt:lpstr>
      <vt:lpstr>What is Informed Consent?</vt:lpstr>
      <vt:lpstr>Requirements for Valid Informed Consent</vt:lpstr>
      <vt:lpstr>CONTINUED</vt:lpstr>
      <vt:lpstr>PowerPoint 演示文稿</vt:lpstr>
      <vt:lpstr>PowerPoint 演示文稿</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Administrator</cp:lastModifiedBy>
  <cp:revision>8</cp:revision>
  <dcterms:created xsi:type="dcterms:W3CDTF">2025-11-19T16:25:00Z</dcterms:created>
  <dcterms:modified xsi:type="dcterms:W3CDTF">2025-11-20T11:09:39Z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