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5" r:id="rId4"/>
    <p:sldId id="297" r:id="rId5"/>
    <p:sldId id="291" r:id="rId6"/>
    <p:sldId id="296" r:id="rId7"/>
    <p:sldId id="292" r:id="rId8"/>
    <p:sldId id="293" r:id="rId9"/>
    <p:sldId id="294" r:id="rId10"/>
    <p:sldId id="28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Altruism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selfless behavior intended to benefit others without expectation of personal gain. </a:t>
            </a:r>
            <a:endParaRPr lang="en-US" dirty="0" smtClean="0"/>
          </a:p>
          <a:p>
            <a:r>
              <a:rPr lang="en-US" b="1" dirty="0"/>
              <a:t>Definition</a:t>
            </a:r>
            <a:r>
              <a:rPr lang="en-US" dirty="0"/>
              <a:t>: Altruism involves actions that prioritize the welfare of others, often at a cost to oneself.</a:t>
            </a:r>
          </a:p>
          <a:p>
            <a:r>
              <a:rPr lang="en-US" dirty="0" smtClean="0"/>
              <a:t>Organ Donation </a:t>
            </a:r>
          </a:p>
          <a:p>
            <a:r>
              <a:rPr lang="en-US" dirty="0" smtClean="0"/>
              <a:t>Volunteering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Types of 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Biological Altruism</a:t>
            </a:r>
            <a:r>
              <a:rPr lang="en-US" dirty="0"/>
              <a:t>: Actions that benefit others at a cost to oneself, often seen in animal behavior.</a:t>
            </a:r>
            <a:endParaRPr lang="en-US" sz="2000" dirty="0"/>
          </a:p>
          <a:p>
            <a:pPr fontAlgn="t"/>
            <a:r>
              <a:rPr lang="en-US" b="1" dirty="0"/>
              <a:t>Psychological Altruism</a:t>
            </a:r>
            <a:r>
              <a:rPr lang="en-US" dirty="0"/>
              <a:t>: Actions driven by empathy or moral obligation, where individuals feel compelled to help others.</a:t>
            </a:r>
            <a:endParaRPr lang="en-US" sz="2000" dirty="0"/>
          </a:p>
          <a:p>
            <a:pPr lvl="1"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9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Kin altruism.</a:t>
            </a:r>
            <a:r>
              <a:rPr lang="en-US" dirty="0"/>
              <a:t> It happens when you unselfishly support your family members and loved ones or make personal sacrifices on their behalf.</a:t>
            </a:r>
          </a:p>
          <a:p>
            <a:pPr algn="just"/>
            <a:r>
              <a:rPr lang="en-US" b="1" dirty="0"/>
              <a:t>Reciprocal altruism.</a:t>
            </a:r>
            <a:r>
              <a:rPr lang="en-US" dirty="0"/>
              <a:t> It occurs when you help someone knowing that, at some point, they may help you in the future as well.</a:t>
            </a:r>
          </a:p>
          <a:p>
            <a:pPr algn="just"/>
            <a:r>
              <a:rPr lang="en-US" b="1" dirty="0"/>
              <a:t>Cultural group altruism.</a:t>
            </a:r>
            <a:r>
              <a:rPr lang="en-US" dirty="0"/>
              <a:t> It involves supporting someone who’s part of a group you are associated with, including ethnic and social groups.</a:t>
            </a:r>
          </a:p>
          <a:p>
            <a:pPr algn="just"/>
            <a:r>
              <a:rPr lang="en-US" b="1" dirty="0"/>
              <a:t>Pure altruism.</a:t>
            </a:r>
            <a:r>
              <a:rPr lang="en-US" dirty="0"/>
              <a:t> It involves helping someone from a place of empathy knowing you will see no benefit, often in high stake situations.</a:t>
            </a:r>
          </a:p>
        </p:txBody>
      </p:sp>
    </p:spTree>
    <p:extLst>
      <p:ext uri="{BB962C8B-B14F-4D97-AF65-F5344CB8AC3E}">
        <p14:creationId xmlns:p14="http://schemas.microsoft.com/office/powerpoint/2010/main" val="232279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Theories of </a:t>
            </a:r>
            <a:r>
              <a:rPr lang="en-US" b="1" dirty="0" smtClean="0"/>
              <a:t>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Empathy-Altruism Hypothesis</a:t>
            </a:r>
            <a:r>
              <a:rPr lang="en-US" dirty="0"/>
              <a:t>: Suggests that feelings of empathy for others lead to altruistic behavior.</a:t>
            </a:r>
          </a:p>
          <a:p>
            <a:pPr fontAlgn="t"/>
            <a:r>
              <a:rPr lang="en-US" b="1" dirty="0"/>
              <a:t>Social Exchange Theory</a:t>
            </a:r>
            <a:r>
              <a:rPr lang="en-US" dirty="0"/>
              <a:t>: Proposes that altruistic acts are motivated by the perceived benefits to the helper, even if indirect.</a:t>
            </a:r>
          </a:p>
        </p:txBody>
      </p:sp>
    </p:spTree>
    <p:extLst>
      <p:ext uri="{BB962C8B-B14F-4D97-AF65-F5344CB8AC3E}">
        <p14:creationId xmlns:p14="http://schemas.microsoft.com/office/powerpoint/2010/main" val="18873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Theories of </a:t>
            </a:r>
            <a:r>
              <a:rPr lang="en-US" b="1" dirty="0" smtClean="0"/>
              <a:t>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Evolutionary Theory</a:t>
            </a:r>
            <a:r>
              <a:rPr lang="en-US" dirty="0"/>
              <a:t>: Suggests altruism can enhance the survival of related individuals (kin selection) or promote reciprocal behaviors (reciprocal altruism).</a:t>
            </a:r>
          </a:p>
          <a:p>
            <a:pPr marL="0" indent="0" fontAlgn="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4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Influencing 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Situational Factors</a:t>
            </a:r>
            <a:r>
              <a:rPr lang="en-US" dirty="0"/>
              <a:t>: The presence of others, perceived need, and the relationship to the person in need can affect altruistic behavior.</a:t>
            </a:r>
          </a:p>
          <a:p>
            <a:pPr fontAlgn="t"/>
            <a:r>
              <a:rPr lang="en-US" b="1" dirty="0"/>
              <a:t>Personality Traits</a:t>
            </a:r>
            <a:r>
              <a:rPr lang="en-US" dirty="0"/>
              <a:t>: Traits such as agreeableness and openness are often linked to higher levels of altruism.</a:t>
            </a:r>
          </a:p>
        </p:txBody>
      </p:sp>
    </p:spTree>
    <p:extLst>
      <p:ext uri="{BB962C8B-B14F-4D97-AF65-F5344CB8AC3E}">
        <p14:creationId xmlns:p14="http://schemas.microsoft.com/office/powerpoint/2010/main" val="422930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Studies show that people are more likely to help in emergencies when they feel a personal connection to the victim.</a:t>
            </a:r>
          </a:p>
          <a:p>
            <a:pPr fontAlgn="t"/>
            <a:r>
              <a:rPr lang="en-US" dirty="0"/>
              <a:t>Cultural differences can influence the expression of altruistic behavior, with collectivist cultures often promoting group welfare over individual gain.</a:t>
            </a:r>
          </a:p>
        </p:txBody>
      </p:sp>
    </p:spTree>
    <p:extLst>
      <p:ext uri="{BB962C8B-B14F-4D97-AF65-F5344CB8AC3E}">
        <p14:creationId xmlns:p14="http://schemas.microsoft.com/office/powerpoint/2010/main" val="263148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smtClean="0"/>
              <a:t>Understanding </a:t>
            </a:r>
            <a:r>
              <a:rPr lang="en-US" dirty="0"/>
              <a:t>altruism can inform fields such as </a:t>
            </a:r>
            <a:endParaRPr lang="en-US" dirty="0" smtClean="0"/>
          </a:p>
          <a:p>
            <a:pPr lvl="1" fontAlgn="t"/>
            <a:r>
              <a:rPr lang="en-US" dirty="0" smtClean="0"/>
              <a:t>community </a:t>
            </a:r>
            <a:r>
              <a:rPr lang="en-US" dirty="0"/>
              <a:t>service, </a:t>
            </a:r>
            <a:endParaRPr lang="en-US" dirty="0" smtClean="0"/>
          </a:p>
          <a:p>
            <a:pPr lvl="1" fontAlgn="t"/>
            <a:r>
              <a:rPr lang="en-US" dirty="0" smtClean="0"/>
              <a:t>psychology</a:t>
            </a:r>
            <a:r>
              <a:rPr lang="en-US" dirty="0"/>
              <a:t>, and </a:t>
            </a:r>
            <a:endParaRPr lang="en-US" dirty="0" smtClean="0"/>
          </a:p>
          <a:p>
            <a:pPr lvl="1" fontAlgn="t"/>
            <a:r>
              <a:rPr lang="en-US" dirty="0" smtClean="0"/>
              <a:t>social </a:t>
            </a:r>
            <a:r>
              <a:rPr lang="en-US" dirty="0"/>
              <a:t>policy, </a:t>
            </a:r>
            <a:endParaRPr lang="en-US" dirty="0" smtClean="0"/>
          </a:p>
          <a:p>
            <a:pPr fontAlgn="t"/>
            <a:r>
              <a:rPr lang="en-US" dirty="0" smtClean="0"/>
              <a:t>promoting </a:t>
            </a:r>
            <a:r>
              <a:rPr lang="en-US" dirty="0"/>
              <a:t>cooperative behaviors in society.</a:t>
            </a:r>
          </a:p>
          <a:p>
            <a:pPr marL="0" indent="0" fontAlgn="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98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1140</TotalTime>
  <Words>270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Altruism</vt:lpstr>
      <vt:lpstr>Altruism</vt:lpstr>
      <vt:lpstr>Types of Altruism</vt:lpstr>
      <vt:lpstr>Types of Altruism</vt:lpstr>
      <vt:lpstr>Theories of Altruism</vt:lpstr>
      <vt:lpstr>Theories of Altruism</vt:lpstr>
      <vt:lpstr>Factors Influencing Altruism</vt:lpstr>
      <vt:lpstr>Research Findings</vt:lpstr>
      <vt:lpstr>Applications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26</cp:revision>
  <dcterms:created xsi:type="dcterms:W3CDTF">2025-12-02T09:03:41Z</dcterms:created>
  <dcterms:modified xsi:type="dcterms:W3CDTF">2025-12-17T16:58:34Z</dcterms:modified>
</cp:coreProperties>
</file>