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0" r:id="rId3"/>
    <p:sldId id="291" r:id="rId4"/>
    <p:sldId id="292" r:id="rId5"/>
    <p:sldId id="293" r:id="rId6"/>
    <p:sldId id="294" r:id="rId7"/>
    <p:sldId id="295" r:id="rId8"/>
    <p:sldId id="296" r:id="rId9"/>
    <p:sldId id="283" r:id="rId10"/>
    <p:sldId id="28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12/9/2025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latin typeface="Times New Roman" panose="02020603050405020304" pitchFamily="18" charset="0"/>
                <a:cs typeface="Times New Roman" panose="02020603050405020304" pitchFamily="18" charset="0"/>
              </a:rPr>
              <a:t>Spinal Cord</a:t>
            </a:r>
            <a:endParaRPr lang="en-US" sz="4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692398" y="3859912"/>
            <a:ext cx="6815669" cy="1320802"/>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BS-PSY</a:t>
            </a:r>
          </a:p>
          <a:p>
            <a:r>
              <a:rPr lang="en-US" b="1" dirty="0" smtClean="0">
                <a:latin typeface="Times New Roman" panose="02020603050405020304" pitchFamily="18" charset="0"/>
                <a:cs typeface="Times New Roman" panose="02020603050405020304" pitchFamily="18" charset="0"/>
              </a:rPr>
              <a:t>1</a:t>
            </a:r>
            <a:r>
              <a:rPr lang="en-US" b="1" baseline="30000" dirty="0" smtClean="0">
                <a:latin typeface="Times New Roman" panose="02020603050405020304" pitchFamily="18" charset="0"/>
                <a:cs typeface="Times New Roman" panose="02020603050405020304" pitchFamily="18" charset="0"/>
              </a:rPr>
              <a:t>ST</a:t>
            </a:r>
            <a:r>
              <a:rPr lang="en-US" b="1" dirty="0" smtClean="0">
                <a:latin typeface="Times New Roman" panose="02020603050405020304" pitchFamily="18" charset="0"/>
                <a:cs typeface="Times New Roman" panose="02020603050405020304" pitchFamily="18" charset="0"/>
              </a:rPr>
              <a:t> SEMESTER</a:t>
            </a:r>
          </a:p>
          <a:p>
            <a:r>
              <a:rPr lang="en-US" b="1" dirty="0" smtClean="0">
                <a:latin typeface="Times New Roman" panose="02020603050405020304" pitchFamily="18" charset="0"/>
                <a:cs typeface="Times New Roman" panose="02020603050405020304" pitchFamily="18" charset="0"/>
              </a:rPr>
              <a:t>									</a:t>
            </a:r>
            <a:r>
              <a:rPr lang="en-US" b="1" dirty="0" smtClean="0">
                <a:solidFill>
                  <a:schemeClr val="accent6">
                    <a:lumMod val="75000"/>
                  </a:schemeClr>
                </a:solidFill>
                <a:latin typeface="Times New Roman" panose="02020603050405020304" pitchFamily="18" charset="0"/>
                <a:cs typeface="Times New Roman" panose="02020603050405020304" pitchFamily="18" charset="0"/>
              </a:rPr>
              <a:t>Ms. Shehwar Saeed</a:t>
            </a:r>
          </a:p>
        </p:txBody>
      </p:sp>
      <p:pic>
        <p:nvPicPr>
          <p:cNvPr id="4" name="Picture 3"/>
          <p:cNvPicPr>
            <a:picLocks noChangeAspect="1"/>
          </p:cNvPicPr>
          <p:nvPr/>
        </p:nvPicPr>
        <p:blipFill>
          <a:blip r:embed="rId2"/>
          <a:stretch>
            <a:fillRect/>
          </a:stretch>
        </p:blipFill>
        <p:spPr>
          <a:xfrm>
            <a:off x="5555311" y="1397883"/>
            <a:ext cx="803082" cy="473248"/>
          </a:xfrm>
          <a:prstGeom prst="rect">
            <a:avLst/>
          </a:prstGeom>
        </p:spPr>
      </p:pic>
    </p:spTree>
    <p:extLst>
      <p:ext uri="{BB962C8B-B14F-4D97-AF65-F5344CB8AC3E}">
        <p14:creationId xmlns:p14="http://schemas.microsoft.com/office/powerpoint/2010/main" val="2225160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Wooden Block 'Thank You' Message on Beige Background · Free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571500"/>
            <a:ext cx="10896600"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57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a:t>
            </a:r>
            <a:r>
              <a:rPr lang="en-US" dirty="0" smtClean="0"/>
              <a:t>Spinal </a:t>
            </a:r>
            <a:r>
              <a:rPr lang="en-US" dirty="0"/>
              <a:t>C</a:t>
            </a:r>
            <a:r>
              <a:rPr lang="en-US" dirty="0" smtClean="0"/>
              <a:t>ord</a:t>
            </a:r>
            <a:endParaRPr lang="en-US" dirty="0"/>
          </a:p>
        </p:txBody>
      </p:sp>
      <p:sp>
        <p:nvSpPr>
          <p:cNvPr id="3" name="Content Placeholder 2"/>
          <p:cNvSpPr>
            <a:spLocks noGrp="1"/>
          </p:cNvSpPr>
          <p:nvPr>
            <p:ph idx="1"/>
          </p:nvPr>
        </p:nvSpPr>
        <p:spPr/>
        <p:txBody>
          <a:bodyPr>
            <a:normAutofit fontScale="92500" lnSpcReduction="10000"/>
          </a:bodyPr>
          <a:lstStyle/>
          <a:p>
            <a:r>
              <a:rPr lang="en-US" dirty="0"/>
              <a:t>Long, conical structure as thick as human little finger</a:t>
            </a:r>
          </a:p>
          <a:p>
            <a:r>
              <a:rPr lang="en-US" dirty="0"/>
              <a:t>Protected by vertebral column</a:t>
            </a:r>
          </a:p>
          <a:p>
            <a:r>
              <a:rPr lang="en-US" dirty="0"/>
              <a:t>Composed of 24 individual vertebrae of</a:t>
            </a:r>
          </a:p>
          <a:p>
            <a:r>
              <a:rPr lang="en-US" dirty="0"/>
              <a:t>Cervical (neck)</a:t>
            </a:r>
          </a:p>
          <a:p>
            <a:r>
              <a:rPr lang="en-US" dirty="0"/>
              <a:t>Thoracic (chest)</a:t>
            </a:r>
          </a:p>
          <a:p>
            <a:r>
              <a:rPr lang="en-US" dirty="0"/>
              <a:t>Lumber (lower back)</a:t>
            </a:r>
          </a:p>
          <a:p>
            <a:r>
              <a:rPr lang="en-US" dirty="0"/>
              <a:t>Sacral &amp; coccygeal (pelvic region)</a:t>
            </a:r>
          </a:p>
          <a:p>
            <a:pPr marL="0" indent="0">
              <a:buNone/>
            </a:pPr>
            <a:endParaRPr lang="en-US" dirty="0"/>
          </a:p>
          <a:p>
            <a:endParaRPr lang="en-US" dirty="0"/>
          </a:p>
        </p:txBody>
      </p:sp>
    </p:spTree>
    <p:extLst>
      <p:ext uri="{BB962C8B-B14F-4D97-AF65-F5344CB8AC3E}">
        <p14:creationId xmlns:p14="http://schemas.microsoft.com/office/powerpoint/2010/main" val="70959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Spinal Cord</a:t>
            </a:r>
          </a:p>
        </p:txBody>
      </p:sp>
      <p:sp>
        <p:nvSpPr>
          <p:cNvPr id="3" name="Content Placeholder 2"/>
          <p:cNvSpPr>
            <a:spLocks noGrp="1"/>
          </p:cNvSpPr>
          <p:nvPr>
            <p:ph idx="1"/>
          </p:nvPr>
        </p:nvSpPr>
        <p:spPr/>
        <p:txBody>
          <a:bodyPr>
            <a:normAutofit/>
          </a:bodyPr>
          <a:lstStyle/>
          <a:p>
            <a:r>
              <a:rPr lang="en-US" dirty="0"/>
              <a:t>Spinal cord passes through a hole in each of </a:t>
            </a:r>
            <a:r>
              <a:rPr lang="en-US" dirty="0" smtClean="0"/>
              <a:t>the </a:t>
            </a:r>
            <a:r>
              <a:rPr lang="en-US" dirty="0"/>
              <a:t>vertebrae </a:t>
            </a:r>
            <a:r>
              <a:rPr lang="en-US" dirty="0" smtClean="0"/>
              <a:t>(Spinal Foramens)</a:t>
            </a:r>
          </a:p>
          <a:p>
            <a:r>
              <a:rPr lang="en-US" dirty="0"/>
              <a:t>Spinal cord is only about </a:t>
            </a:r>
            <a:r>
              <a:rPr lang="en-US" dirty="0" smtClean="0"/>
              <a:t>two third </a:t>
            </a:r>
            <a:r>
              <a:rPr lang="en-US" dirty="0"/>
              <a:t>as long </a:t>
            </a:r>
            <a:r>
              <a:rPr lang="en-US" dirty="0" smtClean="0"/>
              <a:t>as </a:t>
            </a:r>
            <a:r>
              <a:rPr lang="en-US" dirty="0"/>
              <a:t>the vertebral column rest of the space </a:t>
            </a:r>
            <a:r>
              <a:rPr lang="en-US" dirty="0" smtClean="0"/>
              <a:t>filled </a:t>
            </a:r>
            <a:r>
              <a:rPr lang="en-US" dirty="0"/>
              <a:t>with the mass of </a:t>
            </a:r>
            <a:r>
              <a:rPr lang="en-US" dirty="0" smtClean="0"/>
              <a:t>spinal roots</a:t>
            </a:r>
          </a:p>
          <a:p>
            <a:pPr lvl="1"/>
            <a:r>
              <a:rPr lang="en-US" dirty="0" smtClean="0"/>
              <a:t>Composing of cauda aquina</a:t>
            </a:r>
            <a:endParaRPr lang="en-US" dirty="0"/>
          </a:p>
          <a:p>
            <a:r>
              <a:rPr lang="en-US" dirty="0"/>
              <a:t>Caudal </a:t>
            </a:r>
            <a:r>
              <a:rPr lang="en-US" dirty="0" smtClean="0"/>
              <a:t>block</a:t>
            </a:r>
          </a:p>
          <a:p>
            <a:r>
              <a:rPr lang="en-US" dirty="0"/>
              <a:t>Small bundles of fibers emerge from each </a:t>
            </a:r>
            <a:r>
              <a:rPr lang="en-US" dirty="0" smtClean="0"/>
              <a:t>side </a:t>
            </a:r>
            <a:r>
              <a:rPr lang="en-US" dirty="0"/>
              <a:t>of SC in two straight lines along </a:t>
            </a:r>
            <a:r>
              <a:rPr lang="en-US" dirty="0" smtClean="0"/>
              <a:t>dorsolateral </a:t>
            </a:r>
            <a:r>
              <a:rPr lang="en-US" dirty="0"/>
              <a:t>and ventrolateral faces</a:t>
            </a:r>
          </a:p>
          <a:p>
            <a:endParaRPr lang="en-US" dirty="0"/>
          </a:p>
        </p:txBody>
      </p:sp>
    </p:spTree>
    <p:extLst>
      <p:ext uri="{BB962C8B-B14F-4D97-AF65-F5344CB8AC3E}">
        <p14:creationId xmlns:p14="http://schemas.microsoft.com/office/powerpoint/2010/main" val="85897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Spinal Cord</a:t>
            </a:r>
          </a:p>
        </p:txBody>
      </p:sp>
      <p:sp>
        <p:nvSpPr>
          <p:cNvPr id="3" name="Content Placeholder 2"/>
          <p:cNvSpPr>
            <a:spLocks noGrp="1"/>
          </p:cNvSpPr>
          <p:nvPr>
            <p:ph idx="1"/>
          </p:nvPr>
        </p:nvSpPr>
        <p:spPr/>
        <p:txBody>
          <a:bodyPr/>
          <a:lstStyle/>
          <a:p>
            <a:r>
              <a:rPr lang="en-US" dirty="0"/>
              <a:t>Groups of these bundles fused together and </a:t>
            </a:r>
            <a:r>
              <a:rPr lang="en-US" dirty="0" smtClean="0"/>
              <a:t>formed </a:t>
            </a:r>
            <a:r>
              <a:rPr lang="en-US" dirty="0"/>
              <a:t>31 paired sets of </a:t>
            </a:r>
            <a:r>
              <a:rPr lang="en-US" dirty="0" smtClean="0"/>
              <a:t>dorsal roots and ventral roots</a:t>
            </a:r>
          </a:p>
          <a:p>
            <a:r>
              <a:rPr lang="en-US" dirty="0"/>
              <a:t>Dorsal and ventral roots fused together as </a:t>
            </a:r>
            <a:r>
              <a:rPr lang="en-US" dirty="0" smtClean="0"/>
              <a:t>they </a:t>
            </a:r>
            <a:r>
              <a:rPr lang="en-US" dirty="0"/>
              <a:t>passed through the intervertebral </a:t>
            </a:r>
            <a:r>
              <a:rPr lang="en-US" dirty="0" smtClean="0"/>
              <a:t>foramens </a:t>
            </a:r>
            <a:r>
              <a:rPr lang="en-US" dirty="0"/>
              <a:t>and become spinal nerves</a:t>
            </a:r>
          </a:p>
          <a:p>
            <a:endParaRPr lang="en-US" dirty="0"/>
          </a:p>
        </p:txBody>
      </p:sp>
    </p:spTree>
    <p:extLst>
      <p:ext uri="{BB962C8B-B14F-4D97-AF65-F5344CB8AC3E}">
        <p14:creationId xmlns:p14="http://schemas.microsoft.com/office/powerpoint/2010/main" val="1706071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6907237" y="661183"/>
            <a:ext cx="3995226" cy="5482638"/>
          </a:xfrm>
          <a:prstGeom prst="rect">
            <a:avLst/>
          </a:prstGeom>
        </p:spPr>
      </p:pic>
      <p:pic>
        <p:nvPicPr>
          <p:cNvPr id="5" name="Picture 4"/>
          <p:cNvPicPr/>
          <p:nvPr/>
        </p:nvPicPr>
        <p:blipFill>
          <a:blip r:embed="rId3"/>
          <a:stretch>
            <a:fillRect/>
          </a:stretch>
        </p:blipFill>
        <p:spPr>
          <a:xfrm>
            <a:off x="1390527" y="661183"/>
            <a:ext cx="3842655" cy="5482638"/>
          </a:xfrm>
          <a:prstGeom prst="rect">
            <a:avLst/>
          </a:prstGeom>
        </p:spPr>
      </p:pic>
    </p:spTree>
    <p:extLst>
      <p:ext uri="{BB962C8B-B14F-4D97-AF65-F5344CB8AC3E}">
        <p14:creationId xmlns:p14="http://schemas.microsoft.com/office/powerpoint/2010/main" val="2400823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spinal cord</a:t>
            </a:r>
          </a:p>
        </p:txBody>
      </p:sp>
      <p:sp>
        <p:nvSpPr>
          <p:cNvPr id="3" name="Content Placeholder 2"/>
          <p:cNvSpPr>
            <a:spLocks noGrp="1"/>
          </p:cNvSpPr>
          <p:nvPr>
            <p:ph idx="1"/>
          </p:nvPr>
        </p:nvSpPr>
        <p:spPr/>
        <p:txBody>
          <a:bodyPr>
            <a:normAutofit/>
          </a:bodyPr>
          <a:lstStyle/>
          <a:p>
            <a:r>
              <a:rPr lang="en-US" dirty="0"/>
              <a:t>Distribute motor fibers to the effector organs of </a:t>
            </a:r>
            <a:r>
              <a:rPr lang="en-US" dirty="0" smtClean="0"/>
              <a:t>the </a:t>
            </a:r>
            <a:r>
              <a:rPr lang="en-US" dirty="0"/>
              <a:t>body (glands and muscles) </a:t>
            </a:r>
            <a:endParaRPr lang="en-US" dirty="0" smtClean="0"/>
          </a:p>
          <a:p>
            <a:r>
              <a:rPr lang="en-US" dirty="0"/>
              <a:t>Collect somatosensory information to be passed </a:t>
            </a:r>
            <a:r>
              <a:rPr lang="en-US" dirty="0" smtClean="0"/>
              <a:t>on </a:t>
            </a:r>
            <a:r>
              <a:rPr lang="en-US" dirty="0"/>
              <a:t>to the </a:t>
            </a:r>
            <a:r>
              <a:rPr lang="en-US" dirty="0" smtClean="0"/>
              <a:t>brain are </a:t>
            </a:r>
            <a:r>
              <a:rPr lang="en-US" dirty="0"/>
              <a:t>smooth muscle, cardiac </a:t>
            </a:r>
            <a:r>
              <a:rPr lang="en-US" dirty="0" smtClean="0"/>
              <a:t>muscle </a:t>
            </a:r>
            <a:r>
              <a:rPr lang="en-US" dirty="0"/>
              <a:t>and glands that respond to nerve </a:t>
            </a:r>
            <a:r>
              <a:rPr lang="en-US" dirty="0" smtClean="0"/>
              <a:t>impulses </a:t>
            </a:r>
            <a:r>
              <a:rPr lang="en-US" dirty="0"/>
              <a:t>from the central nervous system </a:t>
            </a:r>
            <a:r>
              <a:rPr lang="en-US" dirty="0" smtClean="0"/>
              <a:t>without </a:t>
            </a:r>
            <a:r>
              <a:rPr lang="en-US" dirty="0"/>
              <a:t>conscious thought. </a:t>
            </a:r>
            <a:endParaRPr lang="en-US" dirty="0" smtClean="0"/>
          </a:p>
          <a:p>
            <a:r>
              <a:rPr lang="en-US" dirty="0" smtClean="0"/>
              <a:t>They </a:t>
            </a:r>
            <a:r>
              <a:rPr lang="en-US" dirty="0"/>
              <a:t>are part of the </a:t>
            </a:r>
            <a:r>
              <a:rPr lang="en-US" dirty="0" smtClean="0"/>
              <a:t>automatic</a:t>
            </a:r>
            <a:r>
              <a:rPr lang="en-US" dirty="0"/>
              <a:t>, or involuntary, nervous system, along </a:t>
            </a:r>
            <a:r>
              <a:rPr lang="en-US" dirty="0" smtClean="0"/>
              <a:t>with </a:t>
            </a:r>
            <a:r>
              <a:rPr lang="en-US" dirty="0"/>
              <a:t>receptors, afferent nerves and efferent </a:t>
            </a:r>
            <a:r>
              <a:rPr lang="en-US" dirty="0" smtClean="0"/>
              <a:t>nerves</a:t>
            </a:r>
            <a:r>
              <a:rPr lang="en-US" dirty="0"/>
              <a:t>.</a:t>
            </a:r>
          </a:p>
          <a:p>
            <a:endParaRPr lang="en-US" dirty="0"/>
          </a:p>
          <a:p>
            <a:endParaRPr lang="en-US" dirty="0"/>
          </a:p>
        </p:txBody>
      </p:sp>
    </p:spTree>
    <p:extLst>
      <p:ext uri="{BB962C8B-B14F-4D97-AF65-F5344CB8AC3E}">
        <p14:creationId xmlns:p14="http://schemas.microsoft.com/office/powerpoint/2010/main" val="28377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spinal cord</a:t>
            </a:r>
          </a:p>
        </p:txBody>
      </p:sp>
      <p:sp>
        <p:nvSpPr>
          <p:cNvPr id="3" name="Content Placeholder 2"/>
          <p:cNvSpPr>
            <a:spLocks noGrp="1"/>
          </p:cNvSpPr>
          <p:nvPr>
            <p:ph idx="1"/>
          </p:nvPr>
        </p:nvSpPr>
        <p:spPr/>
        <p:txBody>
          <a:bodyPr>
            <a:normAutofit/>
          </a:bodyPr>
          <a:lstStyle/>
          <a:p>
            <a:r>
              <a:rPr lang="en-US" b="1" dirty="0"/>
              <a:t>Electrical communication. </a:t>
            </a:r>
            <a:r>
              <a:rPr lang="en-US" dirty="0"/>
              <a:t>Electrical currents travel up and down the spinal cord, sending signals which allow different segments of the body to communicate with the brain</a:t>
            </a:r>
            <a:r>
              <a:rPr lang="en-US" dirty="0" smtClean="0"/>
              <a:t>.</a:t>
            </a:r>
          </a:p>
          <a:p>
            <a:r>
              <a:rPr lang="en-US" dirty="0"/>
              <a:t>While a person walks, a collection of muscle groups in the legs are constantly contracting. </a:t>
            </a:r>
            <a:endParaRPr lang="en-US" dirty="0" smtClean="0"/>
          </a:p>
          <a:p>
            <a:pPr lvl="1"/>
            <a:r>
              <a:rPr lang="en-US" dirty="0" smtClean="0"/>
              <a:t>This </a:t>
            </a:r>
            <a:r>
              <a:rPr lang="en-US" dirty="0"/>
              <a:t>central walking pattern generator in the spinal cord are made up of neurons which send signals to the muscles in the legs, making them extend or contract, and produce the alternating movements which occur when a person walks.</a:t>
            </a:r>
          </a:p>
          <a:p>
            <a:endParaRPr lang="en-US" dirty="0"/>
          </a:p>
        </p:txBody>
      </p:sp>
    </p:spTree>
    <p:extLst>
      <p:ext uri="{BB962C8B-B14F-4D97-AF65-F5344CB8AC3E}">
        <p14:creationId xmlns:p14="http://schemas.microsoft.com/office/powerpoint/2010/main" val="325322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a:t>O </a:t>
            </a:r>
            <a:r>
              <a:rPr lang="en-US" b="1" dirty="0"/>
              <a:t>Reflexes. </a:t>
            </a:r>
            <a:r>
              <a:rPr lang="en-US" dirty="0"/>
              <a:t>Reflexes are involuntary responses resulting from stimuli involving the brain, spinal cord, and nerves of the peripheral nervous system.</a:t>
            </a:r>
          </a:p>
        </p:txBody>
      </p:sp>
    </p:spTree>
    <p:extLst>
      <p:ext uri="{BB962C8B-B14F-4D97-AF65-F5344CB8AC3E}">
        <p14:creationId xmlns:p14="http://schemas.microsoft.com/office/powerpoint/2010/main" val="19530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a:t>
            </a:r>
            <a:endParaRPr lang="en-US" dirty="0"/>
          </a:p>
        </p:txBody>
      </p:sp>
      <p:pic>
        <p:nvPicPr>
          <p:cNvPr id="4" name="Picture 3"/>
          <p:cNvPicPr>
            <a:picLocks noChangeAspect="1"/>
          </p:cNvPicPr>
          <p:nvPr/>
        </p:nvPicPr>
        <p:blipFill>
          <a:blip r:embed="rId2"/>
          <a:stretch>
            <a:fillRect/>
          </a:stretch>
        </p:blipFill>
        <p:spPr>
          <a:xfrm>
            <a:off x="5443992" y="508884"/>
            <a:ext cx="803082" cy="473248"/>
          </a:xfrm>
          <a:prstGeom prst="rect">
            <a:avLst/>
          </a:prstGeom>
        </p:spPr>
      </p:pic>
      <p:pic>
        <p:nvPicPr>
          <p:cNvPr id="1032" name="Picture 8" descr="3D Beige Question Mark. Symbol Of Inquiry And Curiosity In Minimalist  Design Isolated On Transparent Background 68285074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783" y="2285999"/>
            <a:ext cx="666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6588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876</TotalTime>
  <Words>348</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Garamond</vt:lpstr>
      <vt:lpstr>Times New Roman</vt:lpstr>
      <vt:lpstr>Organic</vt:lpstr>
      <vt:lpstr>Spinal Cord</vt:lpstr>
      <vt:lpstr>Structure of Spinal Cord</vt:lpstr>
      <vt:lpstr>Structure of Spinal Cord</vt:lpstr>
      <vt:lpstr>Structure of Spinal Cord</vt:lpstr>
      <vt:lpstr>PowerPoint Presentation</vt:lpstr>
      <vt:lpstr>Functions of spinal cord</vt:lpstr>
      <vt:lpstr>Functions of spinal cord</vt:lpstr>
      <vt:lpstr>PowerPoint Presentation</vt:lpstr>
      <vt:lpstr>Any Question?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ANATOMY</dc:title>
  <dc:creator>Moorche</dc:creator>
  <cp:lastModifiedBy>hp</cp:lastModifiedBy>
  <cp:revision>27</cp:revision>
  <dcterms:created xsi:type="dcterms:W3CDTF">2025-12-02T09:03:41Z</dcterms:created>
  <dcterms:modified xsi:type="dcterms:W3CDTF">2025-12-09T15:50:32Z</dcterms:modified>
</cp:coreProperties>
</file>