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RIT,MLT,OTT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44" y="1415331"/>
            <a:ext cx="874644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735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44" y="477418"/>
            <a:ext cx="874644" cy="504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179534" cy="533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4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44" y="477418"/>
            <a:ext cx="874644" cy="504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Lymph Vessels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Formed </a:t>
            </a:r>
            <a:r>
              <a:rPr lang="en-US" dirty="0"/>
              <a:t>by union of lymph capillaries.</a:t>
            </a:r>
          </a:p>
          <a:p>
            <a:r>
              <a:rPr lang="en-US" dirty="0"/>
              <a:t>Structurally similar to veins but thinner walls.</a:t>
            </a:r>
          </a:p>
          <a:p>
            <a:r>
              <a:rPr lang="en-US" dirty="0"/>
              <a:t>Contain numerous valves to prevent backflow.</a:t>
            </a:r>
          </a:p>
          <a:p>
            <a:r>
              <a:rPr lang="en-US" dirty="0"/>
              <a:t>Lymph is moved by muscle contraction, arterial pulsation, and respiratory movements.</a:t>
            </a:r>
          </a:p>
        </p:txBody>
      </p:sp>
    </p:spTree>
    <p:extLst>
      <p:ext uri="{BB962C8B-B14F-4D97-AF65-F5344CB8AC3E}">
        <p14:creationId xmlns:p14="http://schemas.microsoft.com/office/powerpoint/2010/main" val="3069972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44" y="477418"/>
            <a:ext cx="874644" cy="504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2"/>
            <a:ext cx="11219290" cy="533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173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44" y="477418"/>
            <a:ext cx="874644" cy="504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Lymph Nodes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Small</a:t>
            </a:r>
            <a:r>
              <a:rPr lang="en-US" dirty="0"/>
              <a:t>, oval or bean-shaped structures.</a:t>
            </a:r>
          </a:p>
          <a:p>
            <a:r>
              <a:rPr lang="en-US" dirty="0"/>
              <a:t>Located along lymph vessels.</a:t>
            </a:r>
          </a:p>
          <a:p>
            <a:r>
              <a:rPr lang="en-US" dirty="0"/>
              <a:t>Act as biological filters.</a:t>
            </a:r>
          </a:p>
          <a:p>
            <a:r>
              <a:rPr lang="en-US" dirty="0"/>
              <a:t>Contain lymphocytes and macrophages.</a:t>
            </a:r>
          </a:p>
          <a:p>
            <a:r>
              <a:rPr lang="en-US" dirty="0"/>
              <a:t>Common groups: cervical, axillary, inguinal, mesenteric.</a:t>
            </a:r>
          </a:p>
        </p:txBody>
      </p:sp>
    </p:spTree>
    <p:extLst>
      <p:ext uri="{BB962C8B-B14F-4D97-AF65-F5344CB8AC3E}">
        <p14:creationId xmlns:p14="http://schemas.microsoft.com/office/powerpoint/2010/main" val="2511107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44" y="477418"/>
            <a:ext cx="874644" cy="504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187485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530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44" y="477418"/>
            <a:ext cx="874644" cy="504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Lymphatic Organs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Spleen</a:t>
            </a:r>
            <a:r>
              <a:rPr lang="en-US" dirty="0"/>
              <a:t>: filters blood and destroys old RBCs.</a:t>
            </a:r>
          </a:p>
          <a:p>
            <a:r>
              <a:rPr lang="en-US" b="1" dirty="0"/>
              <a:t>Thymus</a:t>
            </a:r>
            <a:r>
              <a:rPr lang="en-US" dirty="0"/>
              <a:t>: maturation of T-lymphocytes.</a:t>
            </a:r>
          </a:p>
          <a:p>
            <a:r>
              <a:rPr lang="en-US" b="1" dirty="0"/>
              <a:t>Tonsils</a:t>
            </a:r>
            <a:r>
              <a:rPr lang="en-US" dirty="0"/>
              <a:t>: local immune defense.</a:t>
            </a:r>
          </a:p>
          <a:p>
            <a:r>
              <a:rPr lang="en-US" b="1" dirty="0"/>
              <a:t>Peyer’s patches</a:t>
            </a:r>
            <a:r>
              <a:rPr lang="en-US" dirty="0"/>
              <a:t>: immunity in intestine.</a:t>
            </a:r>
          </a:p>
        </p:txBody>
      </p:sp>
    </p:spTree>
    <p:extLst>
      <p:ext uri="{BB962C8B-B14F-4D97-AF65-F5344CB8AC3E}">
        <p14:creationId xmlns:p14="http://schemas.microsoft.com/office/powerpoint/2010/main" val="1751776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44" y="477418"/>
            <a:ext cx="874644" cy="504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1" y="982131"/>
            <a:ext cx="11243145" cy="540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359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44" y="477418"/>
            <a:ext cx="874644" cy="504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982132"/>
            <a:ext cx="11227242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459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44" y="477418"/>
            <a:ext cx="874644" cy="504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Lymph Vascular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Definition:</a:t>
            </a:r>
            <a:endParaRPr lang="en-US" b="1" dirty="0"/>
          </a:p>
          <a:p>
            <a:r>
              <a:rPr lang="en-US" dirty="0"/>
              <a:t>The lymph vascular system is a unidirectional drainage system.</a:t>
            </a:r>
          </a:p>
          <a:p>
            <a:r>
              <a:rPr lang="en-US" dirty="0"/>
              <a:t>It collects excess tissue fluid (lymph) and returns it to the venous circulation.</a:t>
            </a:r>
          </a:p>
          <a:p>
            <a:r>
              <a:rPr lang="en-US" dirty="0"/>
              <a:t>It is closely related to the immune system.</a:t>
            </a:r>
          </a:p>
        </p:txBody>
      </p:sp>
    </p:spTree>
    <p:extLst>
      <p:ext uri="{BB962C8B-B14F-4D97-AF65-F5344CB8AC3E}">
        <p14:creationId xmlns:p14="http://schemas.microsoft.com/office/powerpoint/2010/main" val="2952240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44" y="477418"/>
            <a:ext cx="874644" cy="504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203388" cy="534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355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44" y="477418"/>
            <a:ext cx="874644" cy="504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0689" y="982131"/>
            <a:ext cx="11163631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054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44" y="477418"/>
            <a:ext cx="874644" cy="504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Drains </a:t>
            </a:r>
            <a:r>
              <a:rPr lang="en-US" dirty="0"/>
              <a:t>excess interstitial fluid and plasma proteins.</a:t>
            </a:r>
          </a:p>
          <a:p>
            <a:r>
              <a:rPr lang="en-US" dirty="0"/>
              <a:t>Maintains fluid and electrolyte balance.</a:t>
            </a:r>
          </a:p>
          <a:p>
            <a:r>
              <a:rPr lang="en-US" dirty="0"/>
              <a:t>Absorbs fats and fat-soluble vitamins from the intestine.</a:t>
            </a:r>
          </a:p>
          <a:p>
            <a:r>
              <a:rPr lang="en-US" dirty="0"/>
              <a:t>Provides immune defense by producing and transporting lymphocytes.</a:t>
            </a:r>
          </a:p>
          <a:p>
            <a:r>
              <a:rPr lang="en-US" dirty="0"/>
              <a:t>Acts as a pathway for spread of infections and malignant cells.</a:t>
            </a:r>
          </a:p>
        </p:txBody>
      </p:sp>
    </p:spTree>
    <p:extLst>
      <p:ext uri="{BB962C8B-B14F-4D97-AF65-F5344CB8AC3E}">
        <p14:creationId xmlns:p14="http://schemas.microsoft.com/office/powerpoint/2010/main" val="3203232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44" y="477418"/>
            <a:ext cx="874644" cy="504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Components of Lymphatic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Lymph</a:t>
            </a:r>
            <a:endParaRPr lang="en-US" dirty="0"/>
          </a:p>
          <a:p>
            <a:r>
              <a:rPr lang="en-US" b="1" dirty="0"/>
              <a:t>Lymph capillaries</a:t>
            </a:r>
            <a:endParaRPr lang="en-US" dirty="0"/>
          </a:p>
          <a:p>
            <a:r>
              <a:rPr lang="en-US" b="1" dirty="0"/>
              <a:t>Lymph vessels</a:t>
            </a:r>
            <a:endParaRPr lang="en-US" dirty="0"/>
          </a:p>
          <a:p>
            <a:r>
              <a:rPr lang="en-US" b="1" dirty="0"/>
              <a:t>Lymph nodes</a:t>
            </a:r>
            <a:endParaRPr lang="en-US" dirty="0"/>
          </a:p>
          <a:p>
            <a:r>
              <a:rPr lang="en-US" b="1" dirty="0"/>
              <a:t>Lymphatic </a:t>
            </a:r>
            <a:r>
              <a:rPr lang="en-US" b="1" dirty="0" smtClean="0"/>
              <a:t>organs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650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44" y="477418"/>
            <a:ext cx="874644" cy="504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Lymph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Clear</a:t>
            </a:r>
            <a:r>
              <a:rPr lang="en-US" dirty="0"/>
              <a:t>, pale yellow fluid formed from tissue fluid.</a:t>
            </a:r>
          </a:p>
          <a:p>
            <a:r>
              <a:rPr lang="en-US" dirty="0"/>
              <a:t>Rich in lymphocytes.</a:t>
            </a:r>
          </a:p>
          <a:p>
            <a:r>
              <a:rPr lang="en-US" dirty="0"/>
              <a:t>Intestinal lymph (</a:t>
            </a:r>
            <a:r>
              <a:rPr lang="en-US" dirty="0" err="1"/>
              <a:t>chyle</a:t>
            </a:r>
            <a:r>
              <a:rPr lang="en-US" dirty="0"/>
              <a:t>) contains emulsified fats, giving a milky appearance.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13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44" y="477418"/>
            <a:ext cx="874644" cy="504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79534" cy="539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443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44" y="477418"/>
            <a:ext cx="874644" cy="504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Lymph Capillaries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Blind-ended </a:t>
            </a:r>
            <a:r>
              <a:rPr lang="en-US" dirty="0"/>
              <a:t>microscopic vessels.</a:t>
            </a:r>
          </a:p>
          <a:p>
            <a:r>
              <a:rPr lang="en-US" dirty="0"/>
              <a:t>Lined by a single layer of endothelial cells.</a:t>
            </a:r>
          </a:p>
          <a:p>
            <a:r>
              <a:rPr lang="en-US" dirty="0"/>
              <a:t>Highly permeable to proteins and large particles.</a:t>
            </a:r>
          </a:p>
          <a:p>
            <a:r>
              <a:rPr lang="en-US" dirty="0"/>
              <a:t>Absent in CNS, bone marrow, cartilage, cornea, and epidermis.</a:t>
            </a:r>
          </a:p>
        </p:txBody>
      </p:sp>
    </p:spTree>
    <p:extLst>
      <p:ext uri="{BB962C8B-B14F-4D97-AF65-F5344CB8AC3E}">
        <p14:creationId xmlns:p14="http://schemas.microsoft.com/office/powerpoint/2010/main" val="38578851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</TotalTime>
  <Words>274</Words>
  <Application>Microsoft Office PowerPoint</Application>
  <PresentationFormat>Widescreen</PresentationFormat>
  <Paragraphs>46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Garamond</vt:lpstr>
      <vt:lpstr>Organic</vt:lpstr>
      <vt:lpstr>ANATOMY</vt:lpstr>
      <vt:lpstr>Lymph Vascular System</vt:lpstr>
      <vt:lpstr>PowerPoint Presentation</vt:lpstr>
      <vt:lpstr>PowerPoint Presentation</vt:lpstr>
      <vt:lpstr>Functions</vt:lpstr>
      <vt:lpstr>Components of Lymphatic System</vt:lpstr>
      <vt:lpstr>Lymph</vt:lpstr>
      <vt:lpstr>PowerPoint Presentation</vt:lpstr>
      <vt:lpstr>Lymph Capillaries</vt:lpstr>
      <vt:lpstr>PowerPoint Presentation</vt:lpstr>
      <vt:lpstr>Lymph Vessels</vt:lpstr>
      <vt:lpstr>PowerPoint Presentation</vt:lpstr>
      <vt:lpstr>Lymph Nodes</vt:lpstr>
      <vt:lpstr>PowerPoint Presentation</vt:lpstr>
      <vt:lpstr>Lymphatic Organs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Moorche</dc:creator>
  <cp:lastModifiedBy>Moorche</cp:lastModifiedBy>
  <cp:revision>2</cp:revision>
  <dcterms:created xsi:type="dcterms:W3CDTF">2025-12-14T09:39:42Z</dcterms:created>
  <dcterms:modified xsi:type="dcterms:W3CDTF">2025-12-14T09:56:58Z</dcterms:modified>
</cp:coreProperties>
</file>