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66" y="1399430"/>
            <a:ext cx="736027" cy="4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35394"/>
          </a:xfrm>
        </p:spPr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72710"/>
            <a:ext cx="6815669" cy="1405689"/>
          </a:xfrm>
        </p:spPr>
        <p:txBody>
          <a:bodyPr/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737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 of Classical Conditioning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Fear </a:t>
            </a:r>
            <a:r>
              <a:rPr lang="en-US" b="1" dirty="0"/>
              <a:t>and Phobia Development</a:t>
            </a:r>
            <a:endParaRPr lang="en-US" dirty="0"/>
          </a:p>
          <a:p>
            <a:r>
              <a:rPr lang="en-US" b="1" dirty="0"/>
              <a:t>Emotional Responses</a:t>
            </a:r>
            <a:endParaRPr lang="en-US" dirty="0"/>
          </a:p>
          <a:p>
            <a:r>
              <a:rPr lang="en-US" b="1" dirty="0"/>
              <a:t>Advertising and Marketing</a:t>
            </a:r>
            <a:endParaRPr lang="en-US" dirty="0"/>
          </a:p>
          <a:p>
            <a:r>
              <a:rPr lang="en-US" b="1" dirty="0"/>
              <a:t>Classroom Learning</a:t>
            </a:r>
            <a:endParaRPr lang="en-US" dirty="0"/>
          </a:p>
          <a:p>
            <a:r>
              <a:rPr lang="en-US" b="1" dirty="0"/>
              <a:t>Therapeutic Techniques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Educational 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</a:t>
            </a:r>
            <a:r>
              <a:rPr lang="en-US" dirty="0"/>
              <a:t>teachers create positive learning environments</a:t>
            </a:r>
          </a:p>
          <a:p>
            <a:r>
              <a:rPr lang="en-US" dirty="0"/>
              <a:t>Reduces anxiety related to learning</a:t>
            </a:r>
          </a:p>
          <a:p>
            <a:r>
              <a:rPr lang="en-US" dirty="0"/>
              <a:t>Encourages positive emotional </a:t>
            </a:r>
            <a:r>
              <a:rPr lang="en-US" dirty="0" err="1"/>
              <a:t>respon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</a:t>
            </a:r>
            <a:r>
              <a:rPr lang="en-US" dirty="0"/>
              <a:t>simple forms of learning</a:t>
            </a:r>
          </a:p>
          <a:p>
            <a:r>
              <a:rPr lang="en-US" dirty="0"/>
              <a:t>Useful in behavior modification</a:t>
            </a:r>
          </a:p>
          <a:p>
            <a:r>
              <a:rPr lang="en-US" dirty="0"/>
              <a:t>Applicable in real-life situations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Ignores </a:t>
            </a:r>
            <a:r>
              <a:rPr lang="en-US" dirty="0"/>
              <a:t>mental and cognitive processes</a:t>
            </a:r>
          </a:p>
          <a:p>
            <a:r>
              <a:rPr lang="en-US" dirty="0"/>
              <a:t>Explains only involuntary behavior</a:t>
            </a:r>
          </a:p>
          <a:p>
            <a:r>
              <a:rPr lang="en-US" dirty="0"/>
              <a:t>Learner plays a passive role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2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/>
              <a:t>conditioning explains how </a:t>
            </a:r>
            <a:r>
              <a:rPr lang="en-US" b="1" dirty="0"/>
              <a:t>associations shape behavior</a:t>
            </a:r>
            <a:endParaRPr lang="en-US" dirty="0"/>
          </a:p>
          <a:p>
            <a:r>
              <a:rPr lang="en-US" dirty="0"/>
              <a:t>Plays a vital role in understanding learning and emotions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500933"/>
            <a:ext cx="11139778" cy="586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7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500934"/>
            <a:ext cx="11219290" cy="5852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9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CLASSICAL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Introduction:</a:t>
            </a:r>
            <a:endParaRPr lang="en-US" b="1" dirty="0"/>
          </a:p>
          <a:p>
            <a:r>
              <a:rPr lang="en-US" dirty="0"/>
              <a:t>Classical conditioning is a </a:t>
            </a:r>
            <a:r>
              <a:rPr lang="en-US" b="1" dirty="0"/>
              <a:t>basic form of learning</a:t>
            </a:r>
            <a:r>
              <a:rPr lang="en-US" dirty="0"/>
              <a:t> in psychology</a:t>
            </a:r>
          </a:p>
          <a:p>
            <a:r>
              <a:rPr lang="en-US" dirty="0"/>
              <a:t>Learning occurs through </a:t>
            </a:r>
            <a:r>
              <a:rPr lang="en-US" b="1" dirty="0"/>
              <a:t>association between stimuli</a:t>
            </a:r>
            <a:endParaRPr lang="en-US" dirty="0"/>
          </a:p>
          <a:p>
            <a:r>
              <a:rPr lang="en-US" dirty="0"/>
              <a:t>Behavior is </a:t>
            </a:r>
            <a:r>
              <a:rPr lang="en-US" b="1" dirty="0"/>
              <a:t>automatic and involuntary</a:t>
            </a:r>
            <a:endParaRPr lang="en-US" dirty="0"/>
          </a:p>
          <a:p>
            <a:r>
              <a:rPr lang="en-US" dirty="0"/>
              <a:t>Forms the foundation of </a:t>
            </a:r>
            <a:r>
              <a:rPr lang="en-US" b="1" dirty="0"/>
              <a:t>behaviorist psychology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Origin and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</a:t>
            </a:r>
            <a:r>
              <a:rPr lang="en-US" dirty="0"/>
              <a:t>by </a:t>
            </a:r>
            <a:r>
              <a:rPr lang="en-US" b="1" dirty="0"/>
              <a:t>Ivan Pavlov</a:t>
            </a:r>
            <a:r>
              <a:rPr lang="en-US" dirty="0"/>
              <a:t>, a Russian physiologist</a:t>
            </a:r>
          </a:p>
          <a:p>
            <a:r>
              <a:rPr lang="en-US" dirty="0"/>
              <a:t>Early 1900s during experiments on </a:t>
            </a:r>
            <a:r>
              <a:rPr lang="en-US" b="1" dirty="0"/>
              <a:t>dogs’ digestion</a:t>
            </a:r>
            <a:endParaRPr lang="en-US" dirty="0"/>
          </a:p>
          <a:p>
            <a:r>
              <a:rPr lang="en-US" dirty="0"/>
              <a:t>Observed dogs salivating </a:t>
            </a:r>
            <a:r>
              <a:rPr lang="en-US" b="1" dirty="0"/>
              <a:t>before food was given</a:t>
            </a:r>
            <a:endParaRPr lang="en-US" dirty="0"/>
          </a:p>
          <a:p>
            <a:r>
              <a:rPr lang="en-US" dirty="0"/>
              <a:t>Led to the concept that learning can occur by </a:t>
            </a:r>
            <a:r>
              <a:rPr lang="en-US" b="1" dirty="0"/>
              <a:t>association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/>
              <a:t>conditioning is a learning process where a</a:t>
            </a:r>
            <a:br>
              <a:rPr lang="en-US" dirty="0"/>
            </a:br>
            <a:r>
              <a:rPr lang="en-US" b="1" dirty="0"/>
              <a:t>neutral stimulus</a:t>
            </a:r>
            <a:r>
              <a:rPr lang="en-US" dirty="0"/>
              <a:t>, after repeated pairing with a</a:t>
            </a:r>
            <a:br>
              <a:rPr lang="en-US" dirty="0"/>
            </a:br>
            <a:r>
              <a:rPr lang="en-US" b="1" dirty="0"/>
              <a:t>natural stimulus</a:t>
            </a:r>
            <a:r>
              <a:rPr lang="en-US" dirty="0"/>
              <a:t>, produces a </a:t>
            </a:r>
            <a:r>
              <a:rPr lang="en-US" b="1" dirty="0"/>
              <a:t>learned response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0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Unconditioned </a:t>
            </a:r>
            <a:r>
              <a:rPr lang="en-US" b="1" dirty="0"/>
              <a:t>Stimulus (UCS)</a:t>
            </a:r>
            <a:endParaRPr lang="en-US" dirty="0"/>
          </a:p>
          <a:p>
            <a:pPr lvl="1"/>
            <a:r>
              <a:rPr lang="en-US" dirty="0"/>
              <a:t>Naturally produces a response without learning</a:t>
            </a:r>
          </a:p>
          <a:p>
            <a:pPr lvl="1"/>
            <a:r>
              <a:rPr lang="en-US" dirty="0"/>
              <a:t>Example: Food</a:t>
            </a:r>
          </a:p>
          <a:p>
            <a:r>
              <a:rPr lang="en-US" b="1" dirty="0"/>
              <a:t>Unconditioned Response (UCR)</a:t>
            </a:r>
            <a:endParaRPr lang="en-US" dirty="0"/>
          </a:p>
          <a:p>
            <a:pPr lvl="1"/>
            <a:r>
              <a:rPr lang="en-US" dirty="0"/>
              <a:t>Automatic, natural reaction to the UCS</a:t>
            </a:r>
          </a:p>
          <a:p>
            <a:pPr lvl="1"/>
            <a:r>
              <a:rPr lang="en-US" dirty="0"/>
              <a:t>Example: Salivation to food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Neutral Stimulus (NS)</a:t>
            </a:r>
            <a:endParaRPr lang="en-US" dirty="0"/>
          </a:p>
          <a:p>
            <a:pPr lvl="1"/>
            <a:r>
              <a:rPr lang="en-US" dirty="0"/>
              <a:t>Initially produces no specific response</a:t>
            </a:r>
          </a:p>
          <a:p>
            <a:pPr lvl="1"/>
            <a:r>
              <a:rPr lang="en-US" dirty="0"/>
              <a:t>Example: Bell before conditioning</a:t>
            </a:r>
          </a:p>
          <a:p>
            <a:r>
              <a:rPr lang="en-US" b="1" dirty="0"/>
              <a:t>Conditioned Stimulus (CS)</a:t>
            </a:r>
            <a:endParaRPr lang="en-US" dirty="0"/>
          </a:p>
          <a:p>
            <a:pPr lvl="1"/>
            <a:r>
              <a:rPr lang="en-US" dirty="0"/>
              <a:t>Previously neutral stimulus that now triggers a response</a:t>
            </a:r>
          </a:p>
          <a:p>
            <a:pPr lvl="1"/>
            <a:r>
              <a:rPr lang="en-US" dirty="0"/>
              <a:t>Example: Bell after conditioning</a:t>
            </a:r>
          </a:p>
          <a:p>
            <a:r>
              <a:rPr lang="en-US" b="1" dirty="0"/>
              <a:t>Conditioned Response (CR)</a:t>
            </a:r>
            <a:endParaRPr lang="en-US" dirty="0"/>
          </a:p>
          <a:p>
            <a:pPr lvl="1"/>
            <a:r>
              <a:rPr lang="en-US" dirty="0"/>
              <a:t>Learned response to the conditioned stimulus</a:t>
            </a:r>
          </a:p>
          <a:p>
            <a:pPr lvl="1"/>
            <a:r>
              <a:rPr lang="en-US" dirty="0"/>
              <a:t>Example: Salivation to bell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7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 of Classical Conditioning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Before </a:t>
            </a:r>
            <a:r>
              <a:rPr lang="en-US" b="1" dirty="0"/>
              <a:t>Conditioning</a:t>
            </a:r>
            <a:endParaRPr lang="en-US" dirty="0"/>
          </a:p>
          <a:p>
            <a:pPr lvl="1"/>
            <a:r>
              <a:rPr lang="en-US" dirty="0"/>
              <a:t>Food (UCS) → Salivation (UCR)</a:t>
            </a:r>
          </a:p>
          <a:p>
            <a:pPr lvl="1"/>
            <a:r>
              <a:rPr lang="en-US" dirty="0"/>
              <a:t>Bell (NS) → No response</a:t>
            </a:r>
          </a:p>
          <a:p>
            <a:r>
              <a:rPr lang="en-US" b="1" dirty="0"/>
              <a:t>During Conditioning</a:t>
            </a:r>
            <a:endParaRPr lang="en-US" dirty="0"/>
          </a:p>
          <a:p>
            <a:pPr lvl="1"/>
            <a:r>
              <a:rPr lang="en-US" dirty="0"/>
              <a:t>Bell (NS) + Food (UCS) → Salivation (UCR)</a:t>
            </a:r>
          </a:p>
          <a:p>
            <a:pPr lvl="1"/>
            <a:r>
              <a:rPr lang="en-US" dirty="0"/>
              <a:t>Repeated pairing strengthens learning</a:t>
            </a:r>
          </a:p>
          <a:p>
            <a:r>
              <a:rPr lang="en-US" b="1" dirty="0"/>
              <a:t>After Conditioning</a:t>
            </a:r>
            <a:endParaRPr lang="en-US" dirty="0"/>
          </a:p>
          <a:p>
            <a:pPr lvl="1"/>
            <a:r>
              <a:rPr lang="en-US" dirty="0"/>
              <a:t>Bell (CS) → Salivation (CR)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Acquisition</a:t>
            </a:r>
            <a:endParaRPr lang="en-US" dirty="0"/>
          </a:p>
          <a:p>
            <a:pPr lvl="1"/>
            <a:r>
              <a:rPr lang="en-US" dirty="0"/>
              <a:t>Initial stage of learning the CS–UCS association</a:t>
            </a:r>
          </a:p>
          <a:p>
            <a:pPr lvl="1"/>
            <a:r>
              <a:rPr lang="en-US" dirty="0"/>
              <a:t>Stronger with frequent and close pairings</a:t>
            </a:r>
          </a:p>
          <a:p>
            <a:r>
              <a:rPr lang="en-US" b="1" dirty="0"/>
              <a:t>Extinction</a:t>
            </a:r>
            <a:endParaRPr lang="en-US" dirty="0"/>
          </a:p>
          <a:p>
            <a:pPr lvl="1"/>
            <a:r>
              <a:rPr lang="en-US" dirty="0"/>
              <a:t>Weakening of CR when CS is presented without UCS</a:t>
            </a:r>
          </a:p>
          <a:p>
            <a:pPr lvl="1"/>
            <a:r>
              <a:rPr lang="en-US" dirty="0"/>
              <a:t>Example: Bell rings repeatedly without food</a:t>
            </a:r>
          </a:p>
          <a:p>
            <a:r>
              <a:rPr lang="en-US" b="1" dirty="0"/>
              <a:t>Spontaneous Recovery</a:t>
            </a:r>
            <a:endParaRPr lang="en-US" dirty="0"/>
          </a:p>
          <a:p>
            <a:pPr lvl="1"/>
            <a:r>
              <a:rPr lang="en-US" dirty="0"/>
              <a:t>Reappearance of CR after extinction and rest period</a:t>
            </a:r>
          </a:p>
          <a:p>
            <a:pPr lvl="1"/>
            <a:r>
              <a:rPr lang="en-US" dirty="0"/>
              <a:t>Indicates learning is not completely lost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1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Stimulus Generalization</a:t>
            </a:r>
            <a:endParaRPr lang="en-US" dirty="0"/>
          </a:p>
          <a:p>
            <a:pPr lvl="1"/>
            <a:r>
              <a:rPr lang="en-US" dirty="0"/>
              <a:t>Similar stimuli produce similar responses</a:t>
            </a:r>
          </a:p>
          <a:p>
            <a:pPr lvl="1"/>
            <a:r>
              <a:rPr lang="en-US" dirty="0"/>
              <a:t>Example: Fear response to similar sounds</a:t>
            </a:r>
          </a:p>
          <a:p>
            <a:r>
              <a:rPr lang="en-US" b="1" dirty="0"/>
              <a:t>Stimulus Discrimination</a:t>
            </a:r>
            <a:endParaRPr lang="en-US" dirty="0"/>
          </a:p>
          <a:p>
            <a:pPr lvl="1"/>
            <a:r>
              <a:rPr lang="en-US" dirty="0"/>
              <a:t>Ability to respond only to a specific stimulus</a:t>
            </a:r>
          </a:p>
          <a:p>
            <a:pPr lvl="1"/>
            <a:r>
              <a:rPr lang="en-US" dirty="0"/>
              <a:t>Example: Responding only to a particular tone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53" y="500933"/>
            <a:ext cx="736027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382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BEHAVIOURAL SCIENCES </vt:lpstr>
      <vt:lpstr>CLASSICAL CONDITIONING</vt:lpstr>
      <vt:lpstr>Origin and Background</vt:lpstr>
      <vt:lpstr>Definition</vt:lpstr>
      <vt:lpstr>Basic Components</vt:lpstr>
      <vt:lpstr>CONTINUED </vt:lpstr>
      <vt:lpstr>Stages of Classical Conditioning</vt:lpstr>
      <vt:lpstr>Major Principles</vt:lpstr>
      <vt:lpstr>CONTINUED </vt:lpstr>
      <vt:lpstr>Applications of Classical Conditioning</vt:lpstr>
      <vt:lpstr>Educational Importance</vt:lpstr>
      <vt:lpstr>Advantages</vt:lpstr>
      <vt:lpstr>Limitations</vt:lpstr>
      <vt:lpstr>Conclusion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2025-12-14T14:21:54Z</dcterms:created>
  <dcterms:modified xsi:type="dcterms:W3CDTF">2025-12-14T14:38:37Z</dcterms:modified>
</cp:coreProperties>
</file>