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5" r:id="rId4"/>
    <p:sldId id="266" r:id="rId5"/>
    <p:sldId id="260" r:id="rId6"/>
    <p:sldId id="267" r:id="rId7"/>
    <p:sldId id="268" r:id="rId8"/>
    <p:sldId id="269" r:id="rId9"/>
    <p:sldId id="261" r:id="rId10"/>
    <p:sldId id="272" r:id="rId11"/>
    <p:sldId id="262" r:id="rId12"/>
    <p:sldId id="270" r:id="rId13"/>
    <p:sldId id="271" r:id="rId14"/>
    <p:sldId id="263" r:id="rId15"/>
    <p:sldId id="277" r:id="rId16"/>
    <p:sldId id="278" r:id="rId17"/>
    <p:sldId id="276" r:id="rId18"/>
    <p:sldId id="273" r:id="rId19"/>
    <p:sldId id="275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113587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median of: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3, 9, 5, 8, 7, 6, 10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weights (kg) of 9 people are: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52, 60, 58, 55, 62, 57, 59, 53, 61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Calculate the median.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following data represents weekly pocket money (Rs.):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100, 150, 120, 180, 200, 160, 140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median.</a:t>
            </a:r>
          </a:p>
        </p:txBody>
      </p:sp>
    </p:spTree>
    <p:extLst>
      <p:ext uri="{BB962C8B-B14F-4D97-AF65-F5344CB8AC3E}">
        <p14:creationId xmlns:p14="http://schemas.microsoft.com/office/powerpoint/2010/main" val="17664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 = Most frequently occurring value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Types</a:t>
            </a:r>
            <a:r>
              <a:rPr lang="en-US" dirty="0"/>
              <a:t>:</a:t>
            </a:r>
          </a:p>
          <a:p>
            <a:r>
              <a:rPr lang="en-US" b="1" dirty="0"/>
              <a:t>Unimodal</a:t>
            </a:r>
            <a:r>
              <a:rPr lang="en-US" dirty="0"/>
              <a:t> (one </a:t>
            </a:r>
            <a:r>
              <a:rPr lang="en-US" dirty="0" smtClean="0"/>
              <a:t>mode), </a:t>
            </a:r>
            <a:r>
              <a:rPr lang="en-US" b="1" dirty="0" smtClean="0"/>
              <a:t>Bimodal</a:t>
            </a:r>
            <a:endParaRPr lang="en-US" dirty="0"/>
          </a:p>
          <a:p>
            <a:r>
              <a:rPr lang="en-US" b="1" dirty="0" smtClean="0"/>
              <a:t>Multimodal</a:t>
            </a:r>
            <a:r>
              <a:rPr lang="en-US" dirty="0" smtClean="0"/>
              <a:t>, </a:t>
            </a:r>
            <a:r>
              <a:rPr lang="en-US" b="1" dirty="0" smtClean="0"/>
              <a:t>No </a:t>
            </a:r>
            <a:r>
              <a:rPr lang="en-US" b="1" dirty="0"/>
              <a:t>mode</a:t>
            </a:r>
            <a:endParaRPr lang="en-US" dirty="0"/>
          </a:p>
          <a:p>
            <a:r>
              <a:rPr lang="en-US" dirty="0"/>
              <a:t>Best </a:t>
            </a:r>
            <a:r>
              <a:rPr lang="en-US" dirty="0" smtClean="0"/>
              <a:t>for: Categorical data, Distributions </a:t>
            </a:r>
            <a:r>
              <a:rPr lang="en-US" dirty="0"/>
              <a:t>with peaks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51531" y="2285999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mode of: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4, 6, 3, 6, 8, 6, 5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 the mode of the following numbers: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12, 15, 11, 15, 14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modal value: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20, 22, 22, 25, 27, 22, 30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mode: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5, 8, 9, 8, 7, 6, 8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the mode: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100, 95, 90, 100, 85, 95, 90, 100</a:t>
            </a:r>
          </a:p>
        </p:txBody>
      </p:sp>
    </p:spTree>
    <p:extLst>
      <p:ext uri="{BB962C8B-B14F-4D97-AF65-F5344CB8AC3E}">
        <p14:creationId xmlns:p14="http://schemas.microsoft.com/office/powerpoint/2010/main" val="30674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Questions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mode of the following data: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10, 9, 11, 10, 12, 10, 13, 11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number of cars sold in 10 days: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5, 7, 6, 7, 8, 7, 5, 6, 7, 8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the following dataset, calculate the mode: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45, 50, 45, 60, 55, 50, 45, 55</a:t>
            </a:r>
          </a:p>
        </p:txBody>
      </p:sp>
    </p:spTree>
    <p:extLst>
      <p:ext uri="{BB962C8B-B14F-4D97-AF65-F5344CB8AC3E}">
        <p14:creationId xmlns:p14="http://schemas.microsoft.com/office/powerpoint/2010/main" val="29102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Mean (GM)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909" y="4507345"/>
            <a:ext cx="9273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for:</a:t>
            </a:r>
          </a:p>
          <a:p>
            <a:r>
              <a:rPr lang="en-US" dirty="0"/>
              <a:t>Growth rates</a:t>
            </a:r>
          </a:p>
          <a:p>
            <a:r>
              <a:rPr lang="en-US" dirty="0"/>
              <a:t>Ratios</a:t>
            </a:r>
          </a:p>
          <a:p>
            <a:r>
              <a:rPr lang="en-US" dirty="0"/>
              <a:t>Percent changes</a:t>
            </a:r>
          </a:p>
          <a:p>
            <a:r>
              <a:rPr lang="en-US" dirty="0"/>
              <a:t>Financial returns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022" y="2603114"/>
            <a:ext cx="9601196" cy="3318936"/>
          </a:xfrm>
        </p:spPr>
        <p:txBody>
          <a:bodyPr/>
          <a:lstStyle/>
          <a:p>
            <a:r>
              <a:rPr lang="en-US" dirty="0"/>
              <a:t>The Geometric Mean (GM) is the nth root of the product of n positive </a:t>
            </a:r>
            <a:r>
              <a:rPr lang="en-US" dirty="0" err="1"/>
              <a:t>numbers.It</a:t>
            </a:r>
            <a:r>
              <a:rPr lang="en-US" dirty="0"/>
              <a:t> is used when values are multiplicative, growth-based, or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32289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Geometric Mean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GM is ideal when:</a:t>
            </a:r>
          </a:p>
          <a:p>
            <a:r>
              <a:rPr lang="en-US" b="1" dirty="0"/>
              <a:t>✔ </a:t>
            </a:r>
            <a:r>
              <a:rPr lang="en-US" b="1" i="1" dirty="0"/>
              <a:t>Data involves ratios or rates</a:t>
            </a:r>
            <a:endParaRPr lang="en-US" b="1" dirty="0"/>
          </a:p>
          <a:p>
            <a:r>
              <a:rPr lang="en-US" dirty="0"/>
              <a:t>Examples: growth rate, interest rate, inflation, population growth.</a:t>
            </a:r>
          </a:p>
          <a:p>
            <a:r>
              <a:rPr lang="en-US" b="1" dirty="0"/>
              <a:t>✔ </a:t>
            </a:r>
            <a:r>
              <a:rPr lang="en-US" b="1" i="1" dirty="0"/>
              <a:t>Multiplicative changes occur</a:t>
            </a:r>
            <a:endParaRPr lang="en-US" b="1" dirty="0"/>
          </a:p>
          <a:p>
            <a:r>
              <a:rPr lang="en-US" dirty="0"/>
              <a:t>Values multiply, not add.</a:t>
            </a:r>
          </a:p>
          <a:p>
            <a:r>
              <a:rPr lang="en-US" b="1" dirty="0"/>
              <a:t>✔ </a:t>
            </a:r>
            <a:r>
              <a:rPr lang="en-US" b="1" i="1" dirty="0"/>
              <a:t>Values vary greatly</a:t>
            </a:r>
            <a:endParaRPr lang="en-US" b="1" dirty="0"/>
          </a:p>
          <a:p>
            <a:r>
              <a:rPr lang="en-US" dirty="0"/>
              <a:t>GM reduces the effect of extremely large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Geometric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GM is always less than or equal to AM</a:t>
            </a:r>
            <a:endParaRPr lang="en-US" dirty="0"/>
          </a:p>
          <a:p>
            <a:r>
              <a:rPr lang="en-US" dirty="0" smtClean="0"/>
              <a:t>Geometric Mean &lt; Arithmetic Mean</a:t>
            </a:r>
            <a:endParaRPr lang="en-US" dirty="0"/>
          </a:p>
          <a:p>
            <a:r>
              <a:rPr lang="en-US" b="1" dirty="0"/>
              <a:t>GM is appropriate only for positive values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Because you cannot take log or even roots of negative values.</a:t>
            </a:r>
          </a:p>
          <a:p>
            <a:r>
              <a:rPr lang="en-US" b="1" dirty="0"/>
              <a:t>Multiplying each observation by a constant k multiplies GM by the same constant.</a:t>
            </a:r>
            <a:endParaRPr lang="en-US" dirty="0"/>
          </a:p>
          <a:p>
            <a:r>
              <a:rPr lang="en-US" b="1" dirty="0"/>
              <a:t>GM is affected by every value</a:t>
            </a:r>
            <a:r>
              <a:rPr lang="en-US" dirty="0"/>
              <a:t>, just like the arithmetic mean.</a:t>
            </a:r>
          </a:p>
          <a:p>
            <a:r>
              <a:rPr lang="en-US" b="1" dirty="0"/>
              <a:t>GM is the best measure for growth and compounding.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3" y="1735281"/>
            <a:ext cx="8543636" cy="2855191"/>
          </a:xfrm>
        </p:spPr>
      </p:pic>
    </p:spTree>
    <p:extLst>
      <p:ext uri="{BB962C8B-B14F-4D97-AF65-F5344CB8AC3E}">
        <p14:creationId xmlns:p14="http://schemas.microsoft.com/office/powerpoint/2010/main" val="39669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geometric mean of: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and 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Compute the GM of: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and 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geometric mean: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and 20</a:t>
            </a:r>
          </a:p>
        </p:txBody>
      </p:sp>
    </p:spTree>
    <p:extLst>
      <p:ext uri="{BB962C8B-B14F-4D97-AF65-F5344CB8AC3E}">
        <p14:creationId xmlns:p14="http://schemas.microsoft.com/office/powerpoint/2010/main" val="33094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geometric mean of: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2, 8, 32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Compute the GM of the three numbers: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4, 16, 64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GM of the dataset: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1, 3, 9, 27</a:t>
            </a:r>
          </a:p>
        </p:txBody>
      </p:sp>
    </p:spTree>
    <p:extLst>
      <p:ext uri="{BB962C8B-B14F-4D97-AF65-F5344CB8AC3E}">
        <p14:creationId xmlns:p14="http://schemas.microsoft.com/office/powerpoint/2010/main" val="33661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“Average”?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Average = A single value representing an entire dataset</a:t>
            </a:r>
            <a:br>
              <a:rPr lang="en-US" dirty="0"/>
            </a:br>
            <a:r>
              <a:rPr lang="en-US" dirty="0"/>
              <a:t>Used for → Comparison • Decision-making • Trend analysis</a:t>
            </a:r>
            <a:br>
              <a:rPr lang="en-US" dirty="0"/>
            </a:br>
            <a:r>
              <a:rPr lang="en-US" dirty="0"/>
              <a:t>Common types:</a:t>
            </a:r>
          </a:p>
          <a:p>
            <a:r>
              <a:rPr lang="en-US" b="1" dirty="0"/>
              <a:t>Mean</a:t>
            </a:r>
            <a:endParaRPr lang="en-US" dirty="0"/>
          </a:p>
          <a:p>
            <a:r>
              <a:rPr lang="en-US" b="1" dirty="0"/>
              <a:t>Median</a:t>
            </a:r>
            <a:endParaRPr lang="en-US" dirty="0"/>
          </a:p>
          <a:p>
            <a:r>
              <a:rPr lang="en-US" b="1" dirty="0"/>
              <a:t>Mode</a:t>
            </a:r>
            <a:endParaRPr lang="en-US" dirty="0"/>
          </a:p>
          <a:p>
            <a:r>
              <a:rPr lang="en-US" b="1" dirty="0"/>
              <a:t>Geometric Mean</a:t>
            </a:r>
            <a:endParaRPr lang="en-US" dirty="0"/>
          </a:p>
          <a:p>
            <a:r>
              <a:rPr lang="en-US" b="1" dirty="0"/>
              <a:t>Harmonic Mean</a:t>
            </a:r>
            <a:endParaRPr lang="en-US" dirty="0"/>
          </a:p>
          <a:p>
            <a:r>
              <a:rPr lang="en-US" b="1" dirty="0"/>
              <a:t>Weighted Average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6" y="719427"/>
            <a:ext cx="9947562" cy="5358100"/>
          </a:xfrm>
        </p:spPr>
      </p:pic>
    </p:spTree>
    <p:extLst>
      <p:ext uri="{BB962C8B-B14F-4D97-AF65-F5344CB8AC3E}">
        <p14:creationId xmlns:p14="http://schemas.microsoft.com/office/powerpoint/2010/main" val="31854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784082"/>
            <a:ext cx="9428016" cy="5219555"/>
          </a:xfrm>
        </p:spPr>
      </p:pic>
    </p:spTree>
    <p:extLst>
      <p:ext uri="{BB962C8B-B14F-4D97-AF65-F5344CB8AC3E}">
        <p14:creationId xmlns:p14="http://schemas.microsoft.com/office/powerpoint/2010/main" val="24163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909278"/>
            <a:ext cx="9760525" cy="4530939"/>
          </a:xfrm>
        </p:spPr>
      </p:pic>
    </p:spTree>
    <p:extLst>
      <p:ext uri="{BB962C8B-B14F-4D97-AF65-F5344CB8AC3E}">
        <p14:creationId xmlns:p14="http://schemas.microsoft.com/office/powerpoint/2010/main" val="2877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Properties:</a:t>
            </a:r>
          </a:p>
          <a:p>
            <a:r>
              <a:rPr lang="en-US" dirty="0"/>
              <a:t>Sensitive to extreme values</a:t>
            </a:r>
          </a:p>
          <a:p>
            <a:r>
              <a:rPr lang="en-US" dirty="0"/>
              <a:t>Best for symmetrical distributions</a:t>
            </a:r>
          </a:p>
          <a:p>
            <a:r>
              <a:rPr lang="en-US" dirty="0"/>
              <a:t>Additive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0" y="1144299"/>
            <a:ext cx="11055927" cy="4443701"/>
          </a:xfrm>
        </p:spPr>
      </p:pic>
    </p:spTree>
    <p:extLst>
      <p:ext uri="{BB962C8B-B14F-4D97-AF65-F5344CB8AC3E}">
        <p14:creationId xmlns:p14="http://schemas.microsoft.com/office/powerpoint/2010/main" val="15353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974869"/>
            <a:ext cx="10252363" cy="4215967"/>
          </a:xfrm>
        </p:spPr>
      </p:pic>
    </p:spTree>
    <p:extLst>
      <p:ext uri="{BB962C8B-B14F-4D97-AF65-F5344CB8AC3E}">
        <p14:creationId xmlns:p14="http://schemas.microsoft.com/office/powerpoint/2010/main" val="17823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83" y="1453187"/>
            <a:ext cx="9601196" cy="1303867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646740"/>
            <a:ext cx="526939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daily temperatures recorded for a week (°C):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21, 24, 26, 28, 27, 25, 22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mean temperature.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heights (cm) of 6 plants are: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12, 15, 11, 18, 14, 16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Calculate the average height.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teacher records the test scores of 8 students: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56, 72, 64, 80, 76, 68, 60, 84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 the arithmetic mean.</a:t>
            </a:r>
          </a:p>
        </p:txBody>
      </p:sp>
    </p:spTree>
    <p:extLst>
      <p:ext uri="{BB962C8B-B14F-4D97-AF65-F5344CB8AC3E}">
        <p14:creationId xmlns:p14="http://schemas.microsoft.com/office/powerpoint/2010/main" val="14381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Median = Middle value after arranging data</a:t>
            </a:r>
            <a:br>
              <a:rPr lang="en-US" dirty="0"/>
            </a:br>
            <a:r>
              <a:rPr lang="en-US" dirty="0"/>
              <a:t>Properties:</a:t>
            </a:r>
          </a:p>
          <a:p>
            <a:r>
              <a:rPr lang="en-US" dirty="0"/>
              <a:t>Not affected by outliers</a:t>
            </a:r>
          </a:p>
          <a:p>
            <a:r>
              <a:rPr lang="en-US" dirty="0"/>
              <a:t>Best for skewed data</a:t>
            </a:r>
          </a:p>
          <a:p>
            <a:r>
              <a:rPr lang="en-US" dirty="0"/>
              <a:t>Splits data into two equal parts</a:t>
            </a:r>
          </a:p>
          <a:p>
            <a:r>
              <a:rPr lang="en-US" dirty="0"/>
              <a:t>Example: 2, 4, 7, 9, 12 → Median =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218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Statistics</vt:lpstr>
      <vt:lpstr>What Is an “Average”?</vt:lpstr>
      <vt:lpstr>PowerPoint Presentation</vt:lpstr>
      <vt:lpstr>PowerPoint Presentation</vt:lpstr>
      <vt:lpstr>Arithmetic Mean</vt:lpstr>
      <vt:lpstr>PowerPoint Presentation</vt:lpstr>
      <vt:lpstr>PowerPoint Presentation</vt:lpstr>
      <vt:lpstr>Questions</vt:lpstr>
      <vt:lpstr>Median</vt:lpstr>
      <vt:lpstr>Questions</vt:lpstr>
      <vt:lpstr>Mode</vt:lpstr>
      <vt:lpstr>Questions</vt:lpstr>
      <vt:lpstr>Mode Questions</vt:lpstr>
      <vt:lpstr>Geometric Mean (GM)</vt:lpstr>
      <vt:lpstr>When is Geometric Mean Used?</vt:lpstr>
      <vt:lpstr>Properties of Geometric Mean</vt:lpstr>
      <vt:lpstr>PowerPoint Presentation</vt:lpstr>
      <vt:lpstr>Questions</vt:lpstr>
      <vt:lpstr>Questions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Moorche</dc:creator>
  <cp:lastModifiedBy>Moorche</cp:lastModifiedBy>
  <cp:revision>4</cp:revision>
  <dcterms:created xsi:type="dcterms:W3CDTF">2025-12-07T21:16:18Z</dcterms:created>
  <dcterms:modified xsi:type="dcterms:W3CDTF">2025-12-11T08:05:56Z</dcterms:modified>
</cp:coreProperties>
</file>