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15" y="1399430"/>
            <a:ext cx="791686" cy="4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90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982133"/>
            <a:ext cx="11179534" cy="5386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Venous drainage </a:t>
            </a:r>
            <a:r>
              <a:rPr lang="en-US" b="1" dirty="0" smtClean="0"/>
              <a:t>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Coronary </a:t>
            </a:r>
            <a:r>
              <a:rPr lang="en-US" b="1" dirty="0"/>
              <a:t>sinus</a:t>
            </a:r>
            <a:endParaRPr lang="en-US" dirty="0"/>
          </a:p>
          <a:p>
            <a:pPr lvl="1"/>
            <a:r>
              <a:rPr lang="en-US" dirty="0"/>
              <a:t>Collects most of the venous blood from the heart wall.</a:t>
            </a:r>
          </a:p>
          <a:p>
            <a:pPr lvl="1"/>
            <a:r>
              <a:rPr lang="en-US" dirty="0"/>
              <a:t>Drains into the </a:t>
            </a:r>
            <a:r>
              <a:rPr lang="en-US" b="1" dirty="0"/>
              <a:t>right atrium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Accounts for about </a:t>
            </a:r>
            <a:r>
              <a:rPr lang="en-US" b="1" dirty="0"/>
              <a:t>66%</a:t>
            </a:r>
            <a:r>
              <a:rPr lang="en-US" dirty="0"/>
              <a:t> of cardiac venous return.</a:t>
            </a:r>
          </a:p>
          <a:p>
            <a:r>
              <a:rPr lang="en-US" b="1" dirty="0"/>
              <a:t>Anterior cardiac veins</a:t>
            </a:r>
            <a:endParaRPr lang="en-US" dirty="0"/>
          </a:p>
          <a:p>
            <a:pPr lvl="1"/>
            <a:r>
              <a:rPr lang="en-US" dirty="0"/>
              <a:t>Usually 2–3 small veins.</a:t>
            </a:r>
          </a:p>
          <a:p>
            <a:pPr lvl="1"/>
            <a:r>
              <a:rPr lang="en-US" dirty="0"/>
              <a:t>Drain directly into the </a:t>
            </a:r>
            <a:r>
              <a:rPr lang="en-US" b="1" dirty="0"/>
              <a:t>right atrium</a:t>
            </a:r>
            <a:r>
              <a:rPr lang="en-US" dirty="0"/>
              <a:t>, not through the coronary sinus.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1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982133"/>
            <a:ext cx="11179534" cy="5386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Venae </a:t>
            </a:r>
            <a:r>
              <a:rPr lang="en-US" b="1" dirty="0" err="1" smtClean="0"/>
              <a:t>cordis</a:t>
            </a:r>
            <a:r>
              <a:rPr lang="en-US" b="1" dirty="0" smtClean="0"/>
              <a:t> </a:t>
            </a:r>
            <a:r>
              <a:rPr lang="en-US" b="1" dirty="0" err="1" smtClean="0"/>
              <a:t>minimae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Small venous channels </a:t>
            </a:r>
          </a:p>
          <a:p>
            <a:r>
              <a:rPr lang="en-US" dirty="0" smtClean="0"/>
              <a:t>Begin in the wall of heart end directly into its chambers</a:t>
            </a:r>
          </a:p>
          <a:p>
            <a:r>
              <a:rPr lang="en-US" dirty="0" smtClean="0"/>
              <a:t>Mainly in right atrium &amp; right ventricle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6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75348"/>
            <a:ext cx="11219291" cy="590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75349"/>
            <a:ext cx="11163631" cy="5877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Circulatory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human body has </a:t>
            </a:r>
            <a:r>
              <a:rPr lang="en-US" b="1" dirty="0"/>
              <a:t>three major circulatory routes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Systemic circulation</a:t>
            </a:r>
            <a:endParaRPr lang="en-US" dirty="0"/>
          </a:p>
          <a:p>
            <a:pPr lvl="1"/>
            <a:r>
              <a:rPr lang="en-US" b="1" dirty="0"/>
              <a:t>Pulmonary circulation</a:t>
            </a:r>
            <a:endParaRPr lang="en-US" dirty="0"/>
          </a:p>
          <a:p>
            <a:pPr lvl="1"/>
            <a:r>
              <a:rPr lang="en-US" b="1" dirty="0"/>
              <a:t>Coronary circulation</a:t>
            </a:r>
            <a:endParaRPr lang="en-US" dirty="0"/>
          </a:p>
          <a:p>
            <a:r>
              <a:rPr lang="en-US" dirty="0"/>
              <a:t>Together, they ensure continuous transport of oxygen, nutrients, hormones, and waste materials throughout the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6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</a:t>
            </a:r>
            <a:r>
              <a:rPr lang="en-US" dirty="0"/>
              <a:t>and most extensive circulatory route.</a:t>
            </a:r>
          </a:p>
          <a:p>
            <a:r>
              <a:rPr lang="en-US" b="1" dirty="0"/>
              <a:t>Function:</a:t>
            </a:r>
            <a:r>
              <a:rPr lang="en-US" dirty="0"/>
              <a:t> Delivers </a:t>
            </a:r>
            <a:r>
              <a:rPr lang="en-US" b="1" dirty="0"/>
              <a:t>oxygen-rich blood</a:t>
            </a:r>
            <a:r>
              <a:rPr lang="en-US" dirty="0"/>
              <a:t> from the left ventricle to all body tissues (except the lungs) and returns deoxygenated blood to the heart.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Pathway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Begins at the </a:t>
            </a:r>
            <a:r>
              <a:rPr lang="en-US" b="1" dirty="0"/>
              <a:t>left ventricle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Blood is pumped into the </a:t>
            </a:r>
            <a:r>
              <a:rPr lang="en-US" b="1" dirty="0"/>
              <a:t>aorta</a:t>
            </a:r>
            <a:r>
              <a:rPr lang="en-US" dirty="0"/>
              <a:t>, the body’s main artery.</a:t>
            </a:r>
          </a:p>
          <a:p>
            <a:pPr lvl="1"/>
            <a:r>
              <a:rPr lang="en-US" dirty="0"/>
              <a:t>Aorta sends branches to the </a:t>
            </a:r>
            <a:r>
              <a:rPr lang="en-US" b="1" dirty="0"/>
              <a:t>upper body</a:t>
            </a:r>
            <a:r>
              <a:rPr lang="en-US" dirty="0"/>
              <a:t> (via superior vena cava) and </a:t>
            </a:r>
            <a:r>
              <a:rPr lang="en-US" b="1" dirty="0"/>
              <a:t>lower body</a:t>
            </a:r>
            <a:r>
              <a:rPr lang="en-US" dirty="0"/>
              <a:t> (via inferior vena cava).</a:t>
            </a:r>
          </a:p>
          <a:p>
            <a:pPr lvl="1"/>
            <a:r>
              <a:rPr lang="en-US" dirty="0"/>
              <a:t>Oxygen exchange occurs in the </a:t>
            </a:r>
            <a:r>
              <a:rPr lang="en-US" b="1" dirty="0"/>
              <a:t>capillary beds</a:t>
            </a:r>
            <a:r>
              <a:rPr lang="en-US" dirty="0"/>
              <a:t> of organs and tissues.</a:t>
            </a:r>
          </a:p>
          <a:p>
            <a:pPr lvl="1"/>
            <a:r>
              <a:rPr lang="en-US" dirty="0"/>
              <a:t>Deoxygenated blood returns to the </a:t>
            </a:r>
            <a:r>
              <a:rPr lang="en-US" b="1" dirty="0"/>
              <a:t>right atrium</a:t>
            </a:r>
            <a:r>
              <a:rPr lang="en-US" dirty="0"/>
              <a:t> via the:</a:t>
            </a:r>
          </a:p>
          <a:p>
            <a:pPr lvl="2"/>
            <a:r>
              <a:rPr lang="en-US" b="1" dirty="0"/>
              <a:t>Superior vena cava</a:t>
            </a:r>
            <a:r>
              <a:rPr lang="en-US" dirty="0"/>
              <a:t> (from upper limbs, head, neck, thoracic region)</a:t>
            </a:r>
          </a:p>
          <a:p>
            <a:pPr lvl="2"/>
            <a:r>
              <a:rPr lang="en-US" b="1" dirty="0"/>
              <a:t>Inferior vena cava</a:t>
            </a:r>
            <a:r>
              <a:rPr lang="en-US" dirty="0"/>
              <a:t> (from abdomen, pelvis, lower limbs)</a:t>
            </a:r>
          </a:p>
          <a:p>
            <a:r>
              <a:rPr lang="en-US" dirty="0"/>
              <a:t>Ensures supply of oxygen and nutrients to every organ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90" y="982133"/>
            <a:ext cx="11100020" cy="537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3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Pulmonary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Transports </a:t>
            </a:r>
            <a:r>
              <a:rPr lang="en-US" b="1" dirty="0"/>
              <a:t>deoxygenated blood</a:t>
            </a:r>
            <a:r>
              <a:rPr lang="en-US" dirty="0"/>
              <a:t> from the heart to the lungs and returns </a:t>
            </a:r>
            <a:r>
              <a:rPr lang="en-US" b="1" dirty="0"/>
              <a:t>oxygenated blood</a:t>
            </a:r>
            <a:r>
              <a:rPr lang="en-US" dirty="0"/>
              <a:t> back to the heart</a:t>
            </a:r>
            <a:r>
              <a:rPr lang="en-US" dirty="0" smtClean="0"/>
              <a:t>.</a:t>
            </a:r>
          </a:p>
          <a:p>
            <a:r>
              <a:rPr lang="en-US" b="1" dirty="0"/>
              <a:t>Pathway</a:t>
            </a:r>
            <a:r>
              <a:rPr lang="en-US" dirty="0"/>
              <a:t>:</a:t>
            </a:r>
          </a:p>
          <a:p>
            <a:r>
              <a:rPr lang="en-US" dirty="0"/>
              <a:t>Begins in the </a:t>
            </a:r>
            <a:r>
              <a:rPr lang="en-US" b="1" dirty="0"/>
              <a:t>right ventricle</a:t>
            </a:r>
            <a:r>
              <a:rPr lang="en-US" dirty="0"/>
              <a:t>.</a:t>
            </a:r>
          </a:p>
          <a:p>
            <a:r>
              <a:rPr lang="en-US" dirty="0"/>
              <a:t>Blood enters the </a:t>
            </a:r>
            <a:r>
              <a:rPr lang="en-US" b="1" dirty="0"/>
              <a:t>pulmonary trunk</a:t>
            </a:r>
            <a:r>
              <a:rPr lang="en-US" dirty="0"/>
              <a:t>, which divides into:</a:t>
            </a:r>
          </a:p>
          <a:p>
            <a:pPr lvl="1"/>
            <a:r>
              <a:rPr lang="en-US" b="1" dirty="0"/>
              <a:t>Right pulmonary artery</a:t>
            </a:r>
            <a:r>
              <a:rPr lang="en-US" dirty="0"/>
              <a:t> → right lung</a:t>
            </a:r>
          </a:p>
          <a:p>
            <a:pPr lvl="1"/>
            <a:r>
              <a:rPr lang="en-US" b="1" dirty="0"/>
              <a:t>Left pulmonary artery</a:t>
            </a:r>
            <a:r>
              <a:rPr lang="en-US" dirty="0"/>
              <a:t> → left lung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In </a:t>
            </a:r>
            <a:r>
              <a:rPr lang="en-US" dirty="0"/>
              <a:t>the lungs, blood flows through </a:t>
            </a:r>
            <a:r>
              <a:rPr lang="en-US" b="1" dirty="0"/>
              <a:t>pulmonary capillaries</a:t>
            </a:r>
            <a:r>
              <a:rPr lang="en-US" dirty="0"/>
              <a:t>, where:</a:t>
            </a:r>
          </a:p>
          <a:p>
            <a:pPr lvl="2"/>
            <a:r>
              <a:rPr lang="en-US" dirty="0"/>
              <a:t>Carbon dioxide is removed</a:t>
            </a:r>
          </a:p>
          <a:p>
            <a:pPr lvl="2"/>
            <a:r>
              <a:rPr lang="en-US" dirty="0"/>
              <a:t>Oxygen is absorbed</a:t>
            </a:r>
          </a:p>
          <a:p>
            <a:pPr lvl="1"/>
            <a:r>
              <a:rPr lang="en-US" dirty="0"/>
              <a:t>Oxygenated blood drains into </a:t>
            </a:r>
            <a:r>
              <a:rPr lang="en-US" b="1" dirty="0"/>
              <a:t>four pulmonary veins</a:t>
            </a:r>
            <a:r>
              <a:rPr lang="en-US" dirty="0"/>
              <a:t> (two from each lung).</a:t>
            </a:r>
          </a:p>
          <a:p>
            <a:pPr lvl="1"/>
            <a:r>
              <a:rPr lang="en-US" dirty="0"/>
              <a:t>Returns to the </a:t>
            </a:r>
            <a:r>
              <a:rPr lang="en-US" b="1" dirty="0"/>
              <a:t>left atrium</a:t>
            </a:r>
            <a:r>
              <a:rPr lang="en-US" dirty="0"/>
              <a:t>.</a:t>
            </a:r>
          </a:p>
          <a:p>
            <a:r>
              <a:rPr lang="en-US" dirty="0"/>
              <a:t>Entire cycle takes about </a:t>
            </a:r>
            <a:r>
              <a:rPr lang="en-US" b="1" dirty="0"/>
              <a:t>4–8 seconds</a:t>
            </a:r>
            <a:r>
              <a:rPr lang="en-US" dirty="0"/>
              <a:t>.</a:t>
            </a:r>
          </a:p>
          <a:p>
            <a:r>
              <a:rPr lang="en-US" dirty="0"/>
              <a:t>Essential for gas exchange and maintaining oxygen supply to the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982133"/>
            <a:ext cx="11187485" cy="537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0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Coronary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Supplies </a:t>
            </a:r>
            <a:r>
              <a:rPr lang="en-US" b="1" dirty="0"/>
              <a:t>blood to the heart muscle itself</a:t>
            </a:r>
            <a:r>
              <a:rPr lang="en-US" dirty="0"/>
              <a:t>, ensuring it receives oxygen and nutrients.</a:t>
            </a:r>
          </a:p>
          <a:p>
            <a:r>
              <a:rPr lang="en-US" b="1" dirty="0"/>
              <a:t>Coronary arteries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Originate from the </a:t>
            </a:r>
            <a:r>
              <a:rPr lang="en-US" b="1" dirty="0"/>
              <a:t>arch of the aorta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Usually two main arteries:</a:t>
            </a:r>
          </a:p>
          <a:p>
            <a:pPr lvl="2"/>
            <a:r>
              <a:rPr lang="en-US" b="1" dirty="0"/>
              <a:t>Right coronary artery</a:t>
            </a:r>
            <a:endParaRPr lang="en-US" dirty="0"/>
          </a:p>
          <a:p>
            <a:pPr lvl="2"/>
            <a:r>
              <a:rPr lang="en-US" b="1" dirty="0"/>
              <a:t>Left coronary artery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9" y="475348"/>
            <a:ext cx="791686" cy="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86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408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ANATOMY </vt:lpstr>
      <vt:lpstr>Circulatory Routes</vt:lpstr>
      <vt:lpstr>Systemic Circulation</vt:lpstr>
      <vt:lpstr>Continued </vt:lpstr>
      <vt:lpstr>PowerPoint Presentation</vt:lpstr>
      <vt:lpstr>Pulmonary Circulation</vt:lpstr>
      <vt:lpstr>Continued </vt:lpstr>
      <vt:lpstr>PowerPoint Presentation</vt:lpstr>
      <vt:lpstr>Coronary Circulation</vt:lpstr>
      <vt:lpstr>PowerPoint Presentation</vt:lpstr>
      <vt:lpstr>Venous drainage routes</vt:lpstr>
      <vt:lpstr>PowerPoint Presentation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Moorche</dc:creator>
  <cp:lastModifiedBy>Moorche</cp:lastModifiedBy>
  <cp:revision>4</cp:revision>
  <dcterms:created xsi:type="dcterms:W3CDTF">2025-12-12T15:00:22Z</dcterms:created>
  <dcterms:modified xsi:type="dcterms:W3CDTF">2025-12-12T15:41:43Z</dcterms:modified>
</cp:coreProperties>
</file>