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3" y="1407381"/>
            <a:ext cx="107342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Physiotherapy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Nerve-gliding exercises</a:t>
            </a:r>
          </a:p>
          <a:p>
            <a:pPr lvl="1"/>
            <a:r>
              <a:rPr lang="en-US" dirty="0"/>
              <a:t>Strengthening of intrinsic hand muscles</a:t>
            </a:r>
          </a:p>
          <a:p>
            <a:pPr lvl="1"/>
            <a:r>
              <a:rPr lang="en-US" dirty="0"/>
              <a:t>Posture correction</a:t>
            </a:r>
          </a:p>
          <a:p>
            <a:r>
              <a:rPr lang="en-US" b="1" dirty="0"/>
              <a:t>Ergonomic adjustments</a:t>
            </a:r>
            <a:r>
              <a:rPr lang="en-US" dirty="0"/>
              <a:t> for work and daily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2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Medical / Surgical Management</a:t>
            </a:r>
          </a:p>
          <a:p>
            <a:r>
              <a:rPr lang="en-US" b="1" dirty="0"/>
              <a:t>Steroid injections</a:t>
            </a:r>
            <a:r>
              <a:rPr lang="en-US" dirty="0"/>
              <a:t> (select cases)</a:t>
            </a:r>
          </a:p>
          <a:p>
            <a:r>
              <a:rPr lang="en-US" b="1" dirty="0"/>
              <a:t>Surgical decompression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Cubital tunnel release</a:t>
            </a:r>
          </a:p>
          <a:p>
            <a:pPr lvl="1"/>
            <a:r>
              <a:rPr lang="en-US" dirty="0"/>
              <a:t>Medial </a:t>
            </a:r>
            <a:r>
              <a:rPr lang="en-US" dirty="0" err="1"/>
              <a:t>epicondylectomy</a:t>
            </a:r>
            <a:endParaRPr lang="en-US" dirty="0"/>
          </a:p>
          <a:p>
            <a:pPr lvl="1"/>
            <a:r>
              <a:rPr lang="en-US" dirty="0"/>
              <a:t>Anterior transposition of the ulnar nerve</a:t>
            </a:r>
          </a:p>
          <a:p>
            <a:r>
              <a:rPr lang="en-US" b="1" dirty="0"/>
              <a:t>Surgery for </a:t>
            </a:r>
            <a:r>
              <a:rPr lang="en-US" b="1" dirty="0" err="1"/>
              <a:t>Guyon's</a:t>
            </a:r>
            <a:r>
              <a:rPr lang="en-US" b="1" dirty="0"/>
              <a:t> canal release</a:t>
            </a:r>
            <a:endParaRPr lang="en-US" dirty="0"/>
          </a:p>
          <a:p>
            <a:r>
              <a:rPr lang="en-US" b="1" dirty="0"/>
              <a:t>Post-surgical physiotherapy</a:t>
            </a:r>
            <a:r>
              <a:rPr lang="en-US" dirty="0"/>
              <a:t> to restore function</a:t>
            </a:r>
          </a:p>
        </p:txBody>
      </p:sp>
    </p:spTree>
    <p:extLst>
      <p:ext uri="{BB962C8B-B14F-4D97-AF65-F5344CB8AC3E}">
        <p14:creationId xmlns:p14="http://schemas.microsoft.com/office/powerpoint/2010/main" val="185691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Peroneal Nerve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/>
              <a:t>Injury to the nerve that wraps around the </a:t>
            </a:r>
            <a:r>
              <a:rPr lang="en-US" b="1" dirty="0"/>
              <a:t>fibular neck</a:t>
            </a:r>
            <a:r>
              <a:rPr lang="en-US" dirty="0"/>
              <a:t> and controls </a:t>
            </a:r>
            <a:r>
              <a:rPr lang="en-US" b="1" dirty="0"/>
              <a:t>foot dorsiflexion, eversion, and toe extension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1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131825" cy="53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4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 </a:t>
            </a:r>
            <a:r>
              <a:rPr lang="en-US" dirty="0"/>
              <a:t>around the knee (fibular head fracture, knee dislocation)</a:t>
            </a:r>
          </a:p>
          <a:p>
            <a:r>
              <a:rPr lang="en-US" dirty="0"/>
              <a:t>Compression from tight casts/braces or frequent leg crossing</a:t>
            </a:r>
          </a:p>
          <a:p>
            <a:r>
              <a:rPr lang="en-US" dirty="0"/>
              <a:t>Prolonged squatting or kneeling</a:t>
            </a:r>
          </a:p>
          <a:p>
            <a:r>
              <a:rPr lang="en-US" dirty="0"/>
              <a:t>Surgical complications (especially knee surgery)</a:t>
            </a:r>
          </a:p>
          <a:p>
            <a:r>
              <a:rPr lang="en-US" dirty="0"/>
              <a:t>Rapid or severe weight loss reducing soft-tissue protection</a:t>
            </a:r>
          </a:p>
        </p:txBody>
      </p:sp>
    </p:spTree>
    <p:extLst>
      <p:ext uri="{BB962C8B-B14F-4D97-AF65-F5344CB8AC3E}">
        <p14:creationId xmlns:p14="http://schemas.microsoft.com/office/powerpoint/2010/main" val="316435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Foot </a:t>
            </a:r>
            <a:r>
              <a:rPr lang="en-US" b="1" dirty="0"/>
              <a:t>drop</a:t>
            </a:r>
            <a:r>
              <a:rPr lang="en-US" dirty="0"/>
              <a:t> (cannot lift foot upward)</a:t>
            </a:r>
          </a:p>
          <a:p>
            <a:r>
              <a:rPr lang="en-US" dirty="0"/>
              <a:t>Weak foot eversion and toe extension</a:t>
            </a:r>
          </a:p>
          <a:p>
            <a:r>
              <a:rPr lang="en-US" dirty="0"/>
              <a:t>Sensory loss or tingling on lateral leg and dorsum of foot</a:t>
            </a:r>
          </a:p>
          <a:p>
            <a:r>
              <a:rPr lang="en-US" dirty="0" err="1"/>
              <a:t>Steppage</a:t>
            </a:r>
            <a:r>
              <a:rPr lang="en-US" dirty="0"/>
              <a:t> gait</a:t>
            </a:r>
          </a:p>
          <a:p>
            <a:r>
              <a:rPr lang="en-US" dirty="0"/>
              <a:t>Pain or burning sensation along the nerve pathway</a:t>
            </a:r>
          </a:p>
        </p:txBody>
      </p:sp>
    </p:spTree>
    <p:extLst>
      <p:ext uri="{BB962C8B-B14F-4D97-AF65-F5344CB8AC3E}">
        <p14:creationId xmlns:p14="http://schemas.microsoft.com/office/powerpoint/2010/main" val="195603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 </a:t>
            </a:r>
            <a:r>
              <a:rPr lang="en-US" dirty="0"/>
              <a:t>external pressure or tight dressings</a:t>
            </a:r>
          </a:p>
          <a:p>
            <a:r>
              <a:rPr lang="en-US" dirty="0"/>
              <a:t>Physical therapy for strengthening and gait training</a:t>
            </a:r>
          </a:p>
          <a:p>
            <a:r>
              <a:rPr lang="en-US" b="1" dirty="0"/>
              <a:t>Ankle–foot orthosis (AFO)</a:t>
            </a:r>
            <a:r>
              <a:rPr lang="en-US" dirty="0"/>
              <a:t> for foot drop</a:t>
            </a:r>
          </a:p>
          <a:p>
            <a:r>
              <a:rPr lang="en-US" dirty="0"/>
              <a:t>Pain control (NSAIDs, neuropathic medications)</a:t>
            </a:r>
          </a:p>
          <a:p>
            <a:r>
              <a:rPr lang="en-US" b="1" dirty="0"/>
              <a:t>Surgical decompression</a:t>
            </a:r>
            <a:r>
              <a:rPr lang="en-US" dirty="0"/>
              <a:t> if entrapment</a:t>
            </a:r>
          </a:p>
          <a:p>
            <a:r>
              <a:rPr lang="en-US" b="1" dirty="0"/>
              <a:t>Nerve repair or grafting</a:t>
            </a:r>
            <a:r>
              <a:rPr lang="en-US" dirty="0"/>
              <a:t> if lacerated</a:t>
            </a:r>
          </a:p>
          <a:p>
            <a:r>
              <a:rPr lang="en-US" b="1" dirty="0"/>
              <a:t>Tendon transfer</a:t>
            </a:r>
            <a:r>
              <a:rPr lang="en-US" dirty="0"/>
              <a:t> for chronic, non-recovering foot </a:t>
            </a:r>
            <a:r>
              <a:rPr lang="en-US" dirty="0" err="1"/>
              <a:t>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55679" cy="5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1"/>
            <a:ext cx="11203387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Ulnar Nerve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Definition:</a:t>
            </a:r>
          </a:p>
          <a:p>
            <a:r>
              <a:rPr lang="en-US" dirty="0" smtClean="0"/>
              <a:t>Injury </a:t>
            </a:r>
            <a:r>
              <a:rPr lang="en-US" dirty="0"/>
              <a:t>or compression of the ulnar nerve, which runs from the brachial plexus down the arm into the hand</a:t>
            </a:r>
          </a:p>
          <a:p>
            <a:r>
              <a:rPr lang="en-US" dirty="0"/>
              <a:t>Common sites of injury: </a:t>
            </a:r>
            <a:r>
              <a:rPr lang="en-US" b="1" dirty="0"/>
              <a:t>cubital tunnel (elbow)</a:t>
            </a:r>
            <a:r>
              <a:rPr lang="en-US" dirty="0"/>
              <a:t>, </a:t>
            </a:r>
            <a:r>
              <a:rPr lang="en-US" b="1" dirty="0" err="1"/>
              <a:t>Guyon’s</a:t>
            </a:r>
            <a:r>
              <a:rPr lang="en-US" b="1" dirty="0"/>
              <a:t> canal (wrist)</a:t>
            </a:r>
            <a:endParaRPr lang="en-US" dirty="0"/>
          </a:p>
          <a:p>
            <a:r>
              <a:rPr lang="en-US" dirty="0"/>
              <a:t>Leads to sensory and motor dysfunction in the </a:t>
            </a:r>
            <a:r>
              <a:rPr lang="en-US" b="1" dirty="0"/>
              <a:t>ring &amp; little fingers</a:t>
            </a:r>
            <a:r>
              <a:rPr lang="en-US" dirty="0"/>
              <a:t> and </a:t>
            </a:r>
            <a:r>
              <a:rPr lang="en-US" b="1" dirty="0"/>
              <a:t>intrinsic hand muscles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111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35193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87485" cy="53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Ulnar Nerve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Symptoms of Ulnar Nerve Injury</a:t>
            </a:r>
          </a:p>
          <a:p>
            <a:r>
              <a:rPr lang="en-US" b="1" dirty="0"/>
              <a:t>Numbness &amp; tingling</a:t>
            </a:r>
            <a:r>
              <a:rPr lang="en-US" dirty="0"/>
              <a:t> in the ring and little fingers</a:t>
            </a:r>
          </a:p>
          <a:p>
            <a:r>
              <a:rPr lang="en-US" b="1" dirty="0"/>
              <a:t>Weak grip strength</a:t>
            </a:r>
            <a:endParaRPr lang="en-US" dirty="0"/>
          </a:p>
          <a:p>
            <a:r>
              <a:rPr lang="en-US" b="1" dirty="0"/>
              <a:t>Claw hand deformity</a:t>
            </a:r>
            <a:r>
              <a:rPr lang="en-US" dirty="0"/>
              <a:t> (hyperextension at MCP, flexion at IP joints of 4th &amp; 5th digits)</a:t>
            </a:r>
          </a:p>
          <a:p>
            <a:r>
              <a:rPr lang="en-US" b="1" dirty="0"/>
              <a:t>Muscle wasting</a:t>
            </a:r>
            <a:r>
              <a:rPr lang="en-US" dirty="0"/>
              <a:t> in the hand, especially the </a:t>
            </a:r>
            <a:r>
              <a:rPr lang="en-US" dirty="0" err="1"/>
              <a:t>interossei</a:t>
            </a:r>
            <a:r>
              <a:rPr lang="en-US" dirty="0"/>
              <a:t> and </a:t>
            </a:r>
            <a:r>
              <a:rPr lang="en-US" dirty="0" err="1"/>
              <a:t>hypothenar</a:t>
            </a:r>
            <a:r>
              <a:rPr lang="en-US" dirty="0"/>
              <a:t> </a:t>
            </a:r>
            <a:r>
              <a:rPr lang="en-US" dirty="0" smtClean="0"/>
              <a:t>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with:</a:t>
            </a:r>
          </a:p>
          <a:p>
            <a:pPr lvl="1"/>
            <a:r>
              <a:rPr lang="en-US" dirty="0"/>
              <a:t>Finger spread / adduction</a:t>
            </a:r>
          </a:p>
          <a:p>
            <a:pPr lvl="1"/>
            <a:r>
              <a:rPr lang="en-US" dirty="0"/>
              <a:t>Precision grip</a:t>
            </a:r>
          </a:p>
          <a:p>
            <a:pPr lvl="1"/>
            <a:r>
              <a:rPr lang="en-US" dirty="0"/>
              <a:t>Pinch movements</a:t>
            </a:r>
          </a:p>
          <a:p>
            <a:r>
              <a:rPr lang="en-US" dirty="0"/>
              <a:t>Pain or aching on the </a:t>
            </a:r>
            <a:r>
              <a:rPr lang="en-US" b="1" dirty="0"/>
              <a:t>inside of the elbow</a:t>
            </a:r>
            <a:r>
              <a:rPr lang="en-US" dirty="0"/>
              <a:t> or </a:t>
            </a:r>
            <a:r>
              <a:rPr lang="en-US" b="1" dirty="0"/>
              <a:t>wrist</a:t>
            </a:r>
            <a:r>
              <a:rPr lang="en-US" dirty="0"/>
              <a:t> (depending on site of injury)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Ulnar Nerve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Compression </a:t>
            </a:r>
            <a:r>
              <a:rPr lang="en-US" b="1" dirty="0"/>
              <a:t>at the elbow (Cubital tunnel syndrome)</a:t>
            </a:r>
            <a:endParaRPr lang="en-US" dirty="0"/>
          </a:p>
          <a:p>
            <a:r>
              <a:rPr lang="en-US" b="1" dirty="0"/>
              <a:t>Compression at the wrist (</a:t>
            </a:r>
            <a:r>
              <a:rPr lang="en-US" b="1" dirty="0" err="1"/>
              <a:t>Guyon's</a:t>
            </a:r>
            <a:r>
              <a:rPr lang="en-US" b="1" dirty="0"/>
              <a:t> canal syndrome)</a:t>
            </a:r>
            <a:endParaRPr lang="en-US" dirty="0"/>
          </a:p>
          <a:p>
            <a:r>
              <a:rPr lang="en-US" b="1" dirty="0"/>
              <a:t>Trauma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Fractures of the </a:t>
            </a:r>
            <a:r>
              <a:rPr lang="en-US" dirty="0" err="1"/>
              <a:t>humerus</a:t>
            </a:r>
            <a:r>
              <a:rPr lang="en-US" dirty="0"/>
              <a:t>, elbow, wrist</a:t>
            </a:r>
          </a:p>
          <a:p>
            <a:pPr lvl="1"/>
            <a:r>
              <a:rPr lang="en-US" dirty="0"/>
              <a:t>Direct blow to the medial elbow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4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Prolonged </a:t>
            </a:r>
            <a:r>
              <a:rPr lang="en-US" b="1" dirty="0"/>
              <a:t>elbow flexion</a:t>
            </a:r>
            <a:r>
              <a:rPr lang="en-US" dirty="0"/>
              <a:t> (sleeping with elbows bent, phone use)</a:t>
            </a:r>
          </a:p>
          <a:p>
            <a:r>
              <a:rPr lang="en-US" b="1" dirty="0"/>
              <a:t>Repetitive strain</a:t>
            </a:r>
            <a:r>
              <a:rPr lang="en-US" dirty="0"/>
              <a:t> from occupational or athletic activities</a:t>
            </a:r>
          </a:p>
          <a:p>
            <a:r>
              <a:rPr lang="en-US" b="1" dirty="0"/>
              <a:t>Inflammation or swelling</a:t>
            </a:r>
            <a:r>
              <a:rPr lang="en-US" dirty="0"/>
              <a:t> around the nerve</a:t>
            </a:r>
          </a:p>
          <a:p>
            <a:r>
              <a:rPr lang="en-US" b="1" dirty="0"/>
              <a:t>Diabetes</a:t>
            </a:r>
            <a:r>
              <a:rPr lang="en-US" dirty="0"/>
              <a:t> and other neuropathy-related disorders</a:t>
            </a:r>
          </a:p>
          <a:p>
            <a:r>
              <a:rPr lang="en-US" b="1" dirty="0"/>
              <a:t>Iatrogenic injury</a:t>
            </a:r>
            <a:r>
              <a:rPr lang="en-US" dirty="0"/>
              <a:t> during elbow or wrist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6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0" y="492981"/>
            <a:ext cx="107342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Ulnar Nerve Palsy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Conservative Management</a:t>
            </a:r>
          </a:p>
          <a:p>
            <a:r>
              <a:rPr lang="en-US" dirty="0"/>
              <a:t>Activity modification (avoid prolonged elbow flexion / pressure)</a:t>
            </a:r>
          </a:p>
          <a:p>
            <a:r>
              <a:rPr lang="en-US" b="1" dirty="0"/>
              <a:t>Splinting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Night elbow splint at 30–45° flexion</a:t>
            </a:r>
          </a:p>
          <a:p>
            <a:pPr lvl="1"/>
            <a:r>
              <a:rPr lang="en-US" dirty="0"/>
              <a:t>Wrist splint for </a:t>
            </a:r>
            <a:r>
              <a:rPr lang="en-US" dirty="0" err="1"/>
              <a:t>Guyon's</a:t>
            </a:r>
            <a:r>
              <a:rPr lang="en-US" dirty="0"/>
              <a:t> canal compression</a:t>
            </a:r>
          </a:p>
          <a:p>
            <a:r>
              <a:rPr lang="en-US" b="1" dirty="0"/>
              <a:t>NSAIDs</a:t>
            </a:r>
            <a:r>
              <a:rPr lang="en-US" dirty="0"/>
              <a:t> for pain and inflammation</a:t>
            </a:r>
          </a:p>
        </p:txBody>
      </p:sp>
    </p:spTree>
    <p:extLst>
      <p:ext uri="{BB962C8B-B14F-4D97-AF65-F5344CB8AC3E}">
        <p14:creationId xmlns:p14="http://schemas.microsoft.com/office/powerpoint/2010/main" val="56936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465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PHYSIOTHERAPY TECHNIQUES I</vt:lpstr>
      <vt:lpstr>Ulnar Nerve Injury</vt:lpstr>
      <vt:lpstr>PowerPoint Presentation</vt:lpstr>
      <vt:lpstr>PowerPoint Presentation</vt:lpstr>
      <vt:lpstr>Symptoms of Ulnar Nerve Injury</vt:lpstr>
      <vt:lpstr>CONTINUED </vt:lpstr>
      <vt:lpstr>Causes of Ulnar Nerve Injury</vt:lpstr>
      <vt:lpstr>CONTINUED </vt:lpstr>
      <vt:lpstr>Treatment of Ulnar Nerve Palsy</vt:lpstr>
      <vt:lpstr>CONTINUED </vt:lpstr>
      <vt:lpstr>CONTINUED </vt:lpstr>
      <vt:lpstr>Common Peroneal Nerve Injury</vt:lpstr>
      <vt:lpstr>PowerPoint Presentation</vt:lpstr>
      <vt:lpstr>Causes</vt:lpstr>
      <vt:lpstr>Symptoms</vt:lpstr>
      <vt:lpstr>Treatment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 I</dc:title>
  <dc:creator>Moorche</dc:creator>
  <cp:lastModifiedBy>Moorche</cp:lastModifiedBy>
  <cp:revision>3</cp:revision>
  <dcterms:created xsi:type="dcterms:W3CDTF">2025-12-11T14:09:12Z</dcterms:created>
  <dcterms:modified xsi:type="dcterms:W3CDTF">2025-12-11T14:33:43Z</dcterms:modified>
</cp:coreProperties>
</file>