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90" r:id="rId5"/>
    <p:sldId id="292" r:id="rId6"/>
    <p:sldId id="291" r:id="rId7"/>
    <p:sldId id="293" r:id="rId8"/>
    <p:sldId id="295" r:id="rId9"/>
    <p:sldId id="285" r:id="rId10"/>
    <p:sldId id="286" r:id="rId11"/>
    <p:sldId id="294" r:id="rId12"/>
    <p:sldId id="283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Nervous System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BS-PSY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Hindbrain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i="1" dirty="0"/>
              <a:t>hindbrain </a:t>
            </a:r>
            <a:r>
              <a:rPr lang="en-US" dirty="0"/>
              <a:t>includes the cerebellum and two structures found in the lower part of the brainstem: the medulla and the pons. </a:t>
            </a:r>
            <a:endParaRPr lang="en-US" dirty="0" smtClean="0"/>
          </a:p>
          <a:p>
            <a:r>
              <a:rPr lang="en-US" b="1" dirty="0" smtClean="0"/>
              <a:t>Medulla -</a:t>
            </a:r>
            <a:r>
              <a:rPr lang="en-US" dirty="0"/>
              <a:t>attaches to the spinal cord, controls largely</a:t>
            </a:r>
            <a:r>
              <a:rPr lang="en-US" b="1" dirty="0"/>
              <a:t> </a:t>
            </a:r>
            <a:r>
              <a:rPr lang="en-US" dirty="0"/>
              <a:t>unconscious but vital functions</a:t>
            </a:r>
            <a:endParaRPr lang="en-US" b="1" dirty="0" smtClean="0"/>
          </a:p>
          <a:p>
            <a:r>
              <a:rPr lang="en-US" b="1" dirty="0" smtClean="0"/>
              <a:t>Pons-</a:t>
            </a:r>
            <a:r>
              <a:rPr lang="en-US" i="1" dirty="0"/>
              <a:t>pons </a:t>
            </a:r>
            <a:r>
              <a:rPr lang="en-US" dirty="0"/>
              <a:t>(literally “bridge”) includes</a:t>
            </a:r>
            <a:r>
              <a:rPr lang="en-US" b="1" dirty="0"/>
              <a:t> </a:t>
            </a:r>
            <a:r>
              <a:rPr lang="en-US" dirty="0"/>
              <a:t>a bridge of fibers that connects the brainstem with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dirty="0" smtClean="0"/>
              <a:t>cerebellum</a:t>
            </a:r>
            <a:r>
              <a:rPr lang="en-US" smtClean="0"/>
              <a:t>. </a:t>
            </a:r>
          </a:p>
          <a:p>
            <a:r>
              <a:rPr lang="en-US" smtClean="0"/>
              <a:t>It </a:t>
            </a:r>
            <a:r>
              <a:rPr lang="en-US" dirty="0"/>
              <a:t>involved with sleep and arousal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Hindbrain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Cerebellum-(</a:t>
            </a:r>
            <a:r>
              <a:rPr lang="en-US" dirty="0" smtClean="0"/>
              <a:t>literally </a:t>
            </a:r>
            <a:r>
              <a:rPr lang="en-US" dirty="0"/>
              <a:t>“little brain”) is a relatively large and deeply folded structure </a:t>
            </a:r>
            <a:endParaRPr lang="en-US" dirty="0" smtClean="0"/>
          </a:p>
          <a:p>
            <a:r>
              <a:rPr lang="en-US" dirty="0"/>
              <a:t>coordination of movement and to the sense of equilibrium, or physical balance</a:t>
            </a:r>
          </a:p>
        </p:txBody>
      </p:sp>
    </p:spTree>
    <p:extLst>
      <p:ext uri="{BB962C8B-B14F-4D97-AF65-F5344CB8AC3E}">
        <p14:creationId xmlns:p14="http://schemas.microsoft.com/office/powerpoint/2010/main" val="15725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26" name="Picture 2" descr="https://o.quizlet.com/Uxg22vtvICnQwS70sJPc3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227" y="1434905"/>
            <a:ext cx="5284612" cy="440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Central Nervous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Forebrain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Midbrain‘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Hindbrain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2052" name="Picture 4" descr="https://notes.kylethieringer.com/attachments/vertebrate_brain_hierarch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3" y="2425785"/>
            <a:ext cx="4529797" cy="3581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largest and most complex region of the brain, encompassing a variety of structures, including the thalamus, hypothalamus, limbic system, and cerebrum. </a:t>
            </a:r>
          </a:p>
          <a:p>
            <a:r>
              <a:rPr lang="en-US" b="1" dirty="0">
                <a:solidFill>
                  <a:schemeClr val="tx1"/>
                </a:solidFill>
              </a:rPr>
              <a:t>The Thalamus: </a:t>
            </a:r>
            <a:r>
              <a:rPr lang="en-US" dirty="0">
                <a:solidFill>
                  <a:schemeClr val="tx1"/>
                </a:solidFill>
              </a:rPr>
              <a:t>A Relay </a:t>
            </a:r>
            <a:r>
              <a:rPr lang="en-US" dirty="0" smtClean="0">
                <a:solidFill>
                  <a:schemeClr val="tx1"/>
                </a:solidFill>
              </a:rPr>
              <a:t>Station</a:t>
            </a:r>
          </a:p>
          <a:p>
            <a:r>
              <a:rPr lang="en-US" b="1" dirty="0">
                <a:solidFill>
                  <a:schemeClr val="tx1"/>
                </a:solidFill>
              </a:rPr>
              <a:t>The Hypothalamus: </a:t>
            </a:r>
            <a:r>
              <a:rPr lang="en-US" dirty="0">
                <a:solidFill>
                  <a:schemeClr val="tx1"/>
                </a:solidFill>
              </a:rPr>
              <a:t>A Regulator of Biological </a:t>
            </a:r>
            <a:r>
              <a:rPr lang="en-US" dirty="0" smtClean="0">
                <a:solidFill>
                  <a:schemeClr val="tx1"/>
                </a:solidFill>
              </a:rPr>
              <a:t>Needs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hypo </a:t>
            </a:r>
            <a:r>
              <a:rPr lang="en-US" dirty="0">
                <a:solidFill>
                  <a:schemeClr val="tx1"/>
                </a:solidFill>
              </a:rPr>
              <a:t>means “under,”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/>
              <a:t>control the autonomic nervous system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link </a:t>
            </a:r>
            <a:r>
              <a:rPr lang="en-US" dirty="0"/>
              <a:t>between the brain and the </a:t>
            </a:r>
            <a:r>
              <a:rPr lang="en-US" i="1" dirty="0"/>
              <a:t>endocrine</a:t>
            </a:r>
            <a:r>
              <a:rPr lang="en-US" dirty="0"/>
              <a:t> </a:t>
            </a:r>
            <a:r>
              <a:rPr lang="en-US" i="1" dirty="0" smtClean="0"/>
              <a:t>system</a:t>
            </a:r>
          </a:p>
          <a:p>
            <a:pPr lvl="1"/>
            <a:r>
              <a:rPr lang="en-US" dirty="0"/>
              <a:t>regulation of basic biological </a:t>
            </a:r>
            <a:r>
              <a:rPr lang="en-US" dirty="0" smtClean="0"/>
              <a:t>drives and processes</a:t>
            </a:r>
          </a:p>
          <a:p>
            <a:r>
              <a:rPr lang="en-US" dirty="0" smtClean="0"/>
              <a:t>The Limbic System</a:t>
            </a:r>
          </a:p>
          <a:p>
            <a:pPr lvl="1"/>
            <a:r>
              <a:rPr lang="en-US" dirty="0"/>
              <a:t>located roughly along the border between the cerebral cortex and deeper sub cortical areas.</a:t>
            </a:r>
            <a:endParaRPr lang="en-US" dirty="0" smtClean="0"/>
          </a:p>
          <a:p>
            <a:pPr lvl="1"/>
            <a:r>
              <a:rPr lang="en-US" dirty="0"/>
              <a:t>hippocampus,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dirty="0" smtClean="0"/>
              <a:t>amygdala -memory formation, emotion, 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Forebrain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14888" cy="3318936"/>
          </a:xfrm>
        </p:spPr>
        <p:txBody>
          <a:bodyPr/>
          <a:lstStyle/>
          <a:p>
            <a:r>
              <a:rPr lang="en-US" b="1" dirty="0"/>
              <a:t>The Cerebrum: </a:t>
            </a:r>
            <a:r>
              <a:rPr lang="en-US" dirty="0"/>
              <a:t>The Center of Complex </a:t>
            </a:r>
            <a:r>
              <a:rPr lang="en-US" dirty="0" smtClean="0"/>
              <a:t>Thought-Outer layer cerebral Cortex</a:t>
            </a:r>
          </a:p>
          <a:p>
            <a:pPr lvl="1"/>
            <a:r>
              <a:rPr lang="en-US" dirty="0" smtClean="0"/>
              <a:t>Right and Left Hemispheres</a:t>
            </a:r>
          </a:p>
          <a:p>
            <a:pPr lvl="1"/>
            <a:r>
              <a:rPr lang="en-US" dirty="0" smtClean="0"/>
              <a:t>Corpus Callosum</a:t>
            </a:r>
          </a:p>
          <a:p>
            <a:pPr lvl="1"/>
            <a:r>
              <a:rPr lang="en-US" dirty="0"/>
              <a:t>cerebral hemisphere is divided into four parts called </a:t>
            </a:r>
            <a:r>
              <a:rPr lang="en-US" i="1" dirty="0"/>
              <a:t>lobes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511" y="2707543"/>
            <a:ext cx="4342252" cy="287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6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Forebrain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occipital lobe, </a:t>
            </a:r>
            <a:r>
              <a:rPr lang="en-US" dirty="0"/>
              <a:t>at the back of the </a:t>
            </a:r>
            <a:r>
              <a:rPr lang="en-US" dirty="0" smtClean="0"/>
              <a:t>head</a:t>
            </a:r>
          </a:p>
          <a:p>
            <a:r>
              <a:rPr lang="en-US" dirty="0"/>
              <a:t>The </a:t>
            </a:r>
            <a:r>
              <a:rPr lang="en-US" i="1" dirty="0"/>
              <a:t>parietal lobe </a:t>
            </a:r>
            <a:r>
              <a:rPr lang="en-US" dirty="0"/>
              <a:t>is forward of the occipital </a:t>
            </a:r>
            <a:r>
              <a:rPr lang="en-US" dirty="0" smtClean="0"/>
              <a:t>lobe</a:t>
            </a:r>
          </a:p>
          <a:p>
            <a:r>
              <a:rPr lang="en-US" dirty="0"/>
              <a:t>The </a:t>
            </a:r>
            <a:r>
              <a:rPr lang="en-US" i="1" dirty="0"/>
              <a:t>temporal lobe </a:t>
            </a:r>
            <a:r>
              <a:rPr lang="en-US" dirty="0"/>
              <a:t>(meaning “near the temples”) </a:t>
            </a:r>
            <a:endParaRPr lang="en-US" dirty="0" smtClean="0"/>
          </a:p>
          <a:p>
            <a:r>
              <a:rPr lang="en-US" dirty="0"/>
              <a:t>, the </a:t>
            </a:r>
            <a:r>
              <a:rPr lang="en-US" i="1" dirty="0"/>
              <a:t>frontal lobe, </a:t>
            </a:r>
            <a:r>
              <a:rPr lang="en-US" dirty="0"/>
              <a:t>the largest lobe in the human brain.</a:t>
            </a:r>
          </a:p>
        </p:txBody>
      </p:sp>
    </p:spTree>
    <p:extLst>
      <p:ext uri="{BB962C8B-B14F-4D97-AF65-F5344CB8AC3E}">
        <p14:creationId xmlns:p14="http://schemas.microsoft.com/office/powerpoint/2010/main" val="19265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vecteezy.com/system/resources/previews/008/137/276/large_2x/realistic-brain-anatomy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17" y="727376"/>
            <a:ext cx="6923650" cy="51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8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Midbrain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at the central core of the </a:t>
            </a:r>
            <a:r>
              <a:rPr lang="en-US" dirty="0" smtClean="0"/>
              <a:t>brainstem</a:t>
            </a:r>
          </a:p>
          <a:p>
            <a:r>
              <a:rPr lang="en-US" dirty="0"/>
              <a:t>Running through both the hindbrain and the</a:t>
            </a:r>
            <a:r>
              <a:rPr lang="en-US" b="1" dirty="0"/>
              <a:t> </a:t>
            </a:r>
            <a:r>
              <a:rPr lang="en-US" dirty="0"/>
              <a:t>midbrain is the </a:t>
            </a:r>
            <a:r>
              <a:rPr lang="en-US" i="1" dirty="0"/>
              <a:t>reticular </a:t>
            </a:r>
            <a:r>
              <a:rPr lang="en-US" i="1" dirty="0" smtClean="0"/>
              <a:t>formation</a:t>
            </a:r>
            <a:endParaRPr lang="en-US" dirty="0" smtClean="0"/>
          </a:p>
          <a:p>
            <a:r>
              <a:rPr lang="en-US" dirty="0"/>
              <a:t>regulation of sleep and </a:t>
            </a:r>
            <a:r>
              <a:rPr lang="en-US" dirty="0" smtClean="0"/>
              <a:t>arousal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302</TotalTime>
  <Words>302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</vt:lpstr>
      <vt:lpstr>Central Nervous System</vt:lpstr>
      <vt:lpstr>PowerPoint Presentation</vt:lpstr>
      <vt:lpstr>Central Nervous System</vt:lpstr>
      <vt:lpstr>Forebrain</vt:lpstr>
      <vt:lpstr>Forebrain</vt:lpstr>
      <vt:lpstr>Forebrain</vt:lpstr>
      <vt:lpstr>Forebrain</vt:lpstr>
      <vt:lpstr>PowerPoint Presentation</vt:lpstr>
      <vt:lpstr>Midbrain</vt:lpstr>
      <vt:lpstr>Hindbrain</vt:lpstr>
      <vt:lpstr>Hindbrain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25</cp:revision>
  <dcterms:created xsi:type="dcterms:W3CDTF">2025-12-02T09:03:41Z</dcterms:created>
  <dcterms:modified xsi:type="dcterms:W3CDTF">2025-12-11T14:41:29Z</dcterms:modified>
</cp:coreProperties>
</file>