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6" r:id="rId7"/>
    <p:sldId id="294" r:id="rId8"/>
    <p:sldId id="295" r:id="rId9"/>
    <p:sldId id="297" r:id="rId10"/>
    <p:sldId id="28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Relations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Social Relations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47602" cy="3318936"/>
          </a:xfrm>
        </p:spPr>
        <p:txBody>
          <a:bodyPr/>
          <a:lstStyle/>
          <a:p>
            <a:pPr algn="just"/>
            <a:r>
              <a:rPr lang="en-US" dirty="0"/>
              <a:t>Social relations refer to the interactions, connections, and associations that individuals have with one another within a society or group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relationships, roles, and social structures that influence human behavior and shape the dynamics of a community or society.</a:t>
            </a:r>
          </a:p>
          <a:p>
            <a:endParaRPr lang="en-US" dirty="0"/>
          </a:p>
        </p:txBody>
      </p:sp>
      <p:pic>
        <p:nvPicPr>
          <p:cNvPr id="1026" name="Picture 2" descr="https://img.freepik.com/premium-vector/social-interactions-flat-vector-illustration-friendly-citizens-outdoors-cartoon-characters-happy-urban-lifestyle-cheerful-people-sidewalk-colleagues-conversation-young-couple-stroll_126283-2570.jpg?w=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17" y="2803900"/>
            <a:ext cx="3900381" cy="28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0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Components of Social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US" sz="1800" b="1" dirty="0" smtClean="0"/>
              <a:t>Interactions</a:t>
            </a:r>
          </a:p>
          <a:p>
            <a:pPr lvl="0" fontAlgn="base"/>
            <a:r>
              <a:rPr lang="en-US" sz="1800" dirty="0"/>
              <a:t> </a:t>
            </a:r>
            <a:r>
              <a:rPr lang="en-US" sz="1800" dirty="0" smtClean="0"/>
              <a:t>exchange</a:t>
            </a:r>
            <a:r>
              <a:rPr lang="en-US" sz="1800" dirty="0"/>
              <a:t>, communication, and </a:t>
            </a:r>
            <a:r>
              <a:rPr lang="en-US" sz="1800" dirty="0" smtClean="0"/>
              <a:t>engagement</a:t>
            </a:r>
            <a:endParaRPr lang="en-US" sz="1800" dirty="0"/>
          </a:p>
          <a:p>
            <a:pPr lvl="0" fontAlgn="base"/>
            <a:r>
              <a:rPr lang="en-US" sz="1800" dirty="0" smtClean="0"/>
              <a:t>face-to-face </a:t>
            </a:r>
            <a:r>
              <a:rPr lang="en-US" sz="1800" dirty="0"/>
              <a:t>or through mediated </a:t>
            </a:r>
            <a:r>
              <a:rPr lang="en-US" sz="1800" dirty="0" smtClean="0"/>
              <a:t>means</a:t>
            </a:r>
          </a:p>
          <a:p>
            <a:pPr marL="0" lvl="0" indent="0" fontAlgn="base">
              <a:buNone/>
            </a:pPr>
            <a:r>
              <a:rPr lang="en-US" sz="1800" b="1" dirty="0" smtClean="0"/>
              <a:t>Networks</a:t>
            </a:r>
            <a:endParaRPr lang="en-US" sz="1800" dirty="0" smtClean="0"/>
          </a:p>
          <a:p>
            <a:pPr lvl="0" fontAlgn="base"/>
            <a:r>
              <a:rPr lang="en-US" sz="1800" dirty="0"/>
              <a:t>F</a:t>
            </a:r>
            <a:r>
              <a:rPr lang="en-US" sz="1800" dirty="0" smtClean="0"/>
              <a:t>ormal or informal</a:t>
            </a:r>
          </a:p>
          <a:p>
            <a:pPr lvl="0" fontAlgn="base"/>
            <a:r>
              <a:rPr lang="en-US" sz="1800" dirty="0" smtClean="0"/>
              <a:t>representing the connections between individuals, groups, or organizations.</a:t>
            </a:r>
          </a:p>
          <a:p>
            <a:pPr marL="0" lvl="0" indent="0" fontAlgn="base">
              <a:buNone/>
            </a:pPr>
            <a:r>
              <a:rPr lang="en-US" sz="1800" b="1" dirty="0" smtClean="0"/>
              <a:t>Roles</a:t>
            </a:r>
          </a:p>
          <a:p>
            <a:pPr fontAlgn="base"/>
            <a:r>
              <a:rPr lang="en-US" sz="1800" dirty="0"/>
              <a:t> People assume different roles within social relations, which define their positions, duties, and responsibilities</a:t>
            </a:r>
            <a:r>
              <a:rPr lang="en-U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7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Social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 Roles can be influenced by factors like age, gender, occupation, and social </a:t>
            </a:r>
            <a:r>
              <a:rPr lang="en-US" dirty="0" smtClean="0"/>
              <a:t>status.</a:t>
            </a:r>
          </a:p>
          <a:p>
            <a:pPr marL="0" lvl="0" indent="0" fontAlgn="base">
              <a:buNone/>
            </a:pPr>
            <a:r>
              <a:rPr lang="en-US" b="1" dirty="0" smtClean="0"/>
              <a:t>Norms and Values</a:t>
            </a:r>
            <a:endParaRPr lang="en-US" dirty="0" smtClean="0"/>
          </a:p>
          <a:p>
            <a:pPr lvl="0" fontAlgn="base"/>
            <a:r>
              <a:rPr lang="en-US" dirty="0" smtClean="0"/>
              <a:t>Social </a:t>
            </a:r>
            <a:r>
              <a:rPr lang="en-US" dirty="0"/>
              <a:t>relations are guided by shared norms and values within a particular culture or society. </a:t>
            </a:r>
            <a:endParaRPr lang="en-US" dirty="0" smtClean="0"/>
          </a:p>
          <a:p>
            <a:pPr lvl="0" fontAlgn="base"/>
            <a:r>
              <a:rPr lang="en-US" dirty="0" smtClean="0"/>
              <a:t>These </a:t>
            </a:r>
            <a:r>
              <a:rPr lang="en-US" dirty="0"/>
              <a:t>norms and values shape behavior patterns, expectations, and social interactions.</a:t>
            </a:r>
          </a:p>
          <a:p>
            <a:pPr marL="0" lvl="0" indent="0" fontAlgn="base">
              <a:buNone/>
            </a:pPr>
            <a:r>
              <a:rPr lang="en-US" b="1" dirty="0"/>
              <a:t>Power and </a:t>
            </a:r>
            <a:r>
              <a:rPr lang="en-US" b="1" dirty="0" smtClean="0"/>
              <a:t>Authority</a:t>
            </a:r>
            <a:endParaRPr lang="en-US" dirty="0" smtClean="0"/>
          </a:p>
          <a:p>
            <a:pPr lvl="0" fontAlgn="base"/>
            <a:r>
              <a:rPr lang="en-US" dirty="0" smtClean="0"/>
              <a:t>The </a:t>
            </a:r>
            <a:r>
              <a:rPr lang="en-US" dirty="0"/>
              <a:t>distribution of power and authority within social relations determines hierarchical structures and influences decision-making processes. </a:t>
            </a:r>
            <a:endParaRPr lang="en-US" dirty="0" smtClean="0"/>
          </a:p>
          <a:p>
            <a:pPr lvl="0" fontAlgn="base"/>
            <a:r>
              <a:rPr lang="en-US" dirty="0" smtClean="0"/>
              <a:t>It </a:t>
            </a:r>
            <a:r>
              <a:rPr lang="en-US" dirty="0"/>
              <a:t>can impact the dynamics of interactions and relationships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b="1" dirty="0"/>
              <a:t>Social Influence</a:t>
            </a:r>
            <a:endParaRPr lang="en-US" dirty="0"/>
          </a:p>
          <a:p>
            <a:pPr fontAlgn="t"/>
            <a:r>
              <a:rPr lang="en-US" b="1" dirty="0"/>
              <a:t>Conformity</a:t>
            </a:r>
            <a:r>
              <a:rPr lang="en-US" dirty="0"/>
              <a:t>: Adjusting behaviors or beliefs to match group norms.</a:t>
            </a:r>
          </a:p>
          <a:p>
            <a:pPr fontAlgn="t"/>
            <a:r>
              <a:rPr lang="en-US" b="1" dirty="0"/>
              <a:t>Compliance</a:t>
            </a:r>
            <a:r>
              <a:rPr lang="en-US" dirty="0"/>
              <a:t>: Changing behavior in response to a direct request.</a:t>
            </a:r>
          </a:p>
          <a:p>
            <a:r>
              <a:rPr lang="en-US" b="1" dirty="0"/>
              <a:t>Obedience</a:t>
            </a:r>
            <a:r>
              <a:rPr lang="en-US" dirty="0"/>
              <a:t>: Following orders from an authority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3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Interpersonal Relationships</a:t>
            </a:r>
            <a:endParaRPr lang="en-US" dirty="0"/>
          </a:p>
          <a:p>
            <a:pPr fontAlgn="t"/>
            <a:r>
              <a:rPr lang="en-US" b="1" dirty="0"/>
              <a:t>Attraction</a:t>
            </a:r>
            <a:r>
              <a:rPr lang="en-US" dirty="0"/>
              <a:t>: Factors influencing interpersonal attraction include proximity, similarity, and physical attractiveness.</a:t>
            </a:r>
          </a:p>
          <a:p>
            <a:pPr fontAlgn="t"/>
            <a:r>
              <a:rPr lang="en-US" b="1" dirty="0"/>
              <a:t>Attachment Styles</a:t>
            </a:r>
            <a:r>
              <a:rPr lang="en-US" dirty="0"/>
              <a:t>: Patterns of attachment developed in childhood that affect adult relationships (secure, anxious, avoidant).</a:t>
            </a:r>
          </a:p>
        </p:txBody>
      </p:sp>
    </p:spTree>
    <p:extLst>
      <p:ext uri="{BB962C8B-B14F-4D97-AF65-F5344CB8AC3E}">
        <p14:creationId xmlns:p14="http://schemas.microsoft.com/office/powerpoint/2010/main" val="227751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b="1" dirty="0"/>
              <a:t>Group Dynamics</a:t>
            </a:r>
            <a:endParaRPr lang="en-US" dirty="0"/>
          </a:p>
          <a:p>
            <a:pPr fontAlgn="t"/>
            <a:r>
              <a:rPr lang="en-US" b="1" dirty="0"/>
              <a:t>Group Cohesion</a:t>
            </a:r>
            <a:r>
              <a:rPr lang="en-US" dirty="0"/>
              <a:t>: The bonds that hold a group together, influenced by shared goals and interpersonal relationships.</a:t>
            </a:r>
          </a:p>
          <a:p>
            <a:pPr fontAlgn="t"/>
            <a:r>
              <a:rPr lang="en-US" b="1" dirty="0"/>
              <a:t>Social Facilitation</a:t>
            </a:r>
            <a:r>
              <a:rPr lang="en-US" dirty="0"/>
              <a:t>: Improved performance on tasks in the presence of others.</a:t>
            </a:r>
          </a:p>
          <a:p>
            <a:pPr fontAlgn="t"/>
            <a:r>
              <a:rPr lang="en-US" b="1" dirty="0"/>
              <a:t>Social Loafing</a:t>
            </a:r>
            <a:r>
              <a:rPr lang="en-US" dirty="0"/>
              <a:t>: Reduced effort by individuals when working in a group compared to working alone.</a:t>
            </a:r>
          </a:p>
        </p:txBody>
      </p:sp>
    </p:spTree>
    <p:extLst>
      <p:ext uri="{BB962C8B-B14F-4D97-AF65-F5344CB8AC3E}">
        <p14:creationId xmlns:p14="http://schemas.microsoft.com/office/powerpoint/2010/main" val="26576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b="1" dirty="0"/>
              <a:t>Prejudice and Discrimination</a:t>
            </a:r>
            <a:endParaRPr lang="en-US" dirty="0"/>
          </a:p>
          <a:p>
            <a:pPr fontAlgn="t"/>
            <a:r>
              <a:rPr lang="en-US" b="1" dirty="0"/>
              <a:t>Stereotypes</a:t>
            </a:r>
            <a:r>
              <a:rPr lang="en-US" dirty="0"/>
              <a:t>: Oversimplified beliefs about a group.</a:t>
            </a:r>
          </a:p>
          <a:p>
            <a:pPr fontAlgn="t"/>
            <a:r>
              <a:rPr lang="en-US" b="1" dirty="0"/>
              <a:t>In-group vs. Out-group</a:t>
            </a:r>
            <a:r>
              <a:rPr lang="en-US" dirty="0"/>
              <a:t>: Favoring one's own group while discriminating against others.</a:t>
            </a:r>
          </a:p>
          <a:p>
            <a:pPr fontAlgn="t"/>
            <a:r>
              <a:rPr lang="en-US" b="1" dirty="0"/>
              <a:t>Reducing Prejudice</a:t>
            </a:r>
            <a:r>
              <a:rPr lang="en-US" dirty="0"/>
              <a:t>: Strategies include intergroup contact and education.</a:t>
            </a:r>
          </a:p>
        </p:txBody>
      </p:sp>
    </p:spTree>
    <p:extLst>
      <p:ext uri="{BB962C8B-B14F-4D97-AF65-F5344CB8AC3E}">
        <p14:creationId xmlns:p14="http://schemas.microsoft.com/office/powerpoint/2010/main" val="196547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b="1" dirty="0"/>
              <a:t>Social Identity Theory</a:t>
            </a:r>
            <a:endParaRPr lang="en-US" dirty="0"/>
          </a:p>
          <a:p>
            <a:pPr fontAlgn="t"/>
            <a:r>
              <a:rPr lang="en-US" dirty="0"/>
              <a:t>Explains how group membership influences self-concept and behavior. Individuals derive part of their identity from the groups they belong to, impacting their interactions and perceptions of others.</a:t>
            </a:r>
          </a:p>
          <a:p>
            <a:pPr marL="0" indent="0" fontAlgn="t">
              <a:buNone/>
            </a:pPr>
            <a:r>
              <a:rPr lang="en-US" b="1" dirty="0"/>
              <a:t>Aggression and Altruism</a:t>
            </a:r>
            <a:endParaRPr lang="en-US" dirty="0"/>
          </a:p>
          <a:p>
            <a:pPr fontAlgn="t"/>
            <a:r>
              <a:rPr lang="en-US" b="1" dirty="0"/>
              <a:t>Aggression</a:t>
            </a:r>
            <a:r>
              <a:rPr lang="en-US" dirty="0"/>
              <a:t>: Can be influenced by biological, social, and environmental factors.</a:t>
            </a:r>
          </a:p>
          <a:p>
            <a:pPr fontAlgn="t"/>
            <a:r>
              <a:rPr lang="en-US" b="1" dirty="0"/>
              <a:t>Altruism</a:t>
            </a:r>
            <a:r>
              <a:rPr lang="en-US" dirty="0"/>
              <a:t>: Selfless concern for the well-being of others, often studied in the context of helping behaviors.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71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785</TotalTime>
  <Words>379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Social Relations</vt:lpstr>
      <vt:lpstr>Social Relations </vt:lpstr>
      <vt:lpstr>Components of Social Relations</vt:lpstr>
      <vt:lpstr>Components of Social Relations</vt:lpstr>
      <vt:lpstr>Key concepts </vt:lpstr>
      <vt:lpstr>Key concepts </vt:lpstr>
      <vt:lpstr>Cont.…</vt:lpstr>
      <vt:lpstr>Cont.…</vt:lpstr>
      <vt:lpstr>Cont.…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26</cp:revision>
  <dcterms:created xsi:type="dcterms:W3CDTF">2025-12-02T09:03:41Z</dcterms:created>
  <dcterms:modified xsi:type="dcterms:W3CDTF">2025-12-10T01:38:28Z</dcterms:modified>
</cp:coreProperties>
</file>