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br>
              <a:rPr lang="en-US" b="1" dirty="0" smtClean="0"/>
            </a:br>
            <a:r>
              <a:rPr lang="en-US" b="1" dirty="0" smtClean="0"/>
              <a:t>THE UPPER LIMB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DPT 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1407381"/>
            <a:ext cx="691764" cy="4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1989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0689" y="982132"/>
            <a:ext cx="11187485" cy="53471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0742" y="469128"/>
            <a:ext cx="846274" cy="51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880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Acromial Extremity (Lateral End)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b="1" dirty="0"/>
              <a:t>acromial extremity</a:t>
            </a:r>
            <a:r>
              <a:rPr lang="en-US" dirty="0"/>
              <a:t> is the </a:t>
            </a:r>
            <a:r>
              <a:rPr lang="en-US" b="1" dirty="0"/>
              <a:t>flattened distal (lateral) end</a:t>
            </a:r>
            <a:r>
              <a:rPr lang="en-US" dirty="0"/>
              <a:t> of the clavicle.</a:t>
            </a:r>
          </a:p>
          <a:p>
            <a:r>
              <a:rPr lang="en-US" dirty="0"/>
              <a:t>It articulates with the </a:t>
            </a:r>
            <a:r>
              <a:rPr lang="en-US" b="1" dirty="0"/>
              <a:t>acromion process of the scapula</a:t>
            </a:r>
            <a:r>
              <a:rPr lang="en-US" dirty="0"/>
              <a:t>.</a:t>
            </a:r>
          </a:p>
          <a:p>
            <a:r>
              <a:rPr lang="en-US" dirty="0"/>
              <a:t>Forms the </a:t>
            </a:r>
            <a:r>
              <a:rPr lang="en-US" b="1" dirty="0"/>
              <a:t>acromioclavicular joint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0742" y="492982"/>
            <a:ext cx="846274" cy="61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7734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6" y="982132"/>
            <a:ext cx="11139776" cy="533120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0742" y="469129"/>
            <a:ext cx="846274" cy="513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2164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Conoid</a:t>
            </a:r>
            <a:r>
              <a:rPr lang="en-US" b="1" dirty="0"/>
              <a:t> Tubercle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b="1" dirty="0" err="1"/>
              <a:t>conoid</a:t>
            </a:r>
            <a:r>
              <a:rPr lang="en-US" b="1" dirty="0"/>
              <a:t> tubercle</a:t>
            </a:r>
            <a:r>
              <a:rPr lang="en-US" dirty="0"/>
              <a:t> (from Greek </a:t>
            </a:r>
            <a:r>
              <a:rPr lang="en-US" i="1" dirty="0" err="1"/>
              <a:t>konos</a:t>
            </a:r>
            <a:r>
              <a:rPr lang="en-US" dirty="0"/>
              <a:t> = pinecone) is a </a:t>
            </a:r>
            <a:r>
              <a:rPr lang="en-US" b="1" dirty="0"/>
              <a:t>small roughened projection</a:t>
            </a:r>
            <a:r>
              <a:rPr lang="en-US" dirty="0"/>
              <a:t> on the inferior surface of the lateral clavicle.</a:t>
            </a:r>
          </a:p>
          <a:p>
            <a:r>
              <a:rPr lang="en-US" dirty="0"/>
              <a:t>Serves as the </a:t>
            </a:r>
            <a:r>
              <a:rPr lang="en-US" b="1" dirty="0"/>
              <a:t>attachment point</a:t>
            </a:r>
            <a:r>
              <a:rPr lang="en-US" dirty="0"/>
              <a:t> for the </a:t>
            </a:r>
            <a:r>
              <a:rPr lang="en-US" b="1" dirty="0" err="1"/>
              <a:t>conoid</a:t>
            </a:r>
            <a:r>
              <a:rPr lang="en-US" b="1" dirty="0"/>
              <a:t> ligament</a:t>
            </a:r>
            <a:r>
              <a:rPr lang="en-US" dirty="0"/>
              <a:t>, which is part of the </a:t>
            </a:r>
            <a:r>
              <a:rPr lang="en-US" dirty="0" err="1"/>
              <a:t>coracoclavicular</a:t>
            </a:r>
            <a:r>
              <a:rPr lang="en-US" dirty="0"/>
              <a:t> ligament complex.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0742" y="492982"/>
            <a:ext cx="846274" cy="61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0432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2494" y="982132"/>
            <a:ext cx="11084118" cy="53789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0742" y="469128"/>
            <a:ext cx="846274" cy="51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7316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982132"/>
            <a:ext cx="11219290" cy="54186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0742" y="469128"/>
            <a:ext cx="846274" cy="51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3376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982133"/>
            <a:ext cx="11155680" cy="542661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0742" y="469128"/>
            <a:ext cx="846274" cy="51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5908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Functional Importance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Maintains </a:t>
            </a:r>
            <a:r>
              <a:rPr lang="en-US" dirty="0"/>
              <a:t>the </a:t>
            </a:r>
            <a:r>
              <a:rPr lang="en-US" b="1" dirty="0"/>
              <a:t>position of the upper limb</a:t>
            </a:r>
            <a:r>
              <a:rPr lang="en-US" dirty="0"/>
              <a:t>, preventing the shoulder from collapsing medially.</a:t>
            </a:r>
          </a:p>
          <a:p>
            <a:r>
              <a:rPr lang="en-US" dirty="0"/>
              <a:t>Protects </a:t>
            </a:r>
            <a:r>
              <a:rPr lang="en-US" b="1" dirty="0"/>
              <a:t>neurovascular structures</a:t>
            </a:r>
            <a:r>
              <a:rPr lang="en-US" dirty="0"/>
              <a:t> passing between the thorax and upper limb.</a:t>
            </a:r>
          </a:p>
          <a:p>
            <a:r>
              <a:rPr lang="en-US" dirty="0"/>
              <a:t>Provides </a:t>
            </a:r>
            <a:r>
              <a:rPr lang="en-US" b="1" dirty="0"/>
              <a:t>attachment sites</a:t>
            </a:r>
            <a:r>
              <a:rPr lang="en-US" dirty="0"/>
              <a:t> for major muscles and ligaments involved in shoulder stability.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0742" y="492982"/>
            <a:ext cx="846274" cy="61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8953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69128"/>
            <a:ext cx="11203388" cy="593962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109" y="469128"/>
            <a:ext cx="846274" cy="51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0181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786" y="469129"/>
            <a:ext cx="11147729" cy="590781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0742" y="469128"/>
            <a:ext cx="846274" cy="51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609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Upper limb Overview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The </a:t>
            </a:r>
            <a:r>
              <a:rPr lang="en-US" b="1" dirty="0"/>
              <a:t>upper limb</a:t>
            </a:r>
            <a:r>
              <a:rPr lang="en-US" dirty="0"/>
              <a:t> is the region of the body attached to the trunk at the shoulder.</a:t>
            </a:r>
          </a:p>
          <a:p>
            <a:r>
              <a:rPr lang="en-US" dirty="0"/>
              <a:t>It includes the </a:t>
            </a:r>
            <a:r>
              <a:rPr lang="en-US" b="1" dirty="0"/>
              <a:t>shoulder, arm, forearm, wrist, and hand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0742" y="492982"/>
            <a:ext cx="846274" cy="594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7819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Osteology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Definition</a:t>
            </a:r>
            <a:r>
              <a:rPr lang="en-US" dirty="0"/>
              <a:t>: Osteology is the scientific study of bones, including their structure, development, function, and disorders.</a:t>
            </a:r>
          </a:p>
          <a:p>
            <a:r>
              <a:rPr lang="en-US" b="1" dirty="0" smtClean="0"/>
              <a:t>Components</a:t>
            </a:r>
            <a:r>
              <a:rPr lang="en-US" dirty="0"/>
              <a:t>: Focuses on bones, cartilage, ligaments, and joints.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0742" y="492982"/>
            <a:ext cx="846274" cy="61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679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Clavicle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Overview:</a:t>
            </a:r>
            <a:endParaRPr lang="en-US" b="1" dirty="0"/>
          </a:p>
          <a:p>
            <a:r>
              <a:rPr lang="en-US" dirty="0"/>
              <a:t>The </a:t>
            </a:r>
            <a:r>
              <a:rPr lang="en-US" b="1" dirty="0"/>
              <a:t>clavicle</a:t>
            </a:r>
            <a:r>
              <a:rPr lang="en-US" dirty="0"/>
              <a:t>, also called the </a:t>
            </a:r>
            <a:r>
              <a:rPr lang="en-US" i="1" dirty="0"/>
              <a:t>collar bone</a:t>
            </a:r>
            <a:r>
              <a:rPr lang="en-US" dirty="0"/>
              <a:t>, comes from the Latin </a:t>
            </a:r>
            <a:r>
              <a:rPr lang="en-US" i="1" dirty="0" err="1"/>
              <a:t>clavicula</a:t>
            </a:r>
            <a:r>
              <a:rPr lang="en-US" dirty="0"/>
              <a:t> meaning </a:t>
            </a:r>
            <a:r>
              <a:rPr lang="en-US" b="1" dirty="0"/>
              <a:t>“little key.”</a:t>
            </a:r>
            <a:endParaRPr lang="en-US" dirty="0"/>
          </a:p>
          <a:p>
            <a:r>
              <a:rPr lang="en-US" dirty="0"/>
              <a:t>It is located between the </a:t>
            </a:r>
            <a:r>
              <a:rPr lang="en-US" b="1" dirty="0"/>
              <a:t>sternum</a:t>
            </a:r>
            <a:r>
              <a:rPr lang="en-US" dirty="0"/>
              <a:t> (medially) and the </a:t>
            </a:r>
            <a:r>
              <a:rPr lang="en-US" b="1" dirty="0"/>
              <a:t>scapula</a:t>
            </a:r>
            <a:r>
              <a:rPr lang="en-US" dirty="0"/>
              <a:t> (laterally).</a:t>
            </a:r>
          </a:p>
          <a:p>
            <a:r>
              <a:rPr lang="en-US" dirty="0"/>
              <a:t>Lies </a:t>
            </a:r>
            <a:r>
              <a:rPr lang="en-US" b="1" dirty="0"/>
              <a:t>horizontally</a:t>
            </a:r>
            <a:r>
              <a:rPr lang="en-US" dirty="0"/>
              <a:t> at the root of the neck.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0742" y="492982"/>
            <a:ext cx="846274" cy="61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2894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8398" y="982133"/>
            <a:ext cx="11115922" cy="54107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8450" y="492980"/>
            <a:ext cx="846274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760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Shape &amp;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Roughly </a:t>
            </a:r>
            <a:r>
              <a:rPr lang="en-US" b="1" dirty="0"/>
              <a:t>S-shaped</a:t>
            </a:r>
            <a:r>
              <a:rPr lang="en-US" dirty="0"/>
              <a:t> and resembles a </a:t>
            </a:r>
            <a:r>
              <a:rPr lang="en-US" b="1" dirty="0"/>
              <a:t>large key</a:t>
            </a:r>
            <a:r>
              <a:rPr lang="en-US" dirty="0"/>
              <a:t>.</a:t>
            </a:r>
          </a:p>
          <a:p>
            <a:r>
              <a:rPr lang="en-US" dirty="0"/>
              <a:t>Acts as a </a:t>
            </a:r>
            <a:r>
              <a:rPr lang="en-US" b="1" dirty="0"/>
              <a:t>light strut</a:t>
            </a:r>
            <a:r>
              <a:rPr lang="en-US" dirty="0"/>
              <a:t> that keeps the upper limb away from the trunk, allowing </a:t>
            </a:r>
            <a:r>
              <a:rPr lang="en-US" b="1" dirty="0"/>
              <a:t>free movement</a:t>
            </a:r>
            <a:r>
              <a:rPr lang="en-US" dirty="0"/>
              <a:t>.</a:t>
            </a:r>
          </a:p>
          <a:p>
            <a:r>
              <a:rPr lang="en-US" dirty="0"/>
              <a:t>It is </a:t>
            </a:r>
            <a:r>
              <a:rPr lang="en-US" b="1" dirty="0"/>
              <a:t>subcutaneous</a:t>
            </a:r>
            <a:r>
              <a:rPr lang="en-US" dirty="0"/>
              <a:t> (just under the skin) and </a:t>
            </a:r>
            <a:r>
              <a:rPr lang="en-US" b="1" dirty="0"/>
              <a:t>easily palpable</a:t>
            </a:r>
            <a:r>
              <a:rPr lang="en-US" dirty="0"/>
              <a:t> throughout its length.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0742" y="469128"/>
            <a:ext cx="846274" cy="51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8707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8398" y="982133"/>
            <a:ext cx="11115922" cy="54107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8450" y="492980"/>
            <a:ext cx="846274" cy="4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5839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Development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clavicle is the </a:t>
            </a:r>
            <a:r>
              <a:rPr lang="en-US" b="1" dirty="0"/>
              <a:t>first bone to begin ossification</a:t>
            </a:r>
            <a:r>
              <a:rPr lang="en-US" dirty="0"/>
              <a:t> (bone formation) during fetal development.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0742" y="492982"/>
            <a:ext cx="846274" cy="61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794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Sternal Extremity (Medial End)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b="1" dirty="0"/>
              <a:t>sternal extremity</a:t>
            </a:r>
            <a:r>
              <a:rPr lang="en-US" dirty="0"/>
              <a:t> is the </a:t>
            </a:r>
            <a:r>
              <a:rPr lang="en-US" b="1" dirty="0"/>
              <a:t>blunt, thickened medial end</a:t>
            </a:r>
            <a:r>
              <a:rPr lang="en-US" dirty="0"/>
              <a:t> of the clavicle.</a:t>
            </a:r>
          </a:p>
          <a:p>
            <a:r>
              <a:rPr lang="en-US" dirty="0"/>
              <a:t>It articulates with the </a:t>
            </a:r>
            <a:r>
              <a:rPr lang="en-US" b="1" dirty="0"/>
              <a:t>clavicular notch of the sternum</a:t>
            </a:r>
            <a:r>
              <a:rPr lang="en-US" dirty="0"/>
              <a:t>.</a:t>
            </a:r>
          </a:p>
          <a:p>
            <a:r>
              <a:rPr lang="en-US" dirty="0"/>
              <a:t>Forms a </a:t>
            </a:r>
            <a:r>
              <a:rPr lang="en-US" b="1" dirty="0"/>
              <a:t>compound synovial joint</a:t>
            </a:r>
            <a:r>
              <a:rPr lang="en-US" dirty="0"/>
              <a:t> containing an </a:t>
            </a:r>
            <a:r>
              <a:rPr lang="en-US" b="1" dirty="0"/>
              <a:t>articular disc</a:t>
            </a:r>
            <a:r>
              <a:rPr lang="en-US" dirty="0"/>
              <a:t> (the sternoclavicular joint).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0742" y="492982"/>
            <a:ext cx="846274" cy="618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4527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61</TotalTime>
  <Words>351</Words>
  <Application>Microsoft Office PowerPoint</Application>
  <PresentationFormat>Widescreen</PresentationFormat>
  <Paragraphs>36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Garamond</vt:lpstr>
      <vt:lpstr>Organic</vt:lpstr>
      <vt:lpstr>ANATOMY THE UPPER LIMB </vt:lpstr>
      <vt:lpstr>Upper limb Overview</vt:lpstr>
      <vt:lpstr>Osteology </vt:lpstr>
      <vt:lpstr>Clavicle </vt:lpstr>
      <vt:lpstr>PowerPoint Presentation</vt:lpstr>
      <vt:lpstr>Shape &amp; Structure</vt:lpstr>
      <vt:lpstr>PowerPoint Presentation</vt:lpstr>
      <vt:lpstr>Development</vt:lpstr>
      <vt:lpstr>Sternal Extremity (Medial End)</vt:lpstr>
      <vt:lpstr>PowerPoint Presentation</vt:lpstr>
      <vt:lpstr>Acromial Extremity (Lateral End)</vt:lpstr>
      <vt:lpstr>PowerPoint Presentation</vt:lpstr>
      <vt:lpstr>Conoid Tubercle</vt:lpstr>
      <vt:lpstr>PowerPoint Presentation</vt:lpstr>
      <vt:lpstr>PowerPoint Presentation</vt:lpstr>
      <vt:lpstr>PowerPoint Presentation</vt:lpstr>
      <vt:lpstr>Functional Importance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ANATOMY THE UPPER LIMB</dc:title>
  <dc:creator>Moorche</dc:creator>
  <cp:lastModifiedBy>Moorche</cp:lastModifiedBy>
  <cp:revision>6</cp:revision>
  <dcterms:created xsi:type="dcterms:W3CDTF">2025-12-11T08:37:41Z</dcterms:created>
  <dcterms:modified xsi:type="dcterms:W3CDTF">2025-12-11T09:39:34Z</dcterms:modified>
</cp:coreProperties>
</file>