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66"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8" r:id="rId20"/>
    <p:sldId id="275" r:id="rId21"/>
    <p:sldId id="276" r:id="rId22"/>
    <p:sldId id="277" r:id="rId23"/>
    <p:sldId id="279" r:id="rId24"/>
    <p:sldId id="291" r:id="rId25"/>
    <p:sldId id="280" r:id="rId26"/>
    <p:sldId id="281" r:id="rId27"/>
    <p:sldId id="282" r:id="rId28"/>
    <p:sldId id="283" r:id="rId29"/>
    <p:sldId id="284" r:id="rId30"/>
    <p:sldId id="285" r:id="rId31"/>
    <p:sldId id="286" r:id="rId32"/>
    <p:sldId id="287" r:id="rId33"/>
    <p:sldId id="288" r:id="rId34"/>
    <p:sldId id="289" r:id="rId35"/>
    <p:sldId id="290" r:id="rId36"/>
    <p:sldId id="2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A2EF3-7518-4284-8BFD-5E8EC7F9FCC2}"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D8EEC-0B7D-4C7C-BFE8-3EB271B4DC2D}" type="slidenum">
              <a:rPr lang="en-US" smtClean="0"/>
              <a:t>‹#›</a:t>
            </a:fld>
            <a:endParaRPr lang="en-US"/>
          </a:p>
        </p:txBody>
      </p:sp>
    </p:spTree>
    <p:extLst>
      <p:ext uri="{BB962C8B-B14F-4D97-AF65-F5344CB8AC3E}">
        <p14:creationId xmlns:p14="http://schemas.microsoft.com/office/powerpoint/2010/main" val="134932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cardiac+monitor&amp;oq=DIFFRENCE+BETWEEN+CARDIAC+MONITER+AND+CARDIAC+EVENT+MON&amp;gs_lcrp=EgZjaHJvbWUqCQgBECEYChigATIGCAAQRRg5MgkIARAhGAoYoAEyCQgCECEYChigATIHCAMQIRiPAjIHCAQQIRiPAjIHCAUQIRiPAtIBCjIwNjM1ajBqMTWoAgywAgHxBb444eF9uwST8QW-OOHhfbsEkw&amp;sourceid=chrome&amp;ie=UTF-8&amp;mstk=AUtExfCBIkaOx3JgXLCj6CbmwT9YBCg5zXD0LVPrzrefSP-Wp6XpJVv2cBZzidlCk8rZCPiNTfua40BE4myS9pV7lj7pc1eg_mjmtRjT9-xdzxVSgpfuS83wl-Uf6GJIiICfdPG6hiBWUCn4NjMS2MdIukix8kquLUYfLsKPMPJJc3QpKcs&amp;csui=3&amp;ved=2ahUKEwj-rMnL-quRAxX8TaQEHYH5Lo8QgK4QegQIARA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oogle.com/search?q=cardiac+event+monitor&amp;oq=DIFFRENCE+BETWEEN+CARDIAC+MONITER+AND+CARDIAC+EVENT+MON&amp;gs_lcrp=EgZjaHJvbWUqCQgBECEYChigATIGCAAQRRg5MgkIARAhGAoYoAEyCQgCECEYChigATIHCAMQIRiPAjIHCAQQIRiPAjIHCAUQIRiPAtIBCjIwNjM1ajBqMTWoAgywAgHxBb444eF9uwST8QW-OOHhfbsEkw&amp;sourceid=chrome&amp;ie=UTF-8&amp;mstk=AUtExfCBIkaOx3JgXLCj6CbmwT9YBCg5zXD0LVPrzrefSP-Wp6XpJVv2cBZzidlCk8rZCPiNTfua40BE4myS9pV7lj7pc1eg_mjmtRjT9-xdzxVSgpfuS83wl-Uf6GJIiICfdPG6hiBWUCn4NjMS2MdIukix8kquLUYfLsKPMPJJc3QpKcs&amp;csui=3&amp;ved=2ahUKEwj-rMnL-quRAxX8TaQEHYH5Lo8QgK4QegQIARA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standard </a:t>
            </a:r>
            <a:r>
              <a:rPr lang="en-US" sz="1200" b="1" i="0" kern="1200" dirty="0" smtClean="0">
                <a:solidFill>
                  <a:schemeClr val="tx1"/>
                </a:solidFill>
                <a:effectLst/>
                <a:latin typeface="+mn-lt"/>
                <a:ea typeface="+mn-ea"/>
                <a:cs typeface="+mn-cs"/>
                <a:hlinkClick r:id="rId3"/>
              </a:rPr>
              <a:t>cardiac monitor</a:t>
            </a:r>
            <a:r>
              <a:rPr lang="en-US" sz="1200" b="1" i="0" kern="1200" dirty="0" smtClean="0">
                <a:solidFill>
                  <a:schemeClr val="tx1"/>
                </a:solidFill>
                <a:effectLst/>
                <a:latin typeface="+mn-lt"/>
                <a:ea typeface="+mn-ea"/>
                <a:cs typeface="+mn-cs"/>
              </a:rPr>
              <a:t> (like a </a:t>
            </a:r>
            <a:r>
              <a:rPr lang="en-US" sz="1200" b="1" i="0" kern="1200" dirty="0" err="1" smtClean="0">
                <a:solidFill>
                  <a:schemeClr val="tx1"/>
                </a:solidFill>
                <a:effectLst/>
                <a:latin typeface="+mn-lt"/>
                <a:ea typeface="+mn-ea"/>
                <a:cs typeface="+mn-cs"/>
              </a:rPr>
              <a:t>Holter</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records continuously (24/7) for a short period (days), while a </a:t>
            </a:r>
            <a:r>
              <a:rPr lang="en-US" sz="1200" b="1" i="0" kern="1200" dirty="0" smtClean="0">
                <a:solidFill>
                  <a:schemeClr val="tx1"/>
                </a:solidFill>
                <a:effectLst/>
                <a:latin typeface="+mn-lt"/>
                <a:ea typeface="+mn-ea"/>
                <a:cs typeface="+mn-cs"/>
                <a:hlinkClick r:id="rId4"/>
              </a:rPr>
              <a:t>cardiac event monitor</a:t>
            </a:r>
            <a:r>
              <a:rPr lang="en-US" sz="1200" b="0" i="0" kern="1200" dirty="0" smtClean="0">
                <a:solidFill>
                  <a:schemeClr val="tx1"/>
                </a:solidFill>
                <a:effectLst/>
                <a:latin typeface="+mn-lt"/>
                <a:ea typeface="+mn-ea"/>
                <a:cs typeface="+mn-cs"/>
              </a:rPr>
              <a:t> is worn longer (weeks) but only records when you press a button or it detects an issue, capturing specific symptomatic episodes rather than constant data</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3</a:t>
            </a:fld>
            <a:endParaRPr lang="en-US"/>
          </a:p>
        </p:txBody>
      </p:sp>
    </p:spTree>
    <p:extLst>
      <p:ext uri="{BB962C8B-B14F-4D97-AF65-F5344CB8AC3E}">
        <p14:creationId xmlns:p14="http://schemas.microsoft.com/office/powerpoint/2010/main" val="67354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implantable loop recorder (ILR) is a small device that a healthcare provider places in your chest, just beneath the skin. It monitors your heart rate and rhythm and records anything that's abnormal. Most stay implanted for up to three years, but it may come out sooner if your provider gets the information they need.</a:t>
            </a:r>
          </a:p>
          <a:p>
            <a:r>
              <a:rPr lang="en-US" sz="1200" b="0" i="0" kern="1200" dirty="0" smtClean="0">
                <a:solidFill>
                  <a:schemeClr val="tx1"/>
                </a:solidFill>
                <a:effectLst/>
                <a:latin typeface="+mn-lt"/>
                <a:ea typeface="+mn-ea"/>
                <a:cs typeface="+mn-cs"/>
              </a:rPr>
              <a:t>insert or fix (tissue or an artificial object) in a person's body, especially by surgery.</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4</a:t>
            </a:fld>
            <a:endParaRPr lang="en-US"/>
          </a:p>
        </p:txBody>
      </p:sp>
    </p:spTree>
    <p:extLst>
      <p:ext uri="{BB962C8B-B14F-4D97-AF65-F5344CB8AC3E}">
        <p14:creationId xmlns:p14="http://schemas.microsoft.com/office/powerpoint/2010/main" val="5108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Heart palpitations (pal-</a:t>
            </a:r>
            <a:r>
              <a:rPr lang="en-US" sz="1200" b="0" i="0" kern="1200" dirty="0" err="1" smtClean="0">
                <a:solidFill>
                  <a:schemeClr val="tx1"/>
                </a:solidFill>
                <a:effectLst/>
                <a:latin typeface="+mn-lt"/>
                <a:ea typeface="+mn-ea"/>
                <a:cs typeface="+mn-cs"/>
              </a:rPr>
              <a:t>pih</a:t>
            </a:r>
            <a:r>
              <a:rPr lang="en-US" sz="1200" b="0" i="0" kern="1200" dirty="0" smtClean="0">
                <a:solidFill>
                  <a:schemeClr val="tx1"/>
                </a:solidFill>
                <a:effectLst/>
                <a:latin typeface="+mn-lt"/>
                <a:ea typeface="+mn-ea"/>
                <a:cs typeface="+mn-cs"/>
              </a:rPr>
              <a:t>-TAY-shuns) are feelings of having a fast-beating</a:t>
            </a:r>
          </a:p>
          <a:p>
            <a:r>
              <a:rPr lang="en-US" sz="1200" b="0" i="0" kern="1200" dirty="0" smtClean="0">
                <a:solidFill>
                  <a:schemeClr val="tx1"/>
                </a:solidFill>
                <a:effectLst/>
                <a:latin typeface="+mn-lt"/>
                <a:ea typeface="+mn-ea"/>
                <a:cs typeface="+mn-cs"/>
              </a:rPr>
              <a:t>(fainting)fast onset, short duration, and spontaneous recovery</a:t>
            </a:r>
          </a:p>
          <a:p>
            <a:r>
              <a:rPr lang="en-US" sz="1200" b="0" i="0" kern="1200" dirty="0" smtClean="0">
                <a:solidFill>
                  <a:schemeClr val="tx1"/>
                </a:solidFill>
                <a:effectLst/>
                <a:latin typeface="+mn-lt"/>
                <a:ea typeface="+mn-ea"/>
                <a:cs typeface="+mn-cs"/>
              </a:rPr>
              <a:t>irregularities in the heartbeat,</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6</a:t>
            </a:fld>
            <a:endParaRPr lang="en-US"/>
          </a:p>
        </p:txBody>
      </p:sp>
    </p:spTree>
    <p:extLst>
      <p:ext uri="{BB962C8B-B14F-4D97-AF65-F5344CB8AC3E}">
        <p14:creationId xmlns:p14="http://schemas.microsoft.com/office/powerpoint/2010/main" val="232942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Atrial flutter</a:t>
            </a:r>
            <a:r>
              <a:rPr lang="en-US" baseline="0" dirty="0" smtClean="0"/>
              <a:t> –organize manner</a:t>
            </a:r>
          </a:p>
          <a:p>
            <a:r>
              <a:rPr lang="en-US" baseline="0" dirty="0" smtClean="0"/>
              <a:t>Atrial fib-------chaotic manner</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15</a:t>
            </a:fld>
            <a:endParaRPr lang="en-US"/>
          </a:p>
        </p:txBody>
      </p:sp>
    </p:spTree>
    <p:extLst>
      <p:ext uri="{BB962C8B-B14F-4D97-AF65-F5344CB8AC3E}">
        <p14:creationId xmlns:p14="http://schemas.microsoft.com/office/powerpoint/2010/main" val="3608344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BA011F9-6758-4B64-9989-FCF8F8A3F8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63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425420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18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14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13680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39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14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41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46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4095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7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5CCD96-C5FD-4309-8766-E4C98876690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179507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5CCD96-C5FD-4309-8766-E4C988766900}"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011F9-6758-4B64-9989-FCF8F8A3F8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4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5CCD96-C5FD-4309-8766-E4C988766900}"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97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CCD96-C5FD-4309-8766-E4C988766900}"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6153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1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330095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5CCD96-C5FD-4309-8766-E4C988766900}" type="datetimeFigureOut">
              <a:rPr lang="en-US" smtClean="0"/>
              <a:t>12/11/2025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A011F9-6758-4B64-9989-FCF8F8A3F821}" type="slidenum">
              <a:rPr lang="en-US" smtClean="0"/>
              <a:t>‹#›</a:t>
            </a:fld>
            <a:endParaRPr lang="en-US"/>
          </a:p>
        </p:txBody>
      </p:sp>
    </p:spTree>
    <p:extLst>
      <p:ext uri="{BB962C8B-B14F-4D97-AF65-F5344CB8AC3E}">
        <p14:creationId xmlns:p14="http://schemas.microsoft.com/office/powerpoint/2010/main" val="3401242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Cardiac Event Monitor</a:t>
            </a:r>
          </a:p>
        </p:txBody>
      </p:sp>
      <p:sp>
        <p:nvSpPr>
          <p:cNvPr id="3" name="Subtitle 2"/>
          <p:cNvSpPr>
            <a:spLocks noGrp="1"/>
          </p:cNvSpPr>
          <p:nvPr>
            <p:ph type="subTitle" idx="1"/>
          </p:nvPr>
        </p:nvSpPr>
        <p:spPr/>
        <p:txBody>
          <a:bodyPr/>
          <a:lstStyle/>
          <a:p>
            <a:r>
              <a:rPr lang="en-US" b="1" dirty="0" smtClean="0">
                <a:solidFill>
                  <a:srgbClr val="FF0000"/>
                </a:solidFill>
              </a:rPr>
              <a:t>ADNAN RAMZAN</a:t>
            </a:r>
          </a:p>
          <a:p>
            <a:r>
              <a:rPr lang="en-US" b="1" dirty="0" smtClean="0">
                <a:solidFill>
                  <a:srgbClr val="FF0000"/>
                </a:solidFill>
              </a:rPr>
              <a:t>FSC(OT</a:t>
            </a:r>
            <a:r>
              <a:rPr lang="en-US" dirty="0" smtClean="0"/>
              <a:t>)</a:t>
            </a:r>
            <a:endParaRPr lang="en-US" dirty="0"/>
          </a:p>
        </p:txBody>
      </p:sp>
    </p:spTree>
    <p:extLst>
      <p:ext uri="{BB962C8B-B14F-4D97-AF65-F5344CB8AC3E}">
        <p14:creationId xmlns:p14="http://schemas.microsoft.com/office/powerpoint/2010/main" val="407157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Monitor </a:t>
            </a:r>
            <a:r>
              <a:rPr lang="en-US" dirty="0" smtClean="0">
                <a:latin typeface="Times New Roman" panose="02020603050405020304" pitchFamily="18" charset="0"/>
                <a:cs typeface="Times New Roman" panose="02020603050405020304" pitchFamily="18" charset="0"/>
              </a:rPr>
              <a:t>screen</a:t>
            </a:r>
          </a:p>
          <a:p>
            <a:r>
              <a:rPr lang="en-US" dirty="0">
                <a:latin typeface="Times New Roman" panose="02020603050405020304" pitchFamily="18" charset="0"/>
                <a:cs typeface="Times New Roman" panose="02020603050405020304" pitchFamily="18" charset="0"/>
              </a:rPr>
              <a:t>ECG cables &amp; </a:t>
            </a:r>
            <a:r>
              <a:rPr lang="en-US" dirty="0" smtClean="0">
                <a:latin typeface="Times New Roman" panose="02020603050405020304" pitchFamily="18" charset="0"/>
                <a:cs typeface="Times New Roman" panose="02020603050405020304" pitchFamily="18" charset="0"/>
              </a:rPr>
              <a:t>electrodes</a:t>
            </a:r>
          </a:p>
          <a:p>
            <a:r>
              <a:rPr lang="en-US" dirty="0">
                <a:latin typeface="Times New Roman" panose="02020603050405020304" pitchFamily="18" charset="0"/>
                <a:cs typeface="Times New Roman" panose="02020603050405020304" pitchFamily="18" charset="0"/>
              </a:rPr>
              <a:t>Pulse </a:t>
            </a:r>
            <a:r>
              <a:rPr lang="en-US" dirty="0" err="1">
                <a:latin typeface="Times New Roman" panose="02020603050405020304" pitchFamily="18" charset="0"/>
                <a:cs typeface="Times New Roman" panose="02020603050405020304" pitchFamily="18" charset="0"/>
              </a:rPr>
              <a:t>oximeter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probe</a:t>
            </a:r>
          </a:p>
          <a:p>
            <a:r>
              <a:rPr lang="en-US" dirty="0">
                <a:latin typeface="Times New Roman" panose="02020603050405020304" pitchFamily="18" charset="0"/>
                <a:cs typeface="Times New Roman" panose="02020603050405020304" pitchFamily="18" charset="0"/>
              </a:rPr>
              <a:t>Blood pressure </a:t>
            </a:r>
            <a:r>
              <a:rPr lang="en-US" dirty="0" smtClean="0">
                <a:latin typeface="Times New Roman" panose="02020603050405020304" pitchFamily="18" charset="0"/>
                <a:cs typeface="Times New Roman" panose="02020603050405020304" pitchFamily="18" charset="0"/>
              </a:rPr>
              <a:t>cuff</a:t>
            </a:r>
          </a:p>
        </p:txBody>
      </p:sp>
    </p:spTree>
    <p:extLst>
      <p:ext uri="{BB962C8B-B14F-4D97-AF65-F5344CB8AC3E}">
        <p14:creationId xmlns:p14="http://schemas.microsoft.com/office/powerpoint/2010/main" val="147825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Easy Points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Improves patient safety</a:t>
            </a:r>
          </a:p>
          <a:p>
            <a:r>
              <a:rPr lang="en-US" dirty="0">
                <a:latin typeface="Times New Roman" panose="02020603050405020304" pitchFamily="18" charset="0"/>
                <a:cs typeface="Times New Roman" panose="02020603050405020304" pitchFamily="18" charset="0"/>
              </a:rPr>
              <a:t>Helps doctors make quick decisions</a:t>
            </a:r>
          </a:p>
          <a:p>
            <a:r>
              <a:rPr lang="en-US" dirty="0">
                <a:latin typeface="Times New Roman" panose="02020603050405020304" pitchFamily="18" charset="0"/>
                <a:cs typeface="Times New Roman" panose="02020603050405020304" pitchFamily="18" charset="0"/>
              </a:rPr>
              <a:t>Reduces hospital stay &amp; complications</a:t>
            </a:r>
          </a:p>
          <a:p>
            <a:r>
              <a:rPr lang="en-US" dirty="0">
                <a:latin typeface="Times New Roman" panose="02020603050405020304" pitchFamily="18" charset="0"/>
                <a:cs typeface="Times New Roman" panose="02020603050405020304" pitchFamily="18" charset="0"/>
              </a:rPr>
              <a:t>Patient-friendly, safe and painless</a:t>
            </a:r>
          </a:p>
        </p:txBody>
      </p:sp>
    </p:spTree>
    <p:extLst>
      <p:ext uri="{BB962C8B-B14F-4D97-AF65-F5344CB8AC3E}">
        <p14:creationId xmlns:p14="http://schemas.microsoft.com/office/powerpoint/2010/main" val="196677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Cardiac </a:t>
            </a:r>
            <a:r>
              <a:rPr lang="en-US" b="1" dirty="0"/>
              <a:t>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Device used to record heart rhythms for a long </a:t>
            </a:r>
            <a:r>
              <a:rPr lang="en-US" dirty="0" smtClean="0">
                <a:latin typeface="Times New Roman" panose="02020603050405020304" pitchFamily="18" charset="0"/>
                <a:cs typeface="Times New Roman" panose="02020603050405020304" pitchFamily="18" charset="0"/>
              </a:rPr>
              <a:t>duration</a:t>
            </a:r>
          </a:p>
          <a:p>
            <a:r>
              <a:rPr lang="en-US" dirty="0">
                <a:latin typeface="Times New Roman" panose="02020603050405020304" pitchFamily="18" charset="0"/>
                <a:cs typeface="Times New Roman" panose="02020603050405020304" pitchFamily="18" charset="0"/>
              </a:rPr>
              <a:t>Helps diagnose irregular heartbeat </a:t>
            </a:r>
            <a:r>
              <a:rPr lang="en-US" dirty="0" smtClean="0">
                <a:latin typeface="Times New Roman" panose="02020603050405020304" pitchFamily="18" charset="0"/>
                <a:cs typeface="Times New Roman" panose="02020603050405020304" pitchFamily="18" charset="0"/>
              </a:rPr>
              <a:t>conditions</a:t>
            </a:r>
          </a:p>
          <a:p>
            <a:r>
              <a:rPr lang="en-US" dirty="0">
                <a:latin typeface="Times New Roman" panose="02020603050405020304" pitchFamily="18" charset="0"/>
                <a:cs typeface="Times New Roman" panose="02020603050405020304" pitchFamily="18" charset="0"/>
              </a:rPr>
              <a:t>Used in OPD / home settings</a:t>
            </a:r>
          </a:p>
        </p:txBody>
      </p:sp>
    </p:spTree>
    <p:extLst>
      <p:ext uri="{BB962C8B-B14F-4D97-AF65-F5344CB8AC3E}">
        <p14:creationId xmlns:p14="http://schemas.microsoft.com/office/powerpoint/2010/main" val="1799183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it Works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Sensors placed on </a:t>
            </a:r>
            <a:r>
              <a:rPr lang="en-US" dirty="0" smtClean="0">
                <a:latin typeface="Times New Roman" panose="02020603050405020304" pitchFamily="18" charset="0"/>
                <a:cs typeface="Times New Roman" panose="02020603050405020304" pitchFamily="18" charset="0"/>
              </a:rPr>
              <a:t>chest</a:t>
            </a:r>
          </a:p>
          <a:p>
            <a:r>
              <a:rPr lang="en-US" dirty="0">
                <a:latin typeface="Times New Roman" panose="02020603050405020304" pitchFamily="18" charset="0"/>
                <a:cs typeface="Times New Roman" panose="02020603050405020304" pitchFamily="18" charset="0"/>
              </a:rPr>
              <a:t>Detect and record heart’s electrical </a:t>
            </a:r>
            <a:r>
              <a:rPr lang="en-US" dirty="0" smtClean="0">
                <a:latin typeface="Times New Roman" panose="02020603050405020304" pitchFamily="18" charset="0"/>
                <a:cs typeface="Times New Roman" panose="02020603050405020304" pitchFamily="18" charset="0"/>
              </a:rPr>
              <a:t>signals</a:t>
            </a:r>
          </a:p>
          <a:p>
            <a:r>
              <a:rPr lang="en-US" dirty="0">
                <a:latin typeface="Times New Roman" panose="02020603050405020304" pitchFamily="18" charset="0"/>
                <a:cs typeface="Times New Roman" panose="02020603050405020304" pitchFamily="18" charset="0"/>
              </a:rPr>
              <a:t>Data sent to doctor by phone or </a:t>
            </a:r>
            <a:r>
              <a:rPr lang="en-US" dirty="0" smtClean="0">
                <a:latin typeface="Times New Roman" panose="02020603050405020304" pitchFamily="18" charset="0"/>
                <a:cs typeface="Times New Roman" panose="02020603050405020304" pitchFamily="18" charset="0"/>
              </a:rPr>
              <a:t>computer</a:t>
            </a:r>
          </a:p>
          <a:p>
            <a:r>
              <a:rPr lang="en-US" dirty="0">
                <a:latin typeface="Times New Roman" panose="02020603050405020304" pitchFamily="18" charset="0"/>
                <a:cs typeface="Times New Roman" panose="02020603050405020304" pitchFamily="18" charset="0"/>
              </a:rPr>
              <a:t>Doctor checks for abnormal heart rhythm</a:t>
            </a:r>
          </a:p>
        </p:txBody>
      </p:sp>
    </p:spTree>
    <p:extLst>
      <p:ext uri="{BB962C8B-B14F-4D97-AF65-F5344CB8AC3E}">
        <p14:creationId xmlns:p14="http://schemas.microsoft.com/office/powerpoint/2010/main" val="915721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to Expect During Use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Sticky strips (electrodes) attached to </a:t>
            </a:r>
            <a:r>
              <a:rPr lang="en-US" dirty="0" smtClean="0">
                <a:latin typeface="Times New Roman" panose="02020603050405020304" pitchFamily="18" charset="0"/>
                <a:cs typeface="Times New Roman" panose="02020603050405020304" pitchFamily="18" charset="0"/>
              </a:rPr>
              <a:t>chest</a:t>
            </a:r>
          </a:p>
          <a:p>
            <a:r>
              <a:rPr lang="en-US" dirty="0">
                <a:latin typeface="Times New Roman" panose="02020603050405020304" pitchFamily="18" charset="0"/>
                <a:cs typeface="Times New Roman" panose="02020603050405020304" pitchFamily="18" charset="0"/>
              </a:rPr>
              <a:t>Painless and </a:t>
            </a:r>
            <a:r>
              <a:rPr lang="en-US" dirty="0" smtClean="0">
                <a:latin typeface="Times New Roman" panose="02020603050405020304" pitchFamily="18" charset="0"/>
                <a:cs typeface="Times New Roman" panose="02020603050405020304" pitchFamily="18" charset="0"/>
              </a:rPr>
              <a:t>safe</a:t>
            </a:r>
          </a:p>
          <a:p>
            <a:r>
              <a:rPr lang="en-US" dirty="0">
                <a:latin typeface="Times New Roman" panose="02020603050405020304" pitchFamily="18" charset="0"/>
                <a:cs typeface="Times New Roman" panose="02020603050405020304" pitchFamily="18" charset="0"/>
              </a:rPr>
              <a:t>You can bathe but may need to change </a:t>
            </a:r>
            <a:r>
              <a:rPr lang="en-US" dirty="0" smtClean="0">
                <a:latin typeface="Times New Roman" panose="02020603050405020304" pitchFamily="18" charset="0"/>
                <a:cs typeface="Times New Roman" panose="02020603050405020304" pitchFamily="18" charset="0"/>
              </a:rPr>
              <a:t>patches</a:t>
            </a:r>
          </a:p>
          <a:p>
            <a:r>
              <a:rPr lang="en-US" dirty="0">
                <a:latin typeface="Times New Roman" panose="02020603050405020304" pitchFamily="18" charset="0"/>
                <a:cs typeface="Times New Roman" panose="02020603050405020304" pitchFamily="18" charset="0"/>
              </a:rPr>
              <a:t>May need to press a button when symptoms occur</a:t>
            </a:r>
          </a:p>
        </p:txBody>
      </p:sp>
    </p:spTree>
    <p:extLst>
      <p:ext uri="{BB962C8B-B14F-4D97-AF65-F5344CB8AC3E}">
        <p14:creationId xmlns:p14="http://schemas.microsoft.com/office/powerpoint/2010/main" val="180499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Results Show</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Detects:</a:t>
            </a:r>
          </a:p>
          <a:p>
            <a:r>
              <a:rPr lang="en-US" dirty="0">
                <a:latin typeface="Times New Roman" panose="02020603050405020304" pitchFamily="18" charset="0"/>
                <a:cs typeface="Times New Roman" panose="02020603050405020304" pitchFamily="18" charset="0"/>
              </a:rPr>
              <a:t>Tachycardia → fast heart rate</a:t>
            </a:r>
          </a:p>
          <a:p>
            <a:r>
              <a:rPr lang="en-US" dirty="0">
                <a:latin typeface="Times New Roman" panose="02020603050405020304" pitchFamily="18" charset="0"/>
                <a:cs typeface="Times New Roman" panose="02020603050405020304" pitchFamily="18" charset="0"/>
              </a:rPr>
              <a:t>Bradycardia → slow heart rate</a:t>
            </a:r>
          </a:p>
          <a:p>
            <a:r>
              <a:rPr lang="en-US" dirty="0">
                <a:latin typeface="Times New Roman" panose="02020603050405020304" pitchFamily="18" charset="0"/>
                <a:cs typeface="Times New Roman" panose="02020603050405020304" pitchFamily="18" charset="0"/>
              </a:rPr>
              <a:t>Atrial fibrillation</a:t>
            </a:r>
          </a:p>
          <a:p>
            <a:r>
              <a:rPr lang="en-US" dirty="0">
                <a:latin typeface="Times New Roman" panose="02020603050405020304" pitchFamily="18" charset="0"/>
                <a:cs typeface="Times New Roman" panose="02020603050405020304" pitchFamily="18" charset="0"/>
              </a:rPr>
              <a:t>Atrial flutter</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Helps </a:t>
            </a:r>
            <a:r>
              <a:rPr lang="en-US" dirty="0">
                <a:latin typeface="Times New Roman" panose="02020603050405020304" pitchFamily="18" charset="0"/>
                <a:cs typeface="Times New Roman" panose="02020603050405020304" pitchFamily="18" charset="0"/>
              </a:rPr>
              <a:t>doctor plan treatment</a:t>
            </a:r>
          </a:p>
        </p:txBody>
      </p:sp>
    </p:spTree>
    <p:extLst>
      <p:ext uri="{BB962C8B-B14F-4D97-AF65-F5344CB8AC3E}">
        <p14:creationId xmlns:p14="http://schemas.microsoft.com/office/powerpoint/2010/main" val="389340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Do’s &amp; Don’ts (Safety Precautions)</a:t>
            </a:r>
          </a:p>
        </p:txBody>
      </p:sp>
      <p:sp>
        <p:nvSpPr>
          <p:cNvPr id="3" name="Content Placeholder 2"/>
          <p:cNvSpPr>
            <a:spLocks noGrp="1"/>
          </p:cNvSpPr>
          <p:nvPr>
            <p:ph idx="1"/>
          </p:nvPr>
        </p:nvSpPr>
        <p:spPr/>
        <p:txBody>
          <a:bodyPr/>
          <a:lstStyle/>
          <a:p>
            <a:pPr marL="0" indent="0">
              <a:buNone/>
            </a:pPr>
            <a:r>
              <a:rPr lang="en-US" dirty="0"/>
              <a:t>Keep monitor away from:</a:t>
            </a:r>
          </a:p>
          <a:p>
            <a:r>
              <a:rPr lang="en-US" dirty="0"/>
              <a:t>Electric </a:t>
            </a:r>
            <a:r>
              <a:rPr lang="en-US" dirty="0" smtClean="0"/>
              <a:t>blankets, </a:t>
            </a:r>
            <a:r>
              <a:rPr lang="en-US" dirty="0"/>
              <a:t>razors</a:t>
            </a:r>
          </a:p>
          <a:p>
            <a:r>
              <a:rPr lang="en-US" dirty="0"/>
              <a:t>Mobile phones &amp; magnets</a:t>
            </a:r>
          </a:p>
          <a:p>
            <a:r>
              <a:rPr lang="en-US" dirty="0"/>
              <a:t>Microwave ovens</a:t>
            </a:r>
          </a:p>
          <a:p>
            <a:r>
              <a:rPr lang="en-US" dirty="0"/>
              <a:t>Metal </a:t>
            </a:r>
            <a:r>
              <a:rPr lang="en-US" dirty="0" smtClean="0"/>
              <a:t>detectors</a:t>
            </a:r>
            <a:endParaRPr lang="en-US" dirty="0"/>
          </a:p>
        </p:txBody>
      </p:sp>
    </p:spTree>
    <p:extLst>
      <p:ext uri="{BB962C8B-B14F-4D97-AF65-F5344CB8AC3E}">
        <p14:creationId xmlns:p14="http://schemas.microsoft.com/office/powerpoint/2010/main" val="1024194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Cardiac 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Helps detect hidden heart rhythm </a:t>
            </a:r>
            <a:r>
              <a:rPr lang="en-US" dirty="0" smtClean="0">
                <a:latin typeface="Times New Roman" panose="02020603050405020304" pitchFamily="18" charset="0"/>
                <a:cs typeface="Times New Roman" panose="02020603050405020304" pitchFamily="18" charset="0"/>
              </a:rPr>
              <a:t>problems</a:t>
            </a:r>
          </a:p>
          <a:p>
            <a:r>
              <a:rPr lang="en-US" dirty="0">
                <a:latin typeface="Times New Roman" panose="02020603050405020304" pitchFamily="18" charset="0"/>
                <a:cs typeface="Times New Roman" panose="02020603050405020304" pitchFamily="18" charset="0"/>
              </a:rPr>
              <a:t>Continuous monitoring at </a:t>
            </a:r>
            <a:r>
              <a:rPr lang="en-US" dirty="0" smtClean="0">
                <a:latin typeface="Times New Roman" panose="02020603050405020304" pitchFamily="18" charset="0"/>
                <a:cs typeface="Times New Roman" panose="02020603050405020304" pitchFamily="18" charset="0"/>
              </a:rPr>
              <a:t>home</a:t>
            </a:r>
          </a:p>
          <a:p>
            <a:r>
              <a:rPr lang="en-US" dirty="0">
                <a:latin typeface="Times New Roman" panose="02020603050405020304" pitchFamily="18" charset="0"/>
                <a:cs typeface="Times New Roman" panose="02020603050405020304" pitchFamily="18" charset="0"/>
              </a:rPr>
              <a:t>No hospital stay </a:t>
            </a:r>
            <a:r>
              <a:rPr lang="en-US" dirty="0" smtClean="0">
                <a:latin typeface="Times New Roman" panose="02020603050405020304" pitchFamily="18" charset="0"/>
                <a:cs typeface="Times New Roman" panose="02020603050405020304" pitchFamily="18" charset="0"/>
              </a:rPr>
              <a:t>required</a:t>
            </a:r>
          </a:p>
          <a:p>
            <a:r>
              <a:rPr lang="en-US" dirty="0">
                <a:latin typeface="Times New Roman" panose="02020603050405020304" pitchFamily="18" charset="0"/>
                <a:cs typeface="Times New Roman" panose="02020603050405020304" pitchFamily="18" charset="0"/>
              </a:rPr>
              <a:t>Cost-effective diagnosis method</a:t>
            </a:r>
          </a:p>
        </p:txBody>
      </p:sp>
    </p:spTree>
    <p:extLst>
      <p:ext uri="{BB962C8B-B14F-4D97-AF65-F5344CB8AC3E}">
        <p14:creationId xmlns:p14="http://schemas.microsoft.com/office/powerpoint/2010/main" val="413942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Defibrillator?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medical device used to treat life-threatening cardiac arrhythmias</a:t>
            </a:r>
          </a:p>
          <a:p>
            <a:r>
              <a:rPr lang="en-US" b="1" dirty="0">
                <a:solidFill>
                  <a:srgbClr val="FF0000"/>
                </a:solidFill>
                <a:latin typeface="Times New Roman" panose="02020603050405020304" pitchFamily="18" charset="0"/>
                <a:cs typeface="Times New Roman" panose="02020603050405020304" pitchFamily="18" charset="0"/>
              </a:rPr>
              <a:t>Conditions: </a:t>
            </a:r>
            <a:r>
              <a:rPr lang="en-US" dirty="0">
                <a:latin typeface="Times New Roman" panose="02020603050405020304" pitchFamily="18" charset="0"/>
                <a:cs typeface="Times New Roman" panose="02020603050405020304" pitchFamily="18" charset="0"/>
              </a:rPr>
              <a:t>Ventricular fibrillation &amp; Pulseless ventricular tachycardia</a:t>
            </a:r>
          </a:p>
          <a:p>
            <a:r>
              <a:rPr lang="en-US" dirty="0">
                <a:latin typeface="Times New Roman" panose="02020603050405020304" pitchFamily="18" charset="0"/>
                <a:cs typeface="Times New Roman" panose="02020603050405020304" pitchFamily="18" charset="0"/>
              </a:rPr>
              <a:t>Delivers an electric shock to heart muscles</a:t>
            </a:r>
          </a:p>
          <a:p>
            <a:r>
              <a:rPr lang="en-US" dirty="0">
                <a:latin typeface="Times New Roman" panose="02020603050405020304" pitchFamily="18" charset="0"/>
                <a:cs typeface="Times New Roman" panose="02020603050405020304" pitchFamily="18" charset="0"/>
              </a:rPr>
              <a:t>Restores normal heart rhythm and conduction</a:t>
            </a:r>
          </a:p>
          <a:p>
            <a:r>
              <a:rPr lang="en-US" dirty="0">
                <a:latin typeface="Times New Roman" panose="02020603050405020304" pitchFamily="18" charset="0"/>
                <a:cs typeface="Times New Roman" panose="02020603050405020304" pitchFamily="18" charset="0"/>
              </a:rPr>
              <a:t>Life-saving emergency equipment</a:t>
            </a:r>
          </a:p>
        </p:txBody>
      </p:sp>
    </p:spTree>
    <p:extLst>
      <p:ext uri="{BB962C8B-B14F-4D97-AF65-F5344CB8AC3E}">
        <p14:creationId xmlns:p14="http://schemas.microsoft.com/office/powerpoint/2010/main" val="300806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3817" y="2377441"/>
            <a:ext cx="8200205" cy="3753852"/>
          </a:xfrm>
        </p:spPr>
      </p:pic>
    </p:spTree>
    <p:extLst>
      <p:ext uri="{BB962C8B-B14F-4D97-AF65-F5344CB8AC3E}">
        <p14:creationId xmlns:p14="http://schemas.microsoft.com/office/powerpoint/2010/main" val="2013580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6383" y="2586339"/>
            <a:ext cx="3359873"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425" y="2607047"/>
            <a:ext cx="5064157" cy="3297167"/>
          </a:xfrm>
          <a:prstGeom prst="rect">
            <a:avLst/>
          </a:prstGeom>
        </p:spPr>
      </p:pic>
    </p:spTree>
    <p:extLst>
      <p:ext uri="{BB962C8B-B14F-4D97-AF65-F5344CB8AC3E}">
        <p14:creationId xmlns:p14="http://schemas.microsoft.com/office/powerpoint/2010/main" val="4062566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Defibrillation Works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Detects abnormal heart </a:t>
            </a:r>
            <a:r>
              <a:rPr lang="en-US" dirty="0" smtClean="0">
                <a:latin typeface="Times New Roman" panose="02020603050405020304" pitchFamily="18" charset="0"/>
                <a:cs typeface="Times New Roman" panose="02020603050405020304" pitchFamily="18" charset="0"/>
              </a:rPr>
              <a:t>rhythm</a:t>
            </a:r>
          </a:p>
          <a:p>
            <a:r>
              <a:rPr lang="en-US" dirty="0">
                <a:latin typeface="Times New Roman" panose="02020603050405020304" pitchFamily="18" charset="0"/>
                <a:cs typeface="Times New Roman" panose="02020603050405020304" pitchFamily="18" charset="0"/>
              </a:rPr>
              <a:t>Delivers controlled electrical </a:t>
            </a:r>
            <a:r>
              <a:rPr lang="en-US" dirty="0" smtClean="0">
                <a:latin typeface="Times New Roman" panose="02020603050405020304" pitchFamily="18" charset="0"/>
                <a:cs typeface="Times New Roman" panose="02020603050405020304" pitchFamily="18" charset="0"/>
              </a:rPr>
              <a:t>shock</a:t>
            </a:r>
          </a:p>
          <a:p>
            <a:r>
              <a:rPr lang="en-US" dirty="0">
                <a:latin typeface="Times New Roman" panose="02020603050405020304" pitchFamily="18" charset="0"/>
                <a:cs typeface="Times New Roman" panose="02020603050405020304" pitchFamily="18" charset="0"/>
              </a:rPr>
              <a:t>Heart momentarily stops to reset </a:t>
            </a:r>
            <a:r>
              <a:rPr lang="en-US" dirty="0" smtClean="0">
                <a:latin typeface="Times New Roman" panose="02020603050405020304" pitchFamily="18" charset="0"/>
                <a:cs typeface="Times New Roman" panose="02020603050405020304" pitchFamily="18" charset="0"/>
              </a:rPr>
              <a:t>rhythm</a:t>
            </a:r>
          </a:p>
          <a:p>
            <a:r>
              <a:rPr lang="en-US" dirty="0">
                <a:latin typeface="Times New Roman" panose="02020603050405020304" pitchFamily="18" charset="0"/>
                <a:cs typeface="Times New Roman" panose="02020603050405020304" pitchFamily="18" charset="0"/>
              </a:rPr>
              <a:t>Normal heartbeat restarts after shock</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249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Defibrillators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External </a:t>
            </a:r>
            <a:r>
              <a:rPr lang="en-US" dirty="0" smtClean="0">
                <a:latin typeface="Times New Roman" panose="02020603050405020304" pitchFamily="18" charset="0"/>
                <a:cs typeface="Times New Roman" panose="02020603050405020304" pitchFamily="18" charset="0"/>
              </a:rPr>
              <a:t>Defibrillators</a:t>
            </a:r>
          </a:p>
          <a:p>
            <a:r>
              <a:rPr lang="en-US" dirty="0" err="1">
                <a:latin typeface="Times New Roman" panose="02020603050405020304" pitchFamily="18" charset="0"/>
                <a:cs typeface="Times New Roman" panose="02020603050405020304" pitchFamily="18" charset="0"/>
              </a:rPr>
              <a:t>Transvenous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Defibrillators</a:t>
            </a:r>
          </a:p>
          <a:p>
            <a:r>
              <a:rPr lang="en-US" dirty="0">
                <a:latin typeface="Times New Roman" panose="02020603050405020304" pitchFamily="18" charset="0"/>
                <a:cs typeface="Times New Roman" panose="02020603050405020304" pitchFamily="18" charset="0"/>
              </a:rPr>
              <a:t>Implantable Defibrillator (ICD</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AED – Automated External </a:t>
            </a:r>
            <a:r>
              <a:rPr lang="en-US" dirty="0" smtClean="0">
                <a:latin typeface="Times New Roman" panose="02020603050405020304" pitchFamily="18" charset="0"/>
                <a:cs typeface="Times New Roman" panose="02020603050405020304" pitchFamily="18" charset="0"/>
              </a:rPr>
              <a:t>Defibrillator</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45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Uses of Defibrillator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Cardiac arrest</a:t>
            </a:r>
          </a:p>
          <a:p>
            <a:r>
              <a:rPr lang="en-US" dirty="0">
                <a:latin typeface="Times New Roman" panose="02020603050405020304" pitchFamily="18" charset="0"/>
                <a:cs typeface="Times New Roman" panose="02020603050405020304" pitchFamily="18" charset="0"/>
              </a:rPr>
              <a:t>Severe arrhythmias</a:t>
            </a:r>
          </a:p>
          <a:p>
            <a:r>
              <a:rPr lang="en-US" dirty="0">
                <a:latin typeface="Times New Roman" panose="02020603050405020304" pitchFamily="18" charset="0"/>
                <a:cs typeface="Times New Roman" panose="02020603050405020304" pitchFamily="18" charset="0"/>
              </a:rPr>
              <a:t>Emergency OT and ICU care</a:t>
            </a:r>
          </a:p>
          <a:p>
            <a:r>
              <a:rPr lang="en-US" dirty="0">
                <a:latin typeface="Times New Roman" panose="02020603050405020304" pitchFamily="18" charset="0"/>
                <a:cs typeface="Times New Roman" panose="02020603050405020304" pitchFamily="18" charset="0"/>
              </a:rPr>
              <a:t>During heart surgeries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61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Defibrillator?</a:t>
            </a:r>
          </a:p>
        </p:txBody>
      </p:sp>
      <p:sp>
        <p:nvSpPr>
          <p:cNvPr id="3" name="Content Placeholder 2"/>
          <p:cNvSpPr>
            <a:spLocks noGrp="1"/>
          </p:cNvSpPr>
          <p:nvPr>
            <p:ph idx="1"/>
          </p:nvPr>
        </p:nvSpPr>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A medical device that gives an electric shock to the </a:t>
            </a:r>
            <a:r>
              <a:rPr lang="en-US" dirty="0" smtClean="0">
                <a:latin typeface="Times New Roman" panose="02020603050405020304" pitchFamily="18" charset="0"/>
                <a:cs typeface="Times New Roman" panose="02020603050405020304" pitchFamily="18" charset="0"/>
              </a:rPr>
              <a:t>heart</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 to correct abnormal heart </a:t>
            </a:r>
            <a:r>
              <a:rPr lang="en-US" dirty="0" smtClean="0">
                <a:latin typeface="Times New Roman" panose="02020603050405020304" pitchFamily="18" charset="0"/>
                <a:cs typeface="Times New Roman" panose="02020603050405020304" pitchFamily="18" charset="0"/>
              </a:rPr>
              <a:t>rhythms</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Helps restart the heart during an </a:t>
            </a:r>
            <a:r>
              <a:rPr lang="en-US" dirty="0" smtClean="0">
                <a:latin typeface="Times New Roman" panose="02020603050405020304" pitchFamily="18" charset="0"/>
                <a:cs typeface="Times New Roman" panose="02020603050405020304" pitchFamily="18" charset="0"/>
              </a:rPr>
              <a:t>emergency</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Treats ventricular tachycardia and ventricular </a:t>
            </a:r>
            <a:r>
              <a:rPr lang="en-US" dirty="0" smtClean="0">
                <a:latin typeface="Times New Roman" panose="02020603050405020304" pitchFamily="18" charset="0"/>
                <a:cs typeface="Times New Roman" panose="02020603050405020304" pitchFamily="18" charset="0"/>
              </a:rPr>
              <a:t>fibrillation</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Brings heartbeat back to normal rhythm</a:t>
            </a:r>
          </a:p>
        </p:txBody>
      </p:sp>
    </p:spTree>
    <p:extLst>
      <p:ext uri="{BB962C8B-B14F-4D97-AF65-F5344CB8AC3E}">
        <p14:creationId xmlns:p14="http://schemas.microsoft.com/office/powerpoint/2010/main" val="2413169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7558" y="2454442"/>
            <a:ext cx="8229600" cy="3676851"/>
          </a:xfrm>
        </p:spPr>
      </p:pic>
    </p:spTree>
    <p:extLst>
      <p:ext uri="{BB962C8B-B14F-4D97-AF65-F5344CB8AC3E}">
        <p14:creationId xmlns:p14="http://schemas.microsoft.com/office/powerpoint/2010/main" val="1524384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It Is Needed</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Can save life during sudden cardiac </a:t>
            </a:r>
            <a:r>
              <a:rPr lang="en-US" dirty="0" smtClean="0">
                <a:latin typeface="Times New Roman" panose="02020603050405020304" pitchFamily="18" charset="0"/>
                <a:cs typeface="Times New Roman" panose="02020603050405020304" pitchFamily="18" charset="0"/>
              </a:rPr>
              <a:t>arrest</a:t>
            </a:r>
          </a:p>
          <a:p>
            <a:pPr>
              <a:lnSpc>
                <a:spcPct val="150000"/>
              </a:lnSpc>
            </a:pPr>
            <a:r>
              <a:rPr lang="en-US" dirty="0" smtClean="0">
                <a:latin typeface="Times New Roman" panose="02020603050405020304" pitchFamily="18" charset="0"/>
                <a:cs typeface="Times New Roman" panose="02020603050405020304" pitchFamily="18" charset="0"/>
              </a:rPr>
              <a:t>Restores </a:t>
            </a:r>
            <a:r>
              <a:rPr lang="en-US" dirty="0">
                <a:latin typeface="Times New Roman" panose="02020603050405020304" pitchFamily="18" charset="0"/>
                <a:cs typeface="Times New Roman" panose="02020603050405020304" pitchFamily="18" charset="0"/>
              </a:rPr>
              <a:t>proper heart </a:t>
            </a:r>
            <a:r>
              <a:rPr lang="en-US" dirty="0" smtClean="0">
                <a:latin typeface="Times New Roman" panose="02020603050405020304" pitchFamily="18" charset="0"/>
                <a:cs typeface="Times New Roman" panose="02020603050405020304" pitchFamily="18" charset="0"/>
              </a:rPr>
              <a:t>pumping</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Shock corrects dangerous </a:t>
            </a:r>
            <a:r>
              <a:rPr lang="en-US" dirty="0" smtClean="0">
                <a:latin typeface="Times New Roman" panose="02020603050405020304" pitchFamily="18" charset="0"/>
                <a:cs typeface="Times New Roman" panose="02020603050405020304" pitchFamily="18" charset="0"/>
              </a:rPr>
              <a:t>arrhythmias</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Works together with CPR for better results</a:t>
            </a:r>
          </a:p>
        </p:txBody>
      </p:sp>
    </p:spTree>
    <p:extLst>
      <p:ext uri="{BB962C8B-B14F-4D97-AF65-F5344CB8AC3E}">
        <p14:creationId xmlns:p14="http://schemas.microsoft.com/office/powerpoint/2010/main" val="1344995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Can Use It?</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Doctors, nurses, trained first-aid </a:t>
            </a:r>
            <a:r>
              <a:rPr lang="en-US" dirty="0" smtClean="0">
                <a:latin typeface="Times New Roman" panose="02020603050405020304" pitchFamily="18" charset="0"/>
                <a:cs typeface="Times New Roman" panose="02020603050405020304" pitchFamily="18" charset="0"/>
              </a:rPr>
              <a:t>responders</a:t>
            </a:r>
          </a:p>
          <a:p>
            <a:pPr>
              <a:lnSpc>
                <a:spcPct val="150000"/>
              </a:lnSpc>
            </a:pPr>
            <a:r>
              <a:rPr lang="en-US" dirty="0" smtClean="0">
                <a:latin typeface="Times New Roman" panose="02020603050405020304" pitchFamily="18" charset="0"/>
                <a:cs typeface="Times New Roman" panose="02020603050405020304" pitchFamily="18" charset="0"/>
              </a:rPr>
              <a:t>Public </a:t>
            </a:r>
            <a:r>
              <a:rPr lang="en-US" dirty="0">
                <a:latin typeface="Times New Roman" panose="02020603050405020304" pitchFamily="18" charset="0"/>
                <a:cs typeface="Times New Roman" panose="02020603050405020304" pitchFamily="18" charset="0"/>
              </a:rPr>
              <a:t>can use Automated External Defibrillator (AED</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Simple instructions guide the </a:t>
            </a:r>
            <a:r>
              <a:rPr lang="en-US" dirty="0" smtClean="0">
                <a:latin typeface="Times New Roman" panose="02020603050405020304" pitchFamily="18" charset="0"/>
                <a:cs typeface="Times New Roman" panose="02020603050405020304" pitchFamily="18" charset="0"/>
              </a:rPr>
              <a:t>user</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High-risk patients may need personal devices</a:t>
            </a:r>
          </a:p>
        </p:txBody>
      </p:sp>
    </p:spTree>
    <p:extLst>
      <p:ext uri="{BB962C8B-B14F-4D97-AF65-F5344CB8AC3E}">
        <p14:creationId xmlns:p14="http://schemas.microsoft.com/office/powerpoint/2010/main" val="1784722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Automated External Defibrillator (AED)</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Easy to use with voice and visual </a:t>
            </a:r>
            <a:r>
              <a:rPr lang="en-US" dirty="0" smtClean="0">
                <a:latin typeface="Times New Roman" panose="02020603050405020304" pitchFamily="18" charset="0"/>
                <a:cs typeface="Times New Roman" panose="02020603050405020304" pitchFamily="18" charset="0"/>
              </a:rPr>
              <a:t>instructions</a:t>
            </a:r>
          </a:p>
          <a:p>
            <a:pPr>
              <a:lnSpc>
                <a:spcPct val="150000"/>
              </a:lnSpc>
            </a:pPr>
            <a:r>
              <a:rPr lang="en-US" dirty="0" smtClean="0">
                <a:latin typeface="Times New Roman" panose="02020603050405020304" pitchFamily="18" charset="0"/>
                <a:cs typeface="Times New Roman" panose="02020603050405020304" pitchFamily="18" charset="0"/>
              </a:rPr>
              <a:t>Common </a:t>
            </a:r>
            <a:r>
              <a:rPr lang="en-US" dirty="0">
                <a:latin typeface="Times New Roman" panose="02020603050405020304" pitchFamily="18" charset="0"/>
                <a:cs typeface="Times New Roman" panose="02020603050405020304" pitchFamily="18" charset="0"/>
              </a:rPr>
              <a:t>in public places like malls and </a:t>
            </a:r>
            <a:r>
              <a:rPr lang="en-US" dirty="0" smtClean="0">
                <a:latin typeface="Times New Roman" panose="02020603050405020304" pitchFamily="18" charset="0"/>
                <a:cs typeface="Times New Roman" panose="02020603050405020304" pitchFamily="18" charset="0"/>
              </a:rPr>
              <a:t>airports</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Detects heart rhythm </a:t>
            </a:r>
            <a:r>
              <a:rPr lang="en-US" dirty="0" smtClean="0">
                <a:latin typeface="Times New Roman" panose="02020603050405020304" pitchFamily="18" charset="0"/>
                <a:cs typeface="Times New Roman" panose="02020603050405020304" pitchFamily="18" charset="0"/>
              </a:rPr>
              <a:t>automatically</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Delivers shock only if needed</a:t>
            </a:r>
          </a:p>
        </p:txBody>
      </p:sp>
    </p:spTree>
    <p:extLst>
      <p:ext uri="{BB962C8B-B14F-4D97-AF65-F5344CB8AC3E}">
        <p14:creationId xmlns:p14="http://schemas.microsoft.com/office/powerpoint/2010/main" val="1086606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Defibrillators for Personal Use</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Used by people at high risk of heart </a:t>
            </a:r>
            <a:r>
              <a:rPr lang="en-US" dirty="0" smtClean="0">
                <a:latin typeface="Times New Roman" panose="02020603050405020304" pitchFamily="18" charset="0"/>
                <a:cs typeface="Times New Roman" panose="02020603050405020304" pitchFamily="18" charset="0"/>
              </a:rPr>
              <a:t>failure</a:t>
            </a:r>
          </a:p>
          <a:p>
            <a:pPr>
              <a:lnSpc>
                <a:spcPct val="150000"/>
              </a:lnSpc>
            </a:pPr>
            <a:r>
              <a:rPr lang="en-US" dirty="0" smtClean="0">
                <a:latin typeface="Times New Roman" panose="02020603050405020304" pitchFamily="18" charset="0"/>
                <a:cs typeface="Times New Roman" panose="02020603050405020304" pitchFamily="18" charset="0"/>
              </a:rPr>
              <a:t>Device </a:t>
            </a:r>
            <a:r>
              <a:rPr lang="en-US" dirty="0">
                <a:latin typeface="Times New Roman" panose="02020603050405020304" pitchFamily="18" charset="0"/>
                <a:cs typeface="Times New Roman" panose="02020603050405020304" pitchFamily="18" charset="0"/>
              </a:rPr>
              <a:t>is small and </a:t>
            </a:r>
            <a:r>
              <a:rPr lang="en-US" dirty="0" smtClean="0">
                <a:latin typeface="Times New Roman" panose="02020603050405020304" pitchFamily="18" charset="0"/>
                <a:cs typeface="Times New Roman" panose="02020603050405020304" pitchFamily="18" charset="0"/>
              </a:rPr>
              <a:t>portable</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Shock may feel like a kick, but is </a:t>
            </a:r>
            <a:r>
              <a:rPr lang="en-US" dirty="0" smtClean="0">
                <a:latin typeface="Times New Roman" panose="02020603050405020304" pitchFamily="18" charset="0"/>
                <a:cs typeface="Times New Roman" panose="02020603050405020304" pitchFamily="18" charset="0"/>
              </a:rPr>
              <a:t>lifesaving</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Always available during emergency</a:t>
            </a:r>
          </a:p>
        </p:txBody>
      </p:sp>
    </p:spTree>
    <p:extLst>
      <p:ext uri="{BB962C8B-B14F-4D97-AF65-F5344CB8AC3E}">
        <p14:creationId xmlns:p14="http://schemas.microsoft.com/office/powerpoint/2010/main" val="400704500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Wearable Defibrillator</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Worn like a vest under </a:t>
            </a:r>
            <a:r>
              <a:rPr lang="en-US" dirty="0" smtClean="0">
                <a:latin typeface="Times New Roman" panose="02020603050405020304" pitchFamily="18" charset="0"/>
                <a:cs typeface="Times New Roman" panose="02020603050405020304" pitchFamily="18" charset="0"/>
              </a:rPr>
              <a:t>clothes</a:t>
            </a:r>
          </a:p>
          <a:p>
            <a:pPr>
              <a:lnSpc>
                <a:spcPct val="150000"/>
              </a:lnSpc>
            </a:pPr>
            <a:r>
              <a:rPr lang="en-US" dirty="0" smtClean="0">
                <a:latin typeface="Times New Roman" panose="02020603050405020304" pitchFamily="18" charset="0"/>
                <a:cs typeface="Times New Roman" panose="02020603050405020304" pitchFamily="18" charset="0"/>
              </a:rPr>
              <a:t>Sensors </a:t>
            </a:r>
            <a:r>
              <a:rPr lang="en-US" dirty="0">
                <a:latin typeface="Times New Roman" panose="02020603050405020304" pitchFamily="18" charset="0"/>
                <a:cs typeface="Times New Roman" panose="02020603050405020304" pitchFamily="18" charset="0"/>
              </a:rPr>
              <a:t>monitor heart </a:t>
            </a:r>
            <a:r>
              <a:rPr lang="en-US" dirty="0" smtClean="0">
                <a:latin typeface="Times New Roman" panose="02020603050405020304" pitchFamily="18" charset="0"/>
                <a:cs typeface="Times New Roman" panose="02020603050405020304" pitchFamily="18" charset="0"/>
              </a:rPr>
              <a:t>continuously</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Sends shock if abnormal rhythm </a:t>
            </a:r>
            <a:r>
              <a:rPr lang="en-US" dirty="0" smtClean="0">
                <a:latin typeface="Times New Roman" panose="02020603050405020304" pitchFamily="18" charset="0"/>
                <a:cs typeface="Times New Roman" panose="02020603050405020304" pitchFamily="18" charset="0"/>
              </a:rPr>
              <a:t>detected</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Temporary protection for risky heart patients</a:t>
            </a:r>
          </a:p>
        </p:txBody>
      </p:sp>
    </p:spTree>
    <p:extLst>
      <p:ext uri="{BB962C8B-B14F-4D97-AF65-F5344CB8AC3E}">
        <p14:creationId xmlns:p14="http://schemas.microsoft.com/office/powerpoint/2010/main" val="10676311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Small wearable device to record heart rhythm over time</a:t>
            </a:r>
          </a:p>
          <a:p>
            <a:r>
              <a:rPr lang="en-US" dirty="0">
                <a:latin typeface="Times New Roman" panose="02020603050405020304" pitchFamily="18" charset="0"/>
                <a:cs typeface="Times New Roman" panose="02020603050405020304" pitchFamily="18" charset="0"/>
              </a:rPr>
              <a:t>Detects abnormal rhythms that don’t happen daily</a:t>
            </a:r>
          </a:p>
          <a:p>
            <a:r>
              <a:rPr lang="en-US" dirty="0">
                <a:latin typeface="Times New Roman" panose="02020603050405020304" pitchFamily="18" charset="0"/>
                <a:cs typeface="Times New Roman" panose="02020603050405020304" pitchFamily="18" charset="0"/>
              </a:rPr>
              <a:t>Works like ECG but for long-term monitoring</a:t>
            </a:r>
          </a:p>
          <a:p>
            <a:r>
              <a:rPr lang="en-US" dirty="0">
                <a:latin typeface="Times New Roman" panose="02020603050405020304" pitchFamily="18" charset="0"/>
                <a:cs typeface="Times New Roman" panose="02020603050405020304" pitchFamily="18" charset="0"/>
              </a:rPr>
              <a:t>Battery-powered and portable</a:t>
            </a:r>
          </a:p>
        </p:txBody>
      </p:sp>
    </p:spTree>
    <p:extLst>
      <p:ext uri="{BB962C8B-B14F-4D97-AF65-F5344CB8AC3E}">
        <p14:creationId xmlns:p14="http://schemas.microsoft.com/office/powerpoint/2010/main" val="61737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Implantable </a:t>
            </a:r>
            <a:r>
              <a:rPr lang="en-US" b="1" dirty="0" err="1"/>
              <a:t>Cardioverter</a:t>
            </a:r>
            <a:r>
              <a:rPr lang="en-US" b="1" dirty="0"/>
              <a:t> Defibrillator (ICD)</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A small device placed inside the </a:t>
            </a:r>
            <a:r>
              <a:rPr lang="en-US" dirty="0" smtClean="0">
                <a:latin typeface="Times New Roman" panose="02020603050405020304" pitchFamily="18" charset="0"/>
                <a:cs typeface="Times New Roman" panose="02020603050405020304" pitchFamily="18" charset="0"/>
              </a:rPr>
              <a:t>body</a:t>
            </a:r>
          </a:p>
          <a:p>
            <a:pPr>
              <a:lnSpc>
                <a:spcPct val="150000"/>
              </a:lnSpc>
            </a:pPr>
            <a:r>
              <a:rPr lang="en-US" dirty="0" smtClean="0">
                <a:latin typeface="Times New Roman" panose="02020603050405020304" pitchFamily="18" charset="0"/>
                <a:cs typeface="Times New Roman" panose="02020603050405020304" pitchFamily="18" charset="0"/>
              </a:rPr>
              <a:t>Works </a:t>
            </a:r>
            <a:r>
              <a:rPr lang="en-US" dirty="0">
                <a:latin typeface="Times New Roman" panose="02020603050405020304" pitchFamily="18" charset="0"/>
                <a:cs typeface="Times New Roman" panose="02020603050405020304" pitchFamily="18" charset="0"/>
              </a:rPr>
              <a:t>like a watchdog for the </a:t>
            </a:r>
            <a:r>
              <a:rPr lang="en-US" dirty="0" smtClean="0">
                <a:latin typeface="Times New Roman" panose="02020603050405020304" pitchFamily="18" charset="0"/>
                <a:cs typeface="Times New Roman" panose="02020603050405020304" pitchFamily="18" charset="0"/>
              </a:rPr>
              <a:t>heart</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Gives shock automatically when </a:t>
            </a:r>
            <a:r>
              <a:rPr lang="en-US" dirty="0" smtClean="0">
                <a:latin typeface="Times New Roman" panose="02020603050405020304" pitchFamily="18" charset="0"/>
                <a:cs typeface="Times New Roman" panose="02020603050405020304" pitchFamily="18" charset="0"/>
              </a:rPr>
              <a:t>needed</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Stays active 24/7 to prevent cardiac death</a:t>
            </a:r>
          </a:p>
        </p:txBody>
      </p:sp>
    </p:spTree>
    <p:extLst>
      <p:ext uri="{BB962C8B-B14F-4D97-AF65-F5344CB8AC3E}">
        <p14:creationId xmlns:p14="http://schemas.microsoft.com/office/powerpoint/2010/main" val="31323206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Defibrillators Work</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Electrodes placed on </a:t>
            </a:r>
            <a:r>
              <a:rPr lang="en-US" dirty="0" smtClean="0">
                <a:latin typeface="Times New Roman" panose="02020603050405020304" pitchFamily="18" charset="0"/>
                <a:cs typeface="Times New Roman" panose="02020603050405020304" pitchFamily="18" charset="0"/>
              </a:rPr>
              <a:t>chest</a:t>
            </a:r>
          </a:p>
          <a:p>
            <a:pPr>
              <a:lnSpc>
                <a:spcPct val="150000"/>
              </a:lnSpc>
            </a:pPr>
            <a:r>
              <a:rPr lang="en-US" dirty="0" smtClean="0">
                <a:latin typeface="Times New Roman" panose="02020603050405020304" pitchFamily="18" charset="0"/>
                <a:cs typeface="Times New Roman" panose="02020603050405020304" pitchFamily="18" charset="0"/>
              </a:rPr>
              <a:t>Device </a:t>
            </a:r>
            <a:r>
              <a:rPr lang="en-US" dirty="0">
                <a:latin typeface="Times New Roman" panose="02020603050405020304" pitchFamily="18" charset="0"/>
                <a:cs typeface="Times New Roman" panose="02020603050405020304" pitchFamily="18" charset="0"/>
              </a:rPr>
              <a:t>checks heart </a:t>
            </a:r>
            <a:r>
              <a:rPr lang="en-US" dirty="0" smtClean="0">
                <a:latin typeface="Times New Roman" panose="02020603050405020304" pitchFamily="18" charset="0"/>
                <a:cs typeface="Times New Roman" panose="02020603050405020304" pitchFamily="18" charset="0"/>
              </a:rPr>
              <a:t>rhythm</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Shock stops abnormal electrical </a:t>
            </a:r>
            <a:r>
              <a:rPr lang="en-US" dirty="0" smtClean="0">
                <a:latin typeface="Times New Roman" panose="02020603050405020304" pitchFamily="18" charset="0"/>
                <a:cs typeface="Times New Roman" panose="02020603050405020304" pitchFamily="18" charset="0"/>
              </a:rPr>
              <a:t>signals</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Allows heart to restart normally</a:t>
            </a:r>
          </a:p>
        </p:txBody>
      </p:sp>
    </p:spTree>
    <p:extLst>
      <p:ext uri="{BB962C8B-B14F-4D97-AF65-F5344CB8AC3E}">
        <p14:creationId xmlns:p14="http://schemas.microsoft.com/office/powerpoint/2010/main" val="25616085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an AED</a:t>
            </a:r>
          </a:p>
        </p:txBody>
      </p:sp>
      <p:sp>
        <p:nvSpPr>
          <p:cNvPr id="3" name="Content Placeholder 2"/>
          <p:cNvSpPr>
            <a:spLocks noGrp="1"/>
          </p:cNvSpPr>
          <p:nvPr>
            <p:ph idx="1"/>
          </p:nvPr>
        </p:nvSpPr>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Check response and </a:t>
            </a:r>
            <a:r>
              <a:rPr lang="en-US" dirty="0" smtClean="0">
                <a:latin typeface="Times New Roman" panose="02020603050405020304" pitchFamily="18" charset="0"/>
                <a:cs typeface="Times New Roman" panose="02020603050405020304" pitchFamily="18" charset="0"/>
              </a:rPr>
              <a:t>breathing</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Call emergency </a:t>
            </a:r>
            <a:r>
              <a:rPr lang="en-US" dirty="0" smtClean="0">
                <a:latin typeface="Times New Roman" panose="02020603050405020304" pitchFamily="18" charset="0"/>
                <a:cs typeface="Times New Roman" panose="02020603050405020304" pitchFamily="18" charset="0"/>
              </a:rPr>
              <a:t>help</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Attach AED pads to chest as </a:t>
            </a:r>
            <a:r>
              <a:rPr lang="en-US" dirty="0" smtClean="0">
                <a:latin typeface="Times New Roman" panose="02020603050405020304" pitchFamily="18" charset="0"/>
                <a:cs typeface="Times New Roman" panose="02020603050405020304" pitchFamily="18" charset="0"/>
              </a:rPr>
              <a:t>shown</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Stand clear while shock is </a:t>
            </a:r>
            <a:r>
              <a:rPr lang="en-US" dirty="0" smtClean="0">
                <a:latin typeface="Times New Roman" panose="02020603050405020304" pitchFamily="18" charset="0"/>
                <a:cs typeface="Times New Roman" panose="02020603050405020304" pitchFamily="18" charset="0"/>
              </a:rPr>
              <a:t>given</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Follow AED voice commands</a:t>
            </a:r>
          </a:p>
        </p:txBody>
      </p:sp>
    </p:spTree>
    <p:extLst>
      <p:ext uri="{BB962C8B-B14F-4D97-AF65-F5344CB8AC3E}">
        <p14:creationId xmlns:p14="http://schemas.microsoft.com/office/powerpoint/2010/main" val="35179473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CPR With Defibrillator</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CPR gives temporary blood </a:t>
            </a:r>
            <a:r>
              <a:rPr lang="en-US" dirty="0" smtClean="0">
                <a:latin typeface="Times New Roman" panose="02020603050405020304" pitchFamily="18" charset="0"/>
                <a:cs typeface="Times New Roman" panose="02020603050405020304" pitchFamily="18" charset="0"/>
              </a:rPr>
              <a:t>flow</a:t>
            </a:r>
          </a:p>
          <a:p>
            <a:pPr>
              <a:lnSpc>
                <a:spcPct val="150000"/>
              </a:lnSpc>
            </a:pPr>
            <a:r>
              <a:rPr lang="en-US" dirty="0" smtClean="0">
                <a:latin typeface="Times New Roman" panose="02020603050405020304" pitchFamily="18" charset="0"/>
                <a:cs typeface="Times New Roman" panose="02020603050405020304" pitchFamily="18" charset="0"/>
              </a:rPr>
              <a:t>AED </a:t>
            </a:r>
            <a:r>
              <a:rPr lang="en-US" dirty="0">
                <a:latin typeface="Times New Roman" panose="02020603050405020304" pitchFamily="18" charset="0"/>
                <a:cs typeface="Times New Roman" panose="02020603050405020304" pitchFamily="18" charset="0"/>
              </a:rPr>
              <a:t>restarts the heart </a:t>
            </a:r>
            <a:r>
              <a:rPr lang="en-US" dirty="0" smtClean="0">
                <a:latin typeface="Times New Roman" panose="02020603050405020304" pitchFamily="18" charset="0"/>
                <a:cs typeface="Times New Roman" panose="02020603050405020304" pitchFamily="18" charset="0"/>
              </a:rPr>
              <a:t>rhythm</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Best when used together </a:t>
            </a:r>
            <a:r>
              <a:rPr lang="en-US" dirty="0" smtClean="0">
                <a:latin typeface="Times New Roman" panose="02020603050405020304" pitchFamily="18" charset="0"/>
                <a:cs typeface="Times New Roman" panose="02020603050405020304" pitchFamily="18" charset="0"/>
              </a:rPr>
              <a:t>immediately</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Every minute delay reduces survival chances</a:t>
            </a:r>
          </a:p>
        </p:txBody>
      </p:sp>
    </p:spTree>
    <p:extLst>
      <p:ext uri="{BB962C8B-B14F-4D97-AF65-F5344CB8AC3E}">
        <p14:creationId xmlns:p14="http://schemas.microsoft.com/office/powerpoint/2010/main" val="2547589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AEDs Are Found</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Hospitals and </a:t>
            </a:r>
            <a:r>
              <a:rPr lang="en-US" dirty="0" smtClean="0">
                <a:latin typeface="Times New Roman" panose="02020603050405020304" pitchFamily="18" charset="0"/>
                <a:cs typeface="Times New Roman" panose="02020603050405020304" pitchFamily="18" charset="0"/>
              </a:rPr>
              <a:t>ambulances</a:t>
            </a:r>
          </a:p>
          <a:p>
            <a:pPr>
              <a:lnSpc>
                <a:spcPct val="150000"/>
              </a:lnSpc>
            </a:pPr>
            <a:r>
              <a:rPr lang="en-US" dirty="0" smtClean="0">
                <a:latin typeface="Times New Roman" panose="02020603050405020304" pitchFamily="18" charset="0"/>
                <a:cs typeface="Times New Roman" panose="02020603050405020304" pitchFamily="18" charset="0"/>
              </a:rPr>
              <a:t>Schools</a:t>
            </a:r>
            <a:r>
              <a:rPr lang="en-US" dirty="0">
                <a:latin typeface="Times New Roman" panose="02020603050405020304" pitchFamily="18" charset="0"/>
                <a:cs typeface="Times New Roman" panose="02020603050405020304" pitchFamily="18" charset="0"/>
              </a:rPr>
              <a:t>, malls, airports, </a:t>
            </a:r>
            <a:r>
              <a:rPr lang="en-US" dirty="0" smtClean="0">
                <a:latin typeface="Times New Roman" panose="02020603050405020304" pitchFamily="18" charset="0"/>
                <a:cs typeface="Times New Roman" panose="02020603050405020304" pitchFamily="18" charset="0"/>
              </a:rPr>
              <a:t>gyms</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Public places for emergency </a:t>
            </a:r>
            <a:r>
              <a:rPr lang="en-US" dirty="0" smtClean="0">
                <a:latin typeface="Times New Roman" panose="02020603050405020304" pitchFamily="18" charset="0"/>
                <a:cs typeface="Times New Roman" panose="02020603050405020304" pitchFamily="18" charset="0"/>
              </a:rPr>
              <a:t>help</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homes of heart-risk patients</a:t>
            </a:r>
          </a:p>
        </p:txBody>
      </p:sp>
    </p:spTree>
    <p:extLst>
      <p:ext uri="{BB962C8B-B14F-4D97-AF65-F5344CB8AC3E}">
        <p14:creationId xmlns:p14="http://schemas.microsoft.com/office/powerpoint/2010/main" val="2499737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Tips</a:t>
            </a: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Keep pads attached </a:t>
            </a:r>
            <a:r>
              <a:rPr lang="en-US" dirty="0" smtClean="0">
                <a:latin typeface="Times New Roman" panose="02020603050405020304" pitchFamily="18" charset="0"/>
                <a:cs typeface="Times New Roman" panose="02020603050405020304" pitchFamily="18" charset="0"/>
              </a:rPr>
              <a:t>properly</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 not touch patient during </a:t>
            </a:r>
            <a:r>
              <a:rPr lang="en-US" dirty="0" smtClean="0">
                <a:latin typeface="Times New Roman" panose="02020603050405020304" pitchFamily="18" charset="0"/>
                <a:cs typeface="Times New Roman" panose="02020603050405020304" pitchFamily="18" charset="0"/>
              </a:rPr>
              <a:t>shock</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Avoid using near water or metal </a:t>
            </a:r>
            <a:r>
              <a:rPr lang="en-US" dirty="0" smtClean="0">
                <a:latin typeface="Times New Roman" panose="02020603050405020304" pitchFamily="18" charset="0"/>
                <a:cs typeface="Times New Roman" panose="02020603050405020304" pitchFamily="18" charset="0"/>
              </a:rPr>
              <a:t>surfaces</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Follow AED instructions carefully</a:t>
            </a:r>
          </a:p>
        </p:txBody>
      </p:sp>
    </p:spTree>
    <p:extLst>
      <p:ext uri="{BB962C8B-B14F-4D97-AF65-F5344CB8AC3E}">
        <p14:creationId xmlns:p14="http://schemas.microsoft.com/office/powerpoint/2010/main" val="24705919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4345" y="2539458"/>
            <a:ext cx="5919537" cy="3345422"/>
          </a:xfrm>
        </p:spPr>
      </p:pic>
    </p:spTree>
    <p:extLst>
      <p:ext uri="{BB962C8B-B14F-4D97-AF65-F5344CB8AC3E}">
        <p14:creationId xmlns:p14="http://schemas.microsoft.com/office/powerpoint/2010/main" val="314010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Cardiac Event Monitors</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solidFill>
                  <a:srgbClr val="FF0000"/>
                </a:solidFill>
              </a:rPr>
              <a:t>Patch Recorder </a:t>
            </a:r>
            <a:endParaRPr lang="en-US" sz="2600" b="1" dirty="0" smtClean="0">
              <a:solidFill>
                <a:srgbClr val="FF0000"/>
              </a:solidFill>
            </a:endParaRPr>
          </a:p>
          <a:p>
            <a:r>
              <a:rPr lang="en-US" dirty="0"/>
              <a:t>patch recorder (or cardiac patch monitor) is a small, adhesive, wireless device worn on the chest to continuously record your heart's electrical activity (ECG) for days or weeks </a:t>
            </a:r>
            <a:endParaRPr lang="en-US" dirty="0" smtClean="0"/>
          </a:p>
          <a:p>
            <a:r>
              <a:rPr lang="en-US" dirty="0" smtClean="0"/>
              <a:t>worn </a:t>
            </a:r>
            <a:r>
              <a:rPr lang="en-US" dirty="0"/>
              <a:t>for up to 2 </a:t>
            </a:r>
            <a:r>
              <a:rPr lang="en-US" dirty="0" smtClean="0"/>
              <a:t>weeks</a:t>
            </a:r>
          </a:p>
          <a:p>
            <a:r>
              <a:rPr lang="en-US" sz="2600" b="1" dirty="0">
                <a:solidFill>
                  <a:srgbClr val="FF0000"/>
                </a:solidFill>
              </a:rPr>
              <a:t>Symptom Event Monitor </a:t>
            </a:r>
            <a:r>
              <a:rPr lang="en-US" dirty="0"/>
              <a:t>– activated by patient when symptoms </a:t>
            </a:r>
            <a:r>
              <a:rPr lang="en-US" dirty="0" smtClean="0"/>
              <a:t>start</a:t>
            </a:r>
          </a:p>
          <a:p>
            <a:r>
              <a:rPr lang="en-US" sz="2600" b="1" dirty="0" smtClean="0">
                <a:solidFill>
                  <a:srgbClr val="FF0000"/>
                </a:solidFill>
              </a:rPr>
              <a:t>Loop </a:t>
            </a:r>
            <a:r>
              <a:rPr lang="en-US" sz="2600" b="1" dirty="0">
                <a:solidFill>
                  <a:srgbClr val="FF0000"/>
                </a:solidFill>
              </a:rPr>
              <a:t>Memory Monitor </a:t>
            </a:r>
            <a:r>
              <a:rPr lang="en-US" dirty="0"/>
              <a:t>– records before &amp; after </a:t>
            </a:r>
            <a:r>
              <a:rPr lang="en-US" dirty="0" smtClean="0"/>
              <a:t>events</a:t>
            </a:r>
          </a:p>
          <a:p>
            <a:r>
              <a:rPr lang="en-US" sz="2600" b="1" dirty="0" smtClean="0">
                <a:solidFill>
                  <a:srgbClr val="FF0000"/>
                </a:solidFill>
              </a:rPr>
              <a:t>Implanted </a:t>
            </a:r>
            <a:r>
              <a:rPr lang="en-US" sz="2600" b="1" dirty="0">
                <a:solidFill>
                  <a:srgbClr val="FF0000"/>
                </a:solidFill>
              </a:rPr>
              <a:t>Loop Recorder</a:t>
            </a:r>
            <a:r>
              <a:rPr lang="en-US" sz="2600" dirty="0">
                <a:solidFill>
                  <a:srgbClr val="FF0000"/>
                </a:solidFill>
              </a:rPr>
              <a:t> </a:t>
            </a:r>
            <a:r>
              <a:rPr lang="en-US" dirty="0"/>
              <a:t>– under the skin for years</a:t>
            </a:r>
          </a:p>
        </p:txBody>
      </p:sp>
    </p:spTree>
    <p:extLst>
      <p:ext uri="{BB962C8B-B14F-4D97-AF65-F5344CB8AC3E}">
        <p14:creationId xmlns:p14="http://schemas.microsoft.com/office/powerpoint/2010/main" val="3368888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is It Used?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Symptoms that happen </a:t>
            </a:r>
            <a:r>
              <a:rPr lang="en-US" dirty="0" smtClean="0">
                <a:latin typeface="Times New Roman" panose="02020603050405020304" pitchFamily="18" charset="0"/>
                <a:cs typeface="Times New Roman" panose="02020603050405020304" pitchFamily="18" charset="0"/>
              </a:rPr>
              <a:t>rarely</a:t>
            </a:r>
          </a:p>
          <a:p>
            <a:r>
              <a:rPr lang="en-US" dirty="0">
                <a:latin typeface="Times New Roman" panose="02020603050405020304" pitchFamily="18" charset="0"/>
                <a:cs typeface="Times New Roman" panose="02020603050405020304" pitchFamily="18" charset="0"/>
              </a:rPr>
              <a:t>Irregular heartbeats not seen in </a:t>
            </a:r>
            <a:r>
              <a:rPr lang="en-US" dirty="0" smtClean="0">
                <a:latin typeface="Times New Roman" panose="02020603050405020304" pitchFamily="18" charset="0"/>
                <a:cs typeface="Times New Roman" panose="02020603050405020304" pitchFamily="18" charset="0"/>
              </a:rPr>
              <a:t>hospital</a:t>
            </a:r>
          </a:p>
          <a:p>
            <a:r>
              <a:rPr lang="en-US" dirty="0">
                <a:latin typeface="Times New Roman" panose="02020603050405020304" pitchFamily="18" charset="0"/>
                <a:cs typeface="Times New Roman" panose="02020603050405020304" pitchFamily="18" charset="0"/>
              </a:rPr>
              <a:t>To diagnose hidden cardiac </a:t>
            </a:r>
            <a:r>
              <a:rPr lang="en-US" dirty="0" smtClean="0">
                <a:latin typeface="Times New Roman" panose="02020603050405020304" pitchFamily="18" charset="0"/>
                <a:cs typeface="Times New Roman" panose="02020603050405020304" pitchFamily="18" charset="0"/>
              </a:rPr>
              <a:t>issues</a:t>
            </a:r>
          </a:p>
          <a:p>
            <a:r>
              <a:rPr lang="en-US" dirty="0">
                <a:latin typeface="Times New Roman" panose="02020603050405020304" pitchFamily="18" charset="0"/>
                <a:cs typeface="Times New Roman" panose="02020603050405020304" pitchFamily="18" charset="0"/>
              </a:rPr>
              <a:t>To monitor heart over weeks/months</a:t>
            </a:r>
          </a:p>
        </p:txBody>
      </p:sp>
    </p:spTree>
    <p:extLst>
      <p:ext uri="{BB962C8B-B14F-4D97-AF65-F5344CB8AC3E}">
        <p14:creationId xmlns:p14="http://schemas.microsoft.com/office/powerpoint/2010/main" val="792637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Use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Fainting, chest pain, dizziness</a:t>
            </a:r>
          </a:p>
          <a:p>
            <a:r>
              <a:rPr lang="en-US" dirty="0">
                <a:latin typeface="Times New Roman" panose="02020603050405020304" pitchFamily="18" charset="0"/>
                <a:cs typeface="Times New Roman" panose="02020603050405020304" pitchFamily="18" charset="0"/>
              </a:rPr>
              <a:t>Palpitations </a:t>
            </a:r>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heart attack or stroke</a:t>
            </a:r>
          </a:p>
          <a:p>
            <a:r>
              <a:rPr lang="en-US" dirty="0" smtClean="0">
                <a:latin typeface="Times New Roman" panose="02020603050405020304" pitchFamily="18" charset="0"/>
                <a:cs typeface="Times New Roman" panose="02020603050405020304" pitchFamily="18" charset="0"/>
              </a:rPr>
              <a:t>Risk </a:t>
            </a:r>
            <a:r>
              <a:rPr lang="en-US" dirty="0">
                <a:latin typeface="Times New Roman" panose="02020603050405020304" pitchFamily="18" charset="0"/>
                <a:cs typeface="Times New Roman" panose="02020603050405020304" pitchFamily="18" charset="0"/>
              </a:rPr>
              <a:t>of arrhythmia</a:t>
            </a:r>
          </a:p>
        </p:txBody>
      </p:sp>
    </p:spTree>
    <p:extLst>
      <p:ext uri="{BB962C8B-B14F-4D97-AF65-F5344CB8AC3E}">
        <p14:creationId xmlns:p14="http://schemas.microsoft.com/office/powerpoint/2010/main" val="1617939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Cardiac Event Monitor </a:t>
            </a:r>
            <a:r>
              <a:rPr lang="en-US" b="1" dirty="0" err="1"/>
              <a:t>vs</a:t>
            </a:r>
            <a:r>
              <a:rPr lang="en-US" b="1" dirty="0"/>
              <a:t> </a:t>
            </a:r>
            <a:r>
              <a:rPr lang="en-US" b="1" dirty="0" err="1"/>
              <a:t>Holter</a:t>
            </a:r>
            <a:r>
              <a:rPr lang="en-US" b="1" dirty="0"/>
              <a:t> Monitor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41246091"/>
              </p:ext>
            </p:extLst>
          </p:nvPr>
        </p:nvGraphicFramePr>
        <p:xfrm>
          <a:off x="1295400" y="2557463"/>
          <a:ext cx="9601200" cy="2688304"/>
        </p:xfrm>
        <a:graphic>
          <a:graphicData uri="http://schemas.openxmlformats.org/drawingml/2006/table">
            <a:tbl>
              <a:tblPr firstRow="1" bandRow="1">
                <a:tableStyleId>{5C22544A-7EE6-4342-B048-85BDC9FD1C3A}</a:tableStyleId>
              </a:tblPr>
              <a:tblGrid>
                <a:gridCol w="3200400"/>
                <a:gridCol w="3200400"/>
                <a:gridCol w="3200400"/>
              </a:tblGrid>
              <a:tr h="672076">
                <a:tc>
                  <a:txBody>
                    <a:bodyPr/>
                    <a:lstStyle/>
                    <a:p>
                      <a:r>
                        <a:rPr lang="en-US" dirty="0"/>
                        <a:t>Feature</a:t>
                      </a:r>
                    </a:p>
                  </a:txBody>
                  <a:tcPr anchor="ctr"/>
                </a:tc>
                <a:tc>
                  <a:txBody>
                    <a:bodyPr/>
                    <a:lstStyle/>
                    <a:p>
                      <a:r>
                        <a:rPr lang="en-US"/>
                        <a:t>Holter Monitor</a:t>
                      </a:r>
                    </a:p>
                  </a:txBody>
                  <a:tcPr anchor="ctr"/>
                </a:tc>
                <a:tc>
                  <a:txBody>
                    <a:bodyPr/>
                    <a:lstStyle/>
                    <a:p>
                      <a:r>
                        <a:rPr lang="en-US" dirty="0"/>
                        <a:t>Event Monitor</a:t>
                      </a:r>
                    </a:p>
                  </a:txBody>
                  <a:tcPr anchor="ctr"/>
                </a:tc>
              </a:tr>
              <a:tr h="672076">
                <a:tc>
                  <a:txBody>
                    <a:bodyPr/>
                    <a:lstStyle/>
                    <a:p>
                      <a:r>
                        <a:rPr lang="en-US" dirty="0"/>
                        <a:t>Duration</a:t>
                      </a:r>
                    </a:p>
                  </a:txBody>
                  <a:tcPr anchor="ctr"/>
                </a:tc>
                <a:tc>
                  <a:txBody>
                    <a:bodyPr/>
                    <a:lstStyle/>
                    <a:p>
                      <a:r>
                        <a:rPr lang="en-US" dirty="0"/>
                        <a:t>24–48 hours</a:t>
                      </a:r>
                    </a:p>
                  </a:txBody>
                  <a:tcPr anchor="ctr"/>
                </a:tc>
                <a:tc>
                  <a:txBody>
                    <a:bodyPr/>
                    <a:lstStyle/>
                    <a:p>
                      <a:r>
                        <a:rPr lang="en-US" dirty="0" smtClean="0"/>
                        <a:t>Weeks to months</a:t>
                      </a:r>
                      <a:endParaRPr lang="en-US" dirty="0"/>
                    </a:p>
                  </a:txBody>
                  <a:tcPr/>
                </a:tc>
              </a:tr>
              <a:tr h="672076">
                <a:tc>
                  <a:txBody>
                    <a:bodyPr/>
                    <a:lstStyle/>
                    <a:p>
                      <a:r>
                        <a:rPr lang="en-US" dirty="0"/>
                        <a:t>Recording</a:t>
                      </a:r>
                    </a:p>
                  </a:txBody>
                  <a:tcPr anchor="ctr"/>
                </a:tc>
                <a:tc>
                  <a:txBody>
                    <a:bodyPr/>
                    <a:lstStyle/>
                    <a:p>
                      <a:r>
                        <a:rPr lang="en-US" dirty="0" smtClean="0"/>
                        <a:t>Continuous</a:t>
                      </a:r>
                      <a:endParaRPr lang="en-US" dirty="0"/>
                    </a:p>
                  </a:txBody>
                  <a:tcPr/>
                </a:tc>
                <a:tc>
                  <a:txBody>
                    <a:bodyPr/>
                    <a:lstStyle/>
                    <a:p>
                      <a:r>
                        <a:rPr lang="en-US" dirty="0" smtClean="0"/>
                        <a:t>Only during symptoms</a:t>
                      </a:r>
                      <a:endParaRPr lang="en-US" dirty="0"/>
                    </a:p>
                  </a:txBody>
                  <a:tcPr/>
                </a:tc>
              </a:tr>
              <a:tr h="672076">
                <a:tc>
                  <a:txBody>
                    <a:bodyPr/>
                    <a:lstStyle/>
                    <a:p>
                      <a:r>
                        <a:rPr lang="en-US" dirty="0" smtClean="0"/>
                        <a:t>Use</a:t>
                      </a:r>
                      <a:endParaRPr lang="en-US" dirty="0"/>
                    </a:p>
                  </a:txBody>
                  <a:tcPr/>
                </a:tc>
                <a:tc>
                  <a:txBody>
                    <a:bodyPr/>
                    <a:lstStyle/>
                    <a:p>
                      <a:r>
                        <a:rPr lang="en-US" dirty="0" smtClean="0"/>
                        <a:t>Frequent symptoms</a:t>
                      </a:r>
                      <a:endParaRPr lang="en-US" dirty="0"/>
                    </a:p>
                  </a:txBody>
                  <a:tcPr/>
                </a:tc>
                <a:tc>
                  <a:txBody>
                    <a:bodyPr/>
                    <a:lstStyle/>
                    <a:p>
                      <a:r>
                        <a:rPr lang="en-US" dirty="0" smtClean="0"/>
                        <a:t>Rare symptoms</a:t>
                      </a:r>
                      <a:endParaRPr lang="en-US" dirty="0"/>
                    </a:p>
                  </a:txBody>
                  <a:tcPr/>
                </a:tc>
              </a:tr>
            </a:tbl>
          </a:graphicData>
        </a:graphic>
      </p:graphicFrame>
    </p:spTree>
    <p:extLst>
      <p:ext uri="{BB962C8B-B14F-4D97-AF65-F5344CB8AC3E}">
        <p14:creationId xmlns:p14="http://schemas.microsoft.com/office/powerpoint/2010/main" val="3771295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Cardiac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Bedside monitor showing heart’s electrical activity</a:t>
            </a:r>
          </a:p>
          <a:p>
            <a:r>
              <a:rPr lang="en-US" dirty="0">
                <a:latin typeface="Times New Roman" panose="02020603050405020304" pitchFamily="18" charset="0"/>
                <a:cs typeface="Times New Roman" panose="02020603050405020304" pitchFamily="18" charset="0"/>
              </a:rPr>
              <a:t>Used in hospitals (ICU, OT, ER)</a:t>
            </a:r>
          </a:p>
          <a:p>
            <a:r>
              <a:rPr lang="en-US" dirty="0">
                <a:latin typeface="Times New Roman" panose="02020603050405020304" pitchFamily="18" charset="0"/>
                <a:cs typeface="Times New Roman" panose="02020603050405020304" pitchFamily="18" charset="0"/>
              </a:rPr>
              <a:t>Provides continuous real-time readings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23" y="3022333"/>
            <a:ext cx="2739188" cy="2739188"/>
          </a:xfrm>
          <a:prstGeom prst="rect">
            <a:avLst/>
          </a:prstGeom>
        </p:spPr>
      </p:pic>
    </p:spTree>
    <p:extLst>
      <p:ext uri="{BB962C8B-B14F-4D97-AF65-F5344CB8AC3E}">
        <p14:creationId xmlns:p14="http://schemas.microsoft.com/office/powerpoint/2010/main" val="24970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Cardiac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Shows ECG waves </a:t>
            </a:r>
            <a:r>
              <a:rPr lang="en-US" dirty="0" smtClean="0">
                <a:latin typeface="Times New Roman" panose="02020603050405020304" pitchFamily="18" charset="0"/>
                <a:cs typeface="Times New Roman" panose="02020603050405020304" pitchFamily="18" charset="0"/>
              </a:rPr>
              <a:t>continuously</a:t>
            </a:r>
          </a:p>
          <a:p>
            <a:r>
              <a:rPr lang="en-US" dirty="0">
                <a:latin typeface="Times New Roman" panose="02020603050405020304" pitchFamily="18" charset="0"/>
                <a:cs typeface="Times New Roman" panose="02020603050405020304" pitchFamily="18" charset="0"/>
              </a:rPr>
              <a:t>Measures oxygen saturation &amp; blood </a:t>
            </a:r>
            <a:r>
              <a:rPr lang="en-US" dirty="0" smtClean="0">
                <a:latin typeface="Times New Roman" panose="02020603050405020304" pitchFamily="18" charset="0"/>
                <a:cs typeface="Times New Roman" panose="02020603050405020304" pitchFamily="18" charset="0"/>
              </a:rPr>
              <a:t>pressure</a:t>
            </a:r>
          </a:p>
          <a:p>
            <a:r>
              <a:rPr lang="en-US" dirty="0">
                <a:latin typeface="Times New Roman" panose="02020603050405020304" pitchFamily="18" charset="0"/>
                <a:cs typeface="Times New Roman" panose="02020603050405020304" pitchFamily="18" charset="0"/>
              </a:rPr>
              <a:t>Alerts staff if readings become </a:t>
            </a:r>
            <a:r>
              <a:rPr lang="en-US" dirty="0" smtClean="0">
                <a:latin typeface="Times New Roman" panose="02020603050405020304" pitchFamily="18" charset="0"/>
                <a:cs typeface="Times New Roman" panose="02020603050405020304" pitchFamily="18" charset="0"/>
              </a:rPr>
              <a:t>abnormal</a:t>
            </a:r>
          </a:p>
          <a:p>
            <a:r>
              <a:rPr lang="en-US" dirty="0">
                <a:latin typeface="Times New Roman" panose="02020603050405020304" pitchFamily="18" charset="0"/>
                <a:cs typeface="Times New Roman" panose="02020603050405020304" pitchFamily="18" charset="0"/>
              </a:rPr>
              <a:t>Helps emergency detection and treatment</a:t>
            </a:r>
          </a:p>
        </p:txBody>
      </p:sp>
    </p:spTree>
    <p:extLst>
      <p:ext uri="{BB962C8B-B14F-4D97-AF65-F5344CB8AC3E}">
        <p14:creationId xmlns:p14="http://schemas.microsoft.com/office/powerpoint/2010/main" val="357914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138</TotalTime>
  <Words>844</Words>
  <Application>Microsoft Office PowerPoint</Application>
  <PresentationFormat>Widescreen</PresentationFormat>
  <Paragraphs>182</Paragraphs>
  <Slides>36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Garamond</vt:lpstr>
      <vt:lpstr>Times New Roman</vt:lpstr>
      <vt:lpstr>Organic</vt:lpstr>
      <vt:lpstr>Cardiac Event Monitor</vt:lpstr>
      <vt:lpstr>PowerPoint Presentation</vt:lpstr>
      <vt:lpstr>Cardiac Event Monitor</vt:lpstr>
      <vt:lpstr>Types of Cardiac Event Monitors</vt:lpstr>
      <vt:lpstr>When is It Used?</vt:lpstr>
      <vt:lpstr>Reasons for Use</vt:lpstr>
      <vt:lpstr>Cardiac Event Monitor vs Holter Monitor</vt:lpstr>
      <vt:lpstr>What is a Cardiac Monitor?</vt:lpstr>
      <vt:lpstr>Purpose of Cardiac Monitor</vt:lpstr>
      <vt:lpstr>Components</vt:lpstr>
      <vt:lpstr>Additional Easy Points</vt:lpstr>
      <vt:lpstr>Cardiac Event Monitor</vt:lpstr>
      <vt:lpstr>How it Works</vt:lpstr>
      <vt:lpstr>What to Expect During Use</vt:lpstr>
      <vt:lpstr>What Results Show</vt:lpstr>
      <vt:lpstr>Do’s &amp; Don’ts (Safety Precautions)</vt:lpstr>
      <vt:lpstr>Advantages of Cardiac Event Monitor</vt:lpstr>
      <vt:lpstr>What is a Defibrillator?</vt:lpstr>
      <vt:lpstr>PowerPoint Presentation</vt:lpstr>
      <vt:lpstr>How Defibrillation Works</vt:lpstr>
      <vt:lpstr>Types of Defibrillators</vt:lpstr>
      <vt:lpstr>Uses of Defibrillator</vt:lpstr>
      <vt:lpstr>What is a Defibrillator?</vt:lpstr>
      <vt:lpstr>PowerPoint Presentation</vt:lpstr>
      <vt:lpstr>Why It Is Needed</vt:lpstr>
      <vt:lpstr>Who Can Use It?</vt:lpstr>
      <vt:lpstr>Automated External Defibrillator (AED)</vt:lpstr>
      <vt:lpstr>Defibrillators for Personal Use</vt:lpstr>
      <vt:lpstr>Wearable Defibrillator</vt:lpstr>
      <vt:lpstr>Implantable Cardioverter Defibrillator (ICD)</vt:lpstr>
      <vt:lpstr>How Defibrillators Work</vt:lpstr>
      <vt:lpstr>Using an AED</vt:lpstr>
      <vt:lpstr>CPR With Defibrillator</vt:lpstr>
      <vt:lpstr>Where AEDs Are Found</vt:lpstr>
      <vt:lpstr>Safety Tips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Event Monitor</dc:title>
  <dc:creator>ADMIN</dc:creator>
  <cp:lastModifiedBy>ADMIN</cp:lastModifiedBy>
  <cp:revision>14</cp:revision>
  <dcterms:created xsi:type="dcterms:W3CDTF">2025-12-07T16:49:43Z</dcterms:created>
  <dcterms:modified xsi:type="dcterms:W3CDTF">2025-12-11T04:08:10Z</dcterms:modified>
</cp:coreProperties>
</file>