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8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BASIC MEDICAL SCIENCE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MEDICAL TECHNOLOGIES I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894" y="1397881"/>
            <a:ext cx="1001865" cy="47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94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942" y="500931"/>
            <a:ext cx="1001865" cy="473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Blood Supply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Arterial </a:t>
            </a:r>
            <a:r>
              <a:rPr lang="en-US" b="1" dirty="0"/>
              <a:t>Supply</a:t>
            </a:r>
            <a:endParaRPr lang="en-US" dirty="0"/>
          </a:p>
          <a:p>
            <a:pPr lvl="1"/>
            <a:r>
              <a:rPr lang="en-US" dirty="0"/>
              <a:t>Provided mainly by branches of the </a:t>
            </a:r>
            <a:r>
              <a:rPr lang="en-US" b="1" dirty="0"/>
              <a:t>internal iliac arteries</a:t>
            </a:r>
            <a:r>
              <a:rPr lang="en-US" dirty="0"/>
              <a:t>, especially:</a:t>
            </a:r>
          </a:p>
          <a:p>
            <a:pPr lvl="2"/>
            <a:r>
              <a:rPr lang="en-US" dirty="0"/>
              <a:t>Inferior vesical artery</a:t>
            </a:r>
          </a:p>
          <a:p>
            <a:pPr lvl="2"/>
            <a:r>
              <a:rPr lang="en-US" dirty="0"/>
              <a:t>Middle rectal artery</a:t>
            </a:r>
          </a:p>
          <a:p>
            <a:r>
              <a:rPr lang="en-US" b="1" dirty="0"/>
              <a:t>Venous Drainage</a:t>
            </a:r>
            <a:endParaRPr lang="en-US" dirty="0"/>
          </a:p>
          <a:p>
            <a:pPr lvl="1"/>
            <a:r>
              <a:rPr lang="en-US" dirty="0"/>
              <a:t>Drains into the </a:t>
            </a:r>
            <a:r>
              <a:rPr lang="en-US" b="1" dirty="0"/>
              <a:t>prostatic venous plexus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Eventually reaches the </a:t>
            </a:r>
            <a:r>
              <a:rPr lang="en-US" b="1" dirty="0"/>
              <a:t>internal iliac veins</a:t>
            </a:r>
            <a:r>
              <a:rPr lang="en-US" dirty="0"/>
              <a:t>, then systemic circulation.</a:t>
            </a:r>
          </a:p>
        </p:txBody>
      </p:sp>
    </p:spTree>
    <p:extLst>
      <p:ext uri="{BB962C8B-B14F-4D97-AF65-F5344CB8AC3E}">
        <p14:creationId xmlns:p14="http://schemas.microsoft.com/office/powerpoint/2010/main" val="1357960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942" y="500931"/>
            <a:ext cx="1001865" cy="473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6348" y="974181"/>
            <a:ext cx="11028459" cy="53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52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942" y="500931"/>
            <a:ext cx="1001865" cy="473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8" y="974181"/>
            <a:ext cx="11227241" cy="53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54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942" y="500931"/>
            <a:ext cx="1001865" cy="473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Innervation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prostate receives </a:t>
            </a:r>
            <a:r>
              <a:rPr lang="en-US" b="1" dirty="0"/>
              <a:t>autonomic nerve supply</a:t>
            </a:r>
            <a:r>
              <a:rPr lang="en-US" dirty="0"/>
              <a:t>, including:</a:t>
            </a:r>
          </a:p>
          <a:p>
            <a:r>
              <a:rPr lang="en-US" b="1" dirty="0"/>
              <a:t>• Sympathetic Nerves</a:t>
            </a:r>
            <a:endParaRPr lang="en-US" dirty="0"/>
          </a:p>
          <a:p>
            <a:pPr lvl="1"/>
            <a:r>
              <a:rPr lang="en-US" dirty="0"/>
              <a:t>Regulate </a:t>
            </a:r>
            <a:r>
              <a:rPr lang="en-US" b="1" dirty="0"/>
              <a:t>smooth muscle tone</a:t>
            </a:r>
            <a:r>
              <a:rPr lang="en-US" dirty="0"/>
              <a:t> within the prostate.</a:t>
            </a:r>
          </a:p>
          <a:p>
            <a:pPr lvl="1"/>
            <a:r>
              <a:rPr lang="en-US" dirty="0"/>
              <a:t>Control </a:t>
            </a:r>
            <a:r>
              <a:rPr lang="en-US" b="1" dirty="0"/>
              <a:t>contraction during ejaculation</a:t>
            </a:r>
            <a:r>
              <a:rPr lang="en-US" dirty="0"/>
              <a:t>, essential for pushing prostatic fluid into the urethra.</a:t>
            </a:r>
          </a:p>
          <a:p>
            <a:r>
              <a:rPr lang="en-US" b="1" dirty="0"/>
              <a:t>• Parasympathetic Nerves</a:t>
            </a:r>
            <a:endParaRPr lang="en-US" dirty="0"/>
          </a:p>
          <a:p>
            <a:pPr lvl="1"/>
            <a:r>
              <a:rPr lang="en-US" dirty="0"/>
              <a:t>Stimulate </a:t>
            </a:r>
            <a:r>
              <a:rPr lang="en-US" b="1" dirty="0"/>
              <a:t>secretion of prostatic fluid</a:t>
            </a:r>
            <a:r>
              <a:rPr lang="en-US" dirty="0"/>
              <a:t>, particularly during sexual arousal.</a:t>
            </a:r>
          </a:p>
        </p:txBody>
      </p:sp>
    </p:spTree>
    <p:extLst>
      <p:ext uri="{BB962C8B-B14F-4D97-AF65-F5344CB8AC3E}">
        <p14:creationId xmlns:p14="http://schemas.microsoft.com/office/powerpoint/2010/main" val="1548014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942" y="500931"/>
            <a:ext cx="1001865" cy="473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Functions of the Prostate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A. Production and Secretion of Prostatic Fluid</a:t>
            </a:r>
          </a:p>
          <a:p>
            <a:r>
              <a:rPr lang="en-US" dirty="0"/>
              <a:t>Main function is the creation of prostatic fluid, which forms a significant portion of the </a:t>
            </a:r>
            <a:r>
              <a:rPr lang="en-US" b="1" dirty="0"/>
              <a:t>seminal fluid (ejaculate)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919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942" y="500931"/>
            <a:ext cx="1001865" cy="473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B. Support of Sperm Transport</a:t>
            </a:r>
          </a:p>
          <a:p>
            <a:r>
              <a:rPr lang="en-US" dirty="0"/>
              <a:t>Prostatic fluid:</a:t>
            </a:r>
          </a:p>
          <a:p>
            <a:pPr lvl="1"/>
            <a:r>
              <a:rPr lang="en-US" dirty="0"/>
              <a:t>Nourishes sperm.</a:t>
            </a:r>
          </a:p>
          <a:p>
            <a:pPr lvl="1"/>
            <a:r>
              <a:rPr lang="en-US" dirty="0"/>
              <a:t>Enhances </a:t>
            </a:r>
            <a:r>
              <a:rPr lang="en-US" b="1" dirty="0"/>
              <a:t>mobility and viability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Helps ensure sperm survival in the female reproductive tract.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38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942" y="500931"/>
            <a:ext cx="1001865" cy="473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</a:t>
            </a:r>
            <a:r>
              <a:rPr lang="en-US" b="1" dirty="0" smtClean="0"/>
              <a:t>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C. Contribution to Ejaculation Mechanism</a:t>
            </a:r>
          </a:p>
          <a:p>
            <a:r>
              <a:rPr lang="en-US" dirty="0"/>
              <a:t>The prostate aids in </a:t>
            </a:r>
            <a:r>
              <a:rPr lang="en-US" b="1" dirty="0"/>
              <a:t>closing the bladder neck</a:t>
            </a:r>
            <a:r>
              <a:rPr lang="en-US" dirty="0"/>
              <a:t> during ejaculation.</a:t>
            </a:r>
          </a:p>
          <a:p>
            <a:r>
              <a:rPr lang="en-US" dirty="0"/>
              <a:t>Prevents </a:t>
            </a:r>
            <a:r>
              <a:rPr lang="en-US" b="1" dirty="0"/>
              <a:t>retrograde ejaculation</a:t>
            </a:r>
            <a:r>
              <a:rPr lang="en-US" dirty="0"/>
              <a:t> (semen flowing backward into the bladder).</a:t>
            </a:r>
          </a:p>
        </p:txBody>
      </p:sp>
    </p:spTree>
    <p:extLst>
      <p:ext uri="{BB962C8B-B14F-4D97-AF65-F5344CB8AC3E}">
        <p14:creationId xmlns:p14="http://schemas.microsoft.com/office/powerpoint/2010/main" val="3439484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942" y="500931"/>
            <a:ext cx="1001865" cy="473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1" y="982132"/>
            <a:ext cx="11235193" cy="539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80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942" y="500931"/>
            <a:ext cx="1001865" cy="473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Prostate 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Introduction to the </a:t>
            </a:r>
            <a:r>
              <a:rPr lang="en-US" b="1" dirty="0" smtClean="0"/>
              <a:t>Prostate:</a:t>
            </a:r>
          </a:p>
          <a:p>
            <a:r>
              <a:rPr lang="en-US" dirty="0" smtClean="0"/>
              <a:t>The </a:t>
            </a:r>
            <a:r>
              <a:rPr lang="en-US" dirty="0"/>
              <a:t>prostate is a </a:t>
            </a:r>
            <a:r>
              <a:rPr lang="en-US" b="1" dirty="0"/>
              <a:t>walnut-sized fibromuscular gland</a:t>
            </a:r>
            <a:r>
              <a:rPr lang="en-US" dirty="0"/>
              <a:t> located </a:t>
            </a:r>
            <a:r>
              <a:rPr lang="en-US" b="1" dirty="0"/>
              <a:t>below the bladder</a:t>
            </a:r>
            <a:r>
              <a:rPr lang="en-US" dirty="0"/>
              <a:t> and </a:t>
            </a:r>
            <a:r>
              <a:rPr lang="en-US" b="1" dirty="0"/>
              <a:t>in front of the rectum</a:t>
            </a:r>
            <a:r>
              <a:rPr lang="en-US" dirty="0"/>
              <a:t> in males.</a:t>
            </a:r>
          </a:p>
          <a:p>
            <a:r>
              <a:rPr lang="en-US" dirty="0"/>
              <a:t>It is a key component of the </a:t>
            </a:r>
            <a:r>
              <a:rPr lang="en-US" b="1" dirty="0"/>
              <a:t>male reproductive system</a:t>
            </a:r>
            <a:r>
              <a:rPr lang="en-US" dirty="0"/>
              <a:t>.</a:t>
            </a:r>
          </a:p>
          <a:p>
            <a:r>
              <a:rPr lang="en-US" dirty="0"/>
              <a:t>Its major role is the </a:t>
            </a:r>
            <a:r>
              <a:rPr lang="en-US" b="1" dirty="0"/>
              <a:t>production and secretion of seminal (prostatic) fluid</a:t>
            </a:r>
            <a:r>
              <a:rPr lang="en-US" dirty="0"/>
              <a:t>, which nourishes and assists in the transport of sperm during ejaculation.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508309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942" y="500931"/>
            <a:ext cx="1001865" cy="473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6" y="982133"/>
            <a:ext cx="11171583" cy="53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4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942" y="500931"/>
            <a:ext cx="1001865" cy="473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Anatomy of the Prostate 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• </a:t>
            </a:r>
            <a:r>
              <a:rPr lang="en-US" b="1" dirty="0"/>
              <a:t>Peripheral Zone</a:t>
            </a:r>
            <a:endParaRPr lang="en-US" dirty="0"/>
          </a:p>
          <a:p>
            <a:pPr lvl="1"/>
            <a:r>
              <a:rPr lang="en-US" dirty="0"/>
              <a:t>Located at the back (posterior) of the gland.</a:t>
            </a:r>
          </a:p>
          <a:p>
            <a:pPr lvl="1"/>
            <a:r>
              <a:rPr lang="en-US" dirty="0"/>
              <a:t>Most common site for </a:t>
            </a:r>
            <a:r>
              <a:rPr lang="en-US" b="1" dirty="0"/>
              <a:t>prostate cancer</a:t>
            </a:r>
            <a:r>
              <a:rPr lang="en-US" dirty="0"/>
              <a:t>.</a:t>
            </a:r>
          </a:p>
          <a:p>
            <a:r>
              <a:rPr lang="en-US" b="1" dirty="0"/>
              <a:t>• Central Zone</a:t>
            </a:r>
            <a:endParaRPr lang="en-US" dirty="0"/>
          </a:p>
          <a:p>
            <a:pPr lvl="1"/>
            <a:r>
              <a:rPr lang="en-US" dirty="0"/>
              <a:t>Surrounds the ejaculatory ducts.</a:t>
            </a:r>
          </a:p>
          <a:p>
            <a:pPr lvl="1"/>
            <a:r>
              <a:rPr lang="en-US" dirty="0"/>
              <a:t>Plays an important role in </a:t>
            </a:r>
            <a:r>
              <a:rPr lang="en-US" b="1" dirty="0"/>
              <a:t>sperm transport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915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942" y="500931"/>
            <a:ext cx="1001865" cy="473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127" y="974181"/>
            <a:ext cx="11115923" cy="53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16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942" y="500931"/>
            <a:ext cx="1001865" cy="473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• Transitional Zone</a:t>
            </a:r>
            <a:endParaRPr lang="en-US" dirty="0"/>
          </a:p>
          <a:p>
            <a:pPr lvl="1"/>
            <a:r>
              <a:rPr lang="en-US" dirty="0"/>
              <a:t>Surrounds the urethra.</a:t>
            </a:r>
          </a:p>
          <a:p>
            <a:pPr lvl="1"/>
            <a:r>
              <a:rPr lang="en-US" dirty="0"/>
              <a:t>Primary site of </a:t>
            </a:r>
            <a:r>
              <a:rPr lang="en-US" b="1" dirty="0"/>
              <a:t>Benign Prostatic Hyperplasia (BPH)</a:t>
            </a:r>
            <a:r>
              <a:rPr lang="en-US" dirty="0"/>
              <a:t>, a non-cancerous enlargement.</a:t>
            </a:r>
          </a:p>
          <a:p>
            <a:r>
              <a:rPr lang="en-US" b="1" dirty="0"/>
              <a:t>• Anterior Fibromuscular Stroma</a:t>
            </a:r>
            <a:endParaRPr lang="en-US" dirty="0"/>
          </a:p>
          <a:p>
            <a:pPr lvl="1"/>
            <a:r>
              <a:rPr lang="en-US" dirty="0"/>
              <a:t>Contains mostly muscle and fibrous tissue.</a:t>
            </a:r>
          </a:p>
          <a:p>
            <a:pPr lvl="1"/>
            <a:r>
              <a:rPr lang="en-US" dirty="0"/>
              <a:t>Provides </a:t>
            </a:r>
            <a:r>
              <a:rPr lang="en-US" b="1" dirty="0"/>
              <a:t>structural support</a:t>
            </a:r>
            <a:r>
              <a:rPr lang="en-US" dirty="0"/>
              <a:t> and surrounds the urethra.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7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942" y="500931"/>
            <a:ext cx="1001865" cy="473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127" y="974181"/>
            <a:ext cx="11115923" cy="53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4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942" y="500931"/>
            <a:ext cx="1001865" cy="473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Histology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prostate is composed of:</a:t>
            </a:r>
          </a:p>
          <a:p>
            <a:r>
              <a:rPr lang="en-US" b="1" dirty="0"/>
              <a:t>• Glandular Tissue</a:t>
            </a:r>
            <a:endParaRPr lang="en-US" dirty="0"/>
          </a:p>
          <a:p>
            <a:pPr lvl="1"/>
            <a:r>
              <a:rPr lang="en-US" dirty="0"/>
              <a:t>Contains numerous </a:t>
            </a:r>
            <a:r>
              <a:rPr lang="en-US" b="1" dirty="0"/>
              <a:t>branched glands</a:t>
            </a:r>
            <a:r>
              <a:rPr lang="en-US" dirty="0"/>
              <a:t> that produce and secrete prostatic fluid.</a:t>
            </a:r>
          </a:p>
          <a:p>
            <a:r>
              <a:rPr lang="en-US" b="1" dirty="0"/>
              <a:t>• Smooth Muscle Fibers &amp; Fibrous Tissue</a:t>
            </a:r>
            <a:endParaRPr lang="en-US" dirty="0"/>
          </a:p>
          <a:p>
            <a:pPr lvl="1"/>
            <a:r>
              <a:rPr lang="en-US" dirty="0"/>
              <a:t>Help propel prostatic secretions into the urethra during ejaculation.</a:t>
            </a:r>
          </a:p>
        </p:txBody>
      </p:sp>
    </p:spTree>
    <p:extLst>
      <p:ext uri="{BB962C8B-B14F-4D97-AF65-F5344CB8AC3E}">
        <p14:creationId xmlns:p14="http://schemas.microsoft.com/office/powerpoint/2010/main" val="2527256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942" y="500931"/>
            <a:ext cx="1001865" cy="473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Prostatic Fluid</a:t>
            </a:r>
            <a:endParaRPr lang="en-US" dirty="0"/>
          </a:p>
          <a:p>
            <a:r>
              <a:rPr lang="en-US" dirty="0"/>
              <a:t>Milky, alkaline secretion.</a:t>
            </a:r>
          </a:p>
          <a:p>
            <a:r>
              <a:rPr lang="en-US" dirty="0"/>
              <a:t>Contains </a:t>
            </a:r>
            <a:r>
              <a:rPr lang="en-US" b="1" dirty="0"/>
              <a:t>enzymes, citric acid, lipids, and proteins</a:t>
            </a:r>
            <a:r>
              <a:rPr lang="en-US" dirty="0"/>
              <a:t>.</a:t>
            </a:r>
          </a:p>
          <a:p>
            <a:r>
              <a:rPr lang="en-US" dirty="0"/>
              <a:t>Functions to:</a:t>
            </a:r>
          </a:p>
          <a:p>
            <a:pPr lvl="1"/>
            <a:r>
              <a:rPr lang="en-US" dirty="0"/>
              <a:t>Enhance </a:t>
            </a:r>
            <a:r>
              <a:rPr lang="en-US" b="1" dirty="0"/>
              <a:t>sperm motility and viability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Neutralize</a:t>
            </a:r>
            <a:r>
              <a:rPr lang="en-US" dirty="0"/>
              <a:t> the acidic environment of the female reproductive tract.</a:t>
            </a:r>
          </a:p>
        </p:txBody>
      </p:sp>
    </p:spTree>
    <p:extLst>
      <p:ext uri="{BB962C8B-B14F-4D97-AF65-F5344CB8AC3E}">
        <p14:creationId xmlns:p14="http://schemas.microsoft.com/office/powerpoint/2010/main" val="1029302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</TotalTime>
  <Words>413</Words>
  <Application>Microsoft Office PowerPoint</Application>
  <PresentationFormat>Widescreen</PresentationFormat>
  <Paragraphs>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BASIC MEDICAL SCIENCE </vt:lpstr>
      <vt:lpstr>Prostate Gland</vt:lpstr>
      <vt:lpstr>PowerPoint Presentation</vt:lpstr>
      <vt:lpstr>Anatomy of the Prostate Gland</vt:lpstr>
      <vt:lpstr>PowerPoint Presentation</vt:lpstr>
      <vt:lpstr>Continued </vt:lpstr>
      <vt:lpstr>PowerPoint Presentation</vt:lpstr>
      <vt:lpstr>Histology</vt:lpstr>
      <vt:lpstr>Continued </vt:lpstr>
      <vt:lpstr>Blood Supply</vt:lpstr>
      <vt:lpstr>PowerPoint Presentation</vt:lpstr>
      <vt:lpstr>PowerPoint Presentation</vt:lpstr>
      <vt:lpstr>Innervation</vt:lpstr>
      <vt:lpstr>Functions of the Prostate</vt:lpstr>
      <vt:lpstr>Continued </vt:lpstr>
      <vt:lpstr>Continued 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Moorche</dc:creator>
  <cp:lastModifiedBy>Moorche</cp:lastModifiedBy>
  <cp:revision>2</cp:revision>
  <dcterms:created xsi:type="dcterms:W3CDTF">2025-12-09T14:39:08Z</dcterms:created>
  <dcterms:modified xsi:type="dcterms:W3CDTF">2025-12-09T14:57:51Z</dcterms:modified>
</cp:coreProperties>
</file>