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BEHAVIOURAL SCIENCES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1" y="1415332"/>
            <a:ext cx="930304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66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692" y="492981"/>
            <a:ext cx="930304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982133"/>
            <a:ext cx="11195436" cy="540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8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692" y="492981"/>
            <a:ext cx="930304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in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</a:t>
            </a:r>
            <a:r>
              <a:rPr lang="en-US" dirty="0"/>
              <a:t>is a </a:t>
            </a:r>
            <a:r>
              <a:rPr lang="en-US" b="1" dirty="0"/>
              <a:t>relatively permanent change in behavior or knowledge</a:t>
            </a:r>
            <a:r>
              <a:rPr lang="en-US" dirty="0"/>
              <a:t> that results from experience.</a:t>
            </a:r>
          </a:p>
          <a:p>
            <a:r>
              <a:rPr lang="en-US" dirty="0"/>
              <a:t>It is not simply memorization—it involves:</a:t>
            </a:r>
          </a:p>
          <a:p>
            <a:pPr lvl="1"/>
            <a:r>
              <a:rPr lang="en-US" b="1" dirty="0"/>
              <a:t>Behavioral change</a:t>
            </a:r>
            <a:endParaRPr lang="en-US" dirty="0"/>
          </a:p>
          <a:p>
            <a:pPr lvl="1"/>
            <a:r>
              <a:rPr lang="en-US" b="1" dirty="0"/>
              <a:t>Cognitive processing</a:t>
            </a:r>
            <a:endParaRPr lang="en-US" dirty="0"/>
          </a:p>
          <a:p>
            <a:pPr lvl="1"/>
            <a:r>
              <a:rPr lang="en-US" b="1" dirty="0"/>
              <a:t>Adaptation to the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4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692" y="492981"/>
            <a:ext cx="930304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Operant Conditioning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 </a:t>
            </a:r>
            <a:r>
              <a:rPr lang="en-US" dirty="0"/>
              <a:t>that behavior is shaped by what </a:t>
            </a:r>
            <a:r>
              <a:rPr lang="en-US" b="1" dirty="0"/>
              <a:t>follows</a:t>
            </a:r>
            <a:r>
              <a:rPr lang="en-US" dirty="0"/>
              <a:t> it:</a:t>
            </a:r>
          </a:p>
          <a:p>
            <a:pPr lvl="1"/>
            <a:r>
              <a:rPr lang="en-US" dirty="0"/>
              <a:t>If the consequence is good → behavior increases</a:t>
            </a:r>
          </a:p>
          <a:p>
            <a:pPr lvl="1"/>
            <a:r>
              <a:rPr lang="en-US" dirty="0"/>
              <a:t>If the consequence is bad → behavior decreases</a:t>
            </a:r>
          </a:p>
          <a:p>
            <a:r>
              <a:rPr lang="en-US" dirty="0"/>
              <a:t>This process is key to training, teaching, habit formation, and behavior regulation.</a:t>
            </a:r>
          </a:p>
        </p:txBody>
      </p:sp>
    </p:spTree>
    <p:extLst>
      <p:ext uri="{BB962C8B-B14F-4D97-AF65-F5344CB8AC3E}">
        <p14:creationId xmlns:p14="http://schemas.microsoft.com/office/powerpoint/2010/main" val="245512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692" y="492981"/>
            <a:ext cx="930304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Operant Conditioning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Behavior → Consequence → Future Behavior</a:t>
            </a:r>
          </a:p>
          <a:p>
            <a:r>
              <a:rPr lang="en-US" dirty="0"/>
              <a:t>Example:</a:t>
            </a:r>
          </a:p>
          <a:p>
            <a:r>
              <a:rPr lang="en-US" dirty="0"/>
              <a:t>Student answers a question in class → teacher praises → student participates more.</a:t>
            </a:r>
          </a:p>
          <a:p>
            <a:r>
              <a:rPr lang="en-US" dirty="0"/>
              <a:t>This cycle explains how everyday behaviors are learned and maintained.</a:t>
            </a:r>
          </a:p>
        </p:txBody>
      </p:sp>
    </p:spTree>
    <p:extLst>
      <p:ext uri="{BB962C8B-B14F-4D97-AF65-F5344CB8AC3E}">
        <p14:creationId xmlns:p14="http://schemas.microsoft.com/office/powerpoint/2010/main" val="3820815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692" y="492981"/>
            <a:ext cx="930304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Reinforcement (Increases Behavior)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Positive Reinforcement</a:t>
            </a:r>
          </a:p>
          <a:p>
            <a:r>
              <a:rPr lang="en-US" dirty="0"/>
              <a:t>Adding something pleasant to increase behavior.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Giving a child candy for cleaning their room.</a:t>
            </a:r>
          </a:p>
          <a:p>
            <a:pPr lvl="1"/>
            <a:r>
              <a:rPr lang="en-US" dirty="0"/>
              <a:t>Employee receives a bonus for good performance.</a:t>
            </a:r>
          </a:p>
          <a:p>
            <a:pPr lvl="1"/>
            <a:r>
              <a:rPr lang="en-US" dirty="0"/>
              <a:t>A dog gets a treat for sitting.</a:t>
            </a:r>
          </a:p>
        </p:txBody>
      </p:sp>
    </p:spTree>
    <p:extLst>
      <p:ext uri="{BB962C8B-B14F-4D97-AF65-F5344CB8AC3E}">
        <p14:creationId xmlns:p14="http://schemas.microsoft.com/office/powerpoint/2010/main" val="325167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692" y="492981"/>
            <a:ext cx="930304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2. Negative Reinforcement</a:t>
            </a:r>
          </a:p>
          <a:p>
            <a:r>
              <a:rPr lang="en-US" dirty="0"/>
              <a:t>Removing something unpleasant to increase behavior.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Taking painkillers to remove a headache.</a:t>
            </a:r>
          </a:p>
          <a:p>
            <a:pPr lvl="1"/>
            <a:r>
              <a:rPr lang="en-US" dirty="0"/>
              <a:t>Seatbelt beeping stops when you buckle up.</a:t>
            </a:r>
          </a:p>
          <a:p>
            <a:pPr lvl="1"/>
            <a:r>
              <a:rPr lang="en-US" dirty="0"/>
              <a:t>Teacher removes a disliked assignment if the class behaves well.</a:t>
            </a:r>
          </a:p>
          <a:p>
            <a:r>
              <a:rPr lang="en-US" b="1" dirty="0"/>
              <a:t>Negative reinforcement is not punishment.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It strengthens behavior by removing discomfort.</a:t>
            </a:r>
          </a:p>
        </p:txBody>
      </p:sp>
    </p:spTree>
    <p:extLst>
      <p:ext uri="{BB962C8B-B14F-4D97-AF65-F5344CB8AC3E}">
        <p14:creationId xmlns:p14="http://schemas.microsoft.com/office/powerpoint/2010/main" val="3223602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692" y="492981"/>
            <a:ext cx="930304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Punishment (Decreases Behavior)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Positive Punishment</a:t>
            </a:r>
          </a:p>
          <a:p>
            <a:r>
              <a:rPr lang="en-US" dirty="0"/>
              <a:t>Adding something unpleasant.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Extra chores for misbehavior.</a:t>
            </a:r>
          </a:p>
          <a:p>
            <a:pPr lvl="1"/>
            <a:r>
              <a:rPr lang="en-US" dirty="0"/>
              <a:t>Teacher scolds a student for talking in class.</a:t>
            </a:r>
          </a:p>
        </p:txBody>
      </p:sp>
    </p:spTree>
    <p:extLst>
      <p:ext uri="{BB962C8B-B14F-4D97-AF65-F5344CB8AC3E}">
        <p14:creationId xmlns:p14="http://schemas.microsoft.com/office/powerpoint/2010/main" val="1722090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692" y="492981"/>
            <a:ext cx="930304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2. Negative Punishment</a:t>
            </a:r>
          </a:p>
          <a:p>
            <a:r>
              <a:rPr lang="en-US" dirty="0"/>
              <a:t>Taking away something desirable.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Confiscating a phone.</a:t>
            </a:r>
          </a:p>
          <a:p>
            <a:pPr lvl="1"/>
            <a:r>
              <a:rPr lang="en-US" dirty="0"/>
              <a:t>Losing privileges or points.</a:t>
            </a:r>
          </a:p>
          <a:p>
            <a:r>
              <a:rPr lang="en-US" dirty="0"/>
              <a:t>Punishment can work, but it may cause:</a:t>
            </a:r>
          </a:p>
          <a:p>
            <a:r>
              <a:rPr lang="en-US" dirty="0"/>
              <a:t>Fear</a:t>
            </a:r>
          </a:p>
          <a:p>
            <a:r>
              <a:rPr lang="en-US" dirty="0"/>
              <a:t>Avoidance</a:t>
            </a:r>
          </a:p>
          <a:p>
            <a:r>
              <a:rPr lang="en-US" dirty="0"/>
              <a:t>Aggression</a:t>
            </a:r>
          </a:p>
          <a:p>
            <a:r>
              <a:rPr lang="en-US" dirty="0"/>
              <a:t>Weak long-term results</a:t>
            </a:r>
          </a:p>
          <a:p>
            <a:r>
              <a:rPr lang="en-US" dirty="0"/>
              <a:t>Reinforcement is generally more effective for lasting behavior change.</a:t>
            </a:r>
          </a:p>
        </p:txBody>
      </p:sp>
    </p:spTree>
    <p:extLst>
      <p:ext uri="{BB962C8B-B14F-4D97-AF65-F5344CB8AC3E}">
        <p14:creationId xmlns:p14="http://schemas.microsoft.com/office/powerpoint/2010/main" val="261214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692" y="492981"/>
            <a:ext cx="930304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2"/>
            <a:ext cx="11163631" cy="53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79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286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BEHAVIOURAL SCIENCES </vt:lpstr>
      <vt:lpstr>Learning in Psychology</vt:lpstr>
      <vt:lpstr>Operant Conditioning</vt:lpstr>
      <vt:lpstr>The Operant Conditioning Model</vt:lpstr>
      <vt:lpstr>Reinforcement (Increases Behavior)</vt:lpstr>
      <vt:lpstr>CONTINUED </vt:lpstr>
      <vt:lpstr>Punishment (Decreases Behavior)</vt:lpstr>
      <vt:lpstr>CONTINUED 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SCIENCES</dc:title>
  <dc:creator>Moorche</dc:creator>
  <cp:lastModifiedBy>Moorche</cp:lastModifiedBy>
  <cp:revision>2</cp:revision>
  <dcterms:created xsi:type="dcterms:W3CDTF">2025-12-09T15:18:03Z</dcterms:created>
  <dcterms:modified xsi:type="dcterms:W3CDTF">2025-12-09T15:30:03Z</dcterms:modified>
</cp:coreProperties>
</file>