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80" r:id="rId16"/>
    <p:sldId id="269" r:id="rId17"/>
    <p:sldId id="270" r:id="rId18"/>
    <p:sldId id="271" r:id="rId19"/>
    <p:sldId id="272" r:id="rId20"/>
    <p:sldId id="281" r:id="rId21"/>
    <p:sldId id="273" r:id="rId22"/>
    <p:sldId id="282" r:id="rId23"/>
    <p:sldId id="274" r:id="rId24"/>
    <p:sldId id="275" r:id="rId25"/>
    <p:sldId id="276" r:id="rId26"/>
    <p:sldId id="277" r:id="rId27"/>
    <p:sldId id="278" r:id="rId28"/>
    <p:sldId id="288" r:id="rId29"/>
    <p:sldId id="284" r:id="rId30"/>
    <p:sldId id="283" r:id="rId31"/>
    <p:sldId id="285" r:id="rId32"/>
    <p:sldId id="286" r:id="rId33"/>
    <p:sldId id="289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735" y="1423284"/>
            <a:ext cx="775501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Arterioles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Smallest </a:t>
            </a:r>
            <a:r>
              <a:rPr lang="en-US" dirty="0"/>
              <a:t>branches of muscular arteries.</a:t>
            </a:r>
          </a:p>
          <a:p>
            <a:r>
              <a:rPr lang="en-US" dirty="0"/>
              <a:t>Diameter: </a:t>
            </a:r>
            <a:r>
              <a:rPr lang="en-US" b="1" dirty="0"/>
              <a:t>100 </a:t>
            </a:r>
            <a:r>
              <a:rPr lang="el-GR" b="1" dirty="0"/>
              <a:t>μ</a:t>
            </a:r>
            <a:r>
              <a:rPr lang="en-US" b="1" dirty="0"/>
              <a:t>m to 10 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n-US" dirty="0"/>
              <a:t>.</a:t>
            </a:r>
          </a:p>
          <a:p>
            <a:r>
              <a:rPr lang="en-US" dirty="0"/>
              <a:t>Mark the beginning of </a:t>
            </a:r>
            <a:r>
              <a:rPr lang="en-US" b="1" dirty="0"/>
              <a:t>microvasculature</a:t>
            </a:r>
            <a:r>
              <a:rPr lang="en-US" dirty="0"/>
              <a:t>.</a:t>
            </a:r>
          </a:p>
          <a:p>
            <a:r>
              <a:rPr lang="en-US" dirty="0"/>
              <a:t>Structural features:</a:t>
            </a:r>
          </a:p>
          <a:p>
            <a:pPr lvl="1"/>
            <a:r>
              <a:rPr lang="en-US" dirty="0"/>
              <a:t>Tunica intima: endothelium + thin connective layer.</a:t>
            </a:r>
          </a:p>
          <a:p>
            <a:pPr lvl="1"/>
            <a:r>
              <a:rPr lang="en-US" dirty="0"/>
              <a:t>Larger arterioles: two layers of smooth muscle.</a:t>
            </a:r>
          </a:p>
          <a:p>
            <a:pPr lvl="1"/>
            <a:r>
              <a:rPr lang="en-US" dirty="0"/>
              <a:t>Terminal arterioles: </a:t>
            </a:r>
            <a:r>
              <a:rPr lang="en-US" b="1" dirty="0"/>
              <a:t>one layer of smooth muscle</a:t>
            </a:r>
            <a:r>
              <a:rPr lang="en-US" dirty="0"/>
              <a:t>.</a:t>
            </a:r>
          </a:p>
          <a:p>
            <a:r>
              <a:rPr lang="en-US" dirty="0"/>
              <a:t>Terminal arterioles open into </a:t>
            </a:r>
            <a:r>
              <a:rPr lang="en-US" b="1" dirty="0"/>
              <a:t>capillaries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0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203388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1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Arterioles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Narrow </a:t>
            </a:r>
            <a:r>
              <a:rPr lang="en-US" dirty="0"/>
              <a:t>lumen + thick muscular wall enables strong control of blood flow.</a:t>
            </a:r>
          </a:p>
          <a:p>
            <a:r>
              <a:rPr lang="en-US" b="1" dirty="0"/>
              <a:t>Major functions:</a:t>
            </a:r>
            <a:endParaRPr lang="en-US" dirty="0"/>
          </a:p>
          <a:p>
            <a:pPr lvl="1"/>
            <a:r>
              <a:rPr lang="en-US" dirty="0"/>
              <a:t>Provide </a:t>
            </a:r>
            <a:r>
              <a:rPr lang="en-US" b="1" dirty="0"/>
              <a:t>80% of total resistance</a:t>
            </a:r>
            <a:r>
              <a:rPr lang="en-US" dirty="0"/>
              <a:t> to blood flow.</a:t>
            </a:r>
          </a:p>
          <a:p>
            <a:pPr lvl="1"/>
            <a:r>
              <a:rPr lang="en-US" dirty="0"/>
              <a:t>Regulate </a:t>
            </a:r>
            <a:r>
              <a:rPr lang="en-US" b="1" dirty="0"/>
              <a:t>tissue perfusion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Control </a:t>
            </a:r>
            <a:r>
              <a:rPr lang="en-US" b="1" dirty="0"/>
              <a:t>blood flow into capillary </a:t>
            </a:r>
            <a:r>
              <a:rPr lang="en-US" b="1" dirty="0" smtClean="0"/>
              <a:t>beds&gt;</a:t>
            </a:r>
            <a:r>
              <a:rPr lang="en-US" dirty="0" smtClean="0"/>
              <a:t>(a </a:t>
            </a:r>
            <a:r>
              <a:rPr lang="en-US" dirty="0"/>
              <a:t>network of tiny blood vessels that connects arterioles to </a:t>
            </a:r>
            <a:r>
              <a:rPr lang="en-US" dirty="0" err="1" smtClean="0"/>
              <a:t>venules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Maintain </a:t>
            </a:r>
            <a:r>
              <a:rPr lang="en-US" b="1" dirty="0"/>
              <a:t>body temperature</a:t>
            </a:r>
            <a:r>
              <a:rPr lang="en-US" dirty="0"/>
              <a:t> by regulating blood flow to skin.</a:t>
            </a:r>
          </a:p>
          <a:p>
            <a:pPr lvl="1"/>
            <a:r>
              <a:rPr lang="en-US" dirty="0"/>
              <a:t>Influence </a:t>
            </a:r>
            <a:r>
              <a:rPr lang="en-US" b="1" dirty="0"/>
              <a:t>arterial blood pressure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16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203388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Capillaries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Smallest </a:t>
            </a:r>
            <a:r>
              <a:rPr lang="en-US" dirty="0"/>
              <a:t>blood vessels forming interconnected networks (capillary beds).</a:t>
            </a:r>
          </a:p>
          <a:p>
            <a:r>
              <a:rPr lang="en-US" dirty="0"/>
              <a:t>Found in nearly every tissue of the body.</a:t>
            </a:r>
          </a:p>
          <a:p>
            <a:r>
              <a:rPr lang="en-US" dirty="0"/>
              <a:t>Diameter: </a:t>
            </a:r>
            <a:r>
              <a:rPr lang="en-US" b="1" dirty="0"/>
              <a:t>7–9 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203388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8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b="1" dirty="0"/>
              <a:t>Endothelial tube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Basement membrane.</a:t>
            </a:r>
          </a:p>
          <a:p>
            <a:pPr lvl="1"/>
            <a:r>
              <a:rPr lang="en-US" dirty="0"/>
              <a:t>Surrounded by </a:t>
            </a:r>
            <a:r>
              <a:rPr lang="en-US" b="1" dirty="0" err="1"/>
              <a:t>pericytes</a:t>
            </a:r>
            <a:r>
              <a:rPr lang="en-US" dirty="0"/>
              <a:t> (contractile cells).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b="1" dirty="0"/>
              <a:t>Exchange of gases, nutrients &amp; wastes</a:t>
            </a:r>
            <a:r>
              <a:rPr lang="en-US" dirty="0"/>
              <a:t> between blood and tissue.</a:t>
            </a:r>
          </a:p>
          <a:p>
            <a:pPr lvl="1"/>
            <a:r>
              <a:rPr lang="en-US" dirty="0"/>
              <a:t>High surface area due to network arrangement</a:t>
            </a:r>
          </a:p>
        </p:txBody>
      </p:sp>
    </p:spTree>
    <p:extLst>
      <p:ext uri="{BB962C8B-B14F-4D97-AF65-F5344CB8AC3E}">
        <p14:creationId xmlns:p14="http://schemas.microsoft.com/office/powerpoint/2010/main" val="80953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Capillaries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Continuous Capillaries</a:t>
            </a:r>
          </a:p>
          <a:p>
            <a:r>
              <a:rPr lang="en-US" dirty="0"/>
              <a:t>Diameter: 7–9 </a:t>
            </a:r>
            <a:r>
              <a:rPr lang="en-US" dirty="0" err="1"/>
              <a:t>μm</a:t>
            </a:r>
            <a:r>
              <a:rPr lang="en-US" dirty="0"/>
              <a:t>.</a:t>
            </a:r>
          </a:p>
          <a:p>
            <a:r>
              <a:rPr lang="en-US" dirty="0"/>
              <a:t>No pores or gaps.</a:t>
            </a:r>
          </a:p>
          <a:p>
            <a:r>
              <a:rPr lang="en-US" dirty="0"/>
              <a:t>Found in muscles, lungs, and brain.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219291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7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Fenestrated Capillaries</a:t>
            </a:r>
          </a:p>
          <a:p>
            <a:r>
              <a:rPr lang="en-US" dirty="0"/>
              <a:t>Possess pores (fenestrae) 60–80 nm in diameter.</a:t>
            </a:r>
          </a:p>
          <a:p>
            <a:r>
              <a:rPr lang="en-US" dirty="0"/>
              <a:t>Found in organs requiring rapid exchange (kidney, intestine, endocrine glands).</a:t>
            </a:r>
          </a:p>
        </p:txBody>
      </p:sp>
    </p:spTree>
    <p:extLst>
      <p:ext uri="{BB962C8B-B14F-4D97-AF65-F5344CB8AC3E}">
        <p14:creationId xmlns:p14="http://schemas.microsoft.com/office/powerpoint/2010/main" val="44520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Anatomical Classification of </a:t>
            </a:r>
            <a:r>
              <a:rPr lang="en-US" b="1" dirty="0"/>
              <a:t>B</a:t>
            </a:r>
            <a:r>
              <a:rPr lang="en-US" b="1" dirty="0" smtClean="0"/>
              <a:t>lood Vessels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Overview of Blood Vessels:</a:t>
            </a:r>
          </a:p>
          <a:p>
            <a:r>
              <a:rPr lang="en-US" dirty="0" smtClean="0"/>
              <a:t>The </a:t>
            </a:r>
            <a:r>
              <a:rPr lang="en-US" dirty="0"/>
              <a:t>circulatory system contains </a:t>
            </a:r>
            <a:r>
              <a:rPr lang="en-US" b="1" dirty="0"/>
              <a:t>arteries, arterioles, capillaries, </a:t>
            </a:r>
            <a:r>
              <a:rPr lang="en-US" b="1" dirty="0" err="1"/>
              <a:t>venules</a:t>
            </a:r>
            <a:r>
              <a:rPr lang="en-US" b="1" dirty="0"/>
              <a:t>, and veins</a:t>
            </a:r>
            <a:r>
              <a:rPr lang="en-US" dirty="0"/>
              <a:t>.</a:t>
            </a:r>
          </a:p>
          <a:p>
            <a:r>
              <a:rPr lang="en-US" dirty="0"/>
              <a:t>These vessels work together to:</a:t>
            </a:r>
          </a:p>
          <a:p>
            <a:pPr lvl="1"/>
            <a:r>
              <a:rPr lang="en-US" dirty="0"/>
              <a:t>Transport blood.</a:t>
            </a:r>
          </a:p>
          <a:p>
            <a:pPr lvl="1"/>
            <a:r>
              <a:rPr lang="en-US" dirty="0"/>
              <a:t>Deliver nutrients &amp; oxygen.</a:t>
            </a:r>
          </a:p>
          <a:p>
            <a:pPr lvl="1"/>
            <a:r>
              <a:rPr lang="en-US" dirty="0"/>
              <a:t>Remove waste products.</a:t>
            </a:r>
          </a:p>
          <a:p>
            <a:pPr lvl="1"/>
            <a:r>
              <a:rPr lang="en-US" dirty="0"/>
              <a:t>Maintain blood pressure &amp; tissue perfusion.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90943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219291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Sinusoidal Capillaries (Sinusoids)</a:t>
            </a:r>
          </a:p>
          <a:p>
            <a:r>
              <a:rPr lang="en-US" dirty="0"/>
              <a:t>Large lumen (30–40 </a:t>
            </a:r>
            <a:r>
              <a:rPr lang="el-GR" dirty="0"/>
              <a:t>μ</a:t>
            </a:r>
            <a:r>
              <a:rPr lang="en-US" dirty="0"/>
              <a:t>m).</a:t>
            </a:r>
          </a:p>
          <a:p>
            <a:r>
              <a:rPr lang="en-US" dirty="0"/>
              <a:t>Irregular, tortuous walls.</a:t>
            </a:r>
          </a:p>
          <a:p>
            <a:r>
              <a:rPr lang="en-US" dirty="0"/>
              <a:t>Large gaps between endothelial cells.</a:t>
            </a:r>
          </a:p>
          <a:p>
            <a:r>
              <a:rPr lang="en-US" dirty="0"/>
              <a:t>Found in liver, spleen, bone marrow, adrenal medulla.</a:t>
            </a:r>
          </a:p>
          <a:p>
            <a:r>
              <a:rPr lang="en-US" dirty="0"/>
              <a:t>Allow easy movement of cells &amp; large molecules.</a:t>
            </a:r>
          </a:p>
        </p:txBody>
      </p:sp>
    </p:spTree>
    <p:extLst>
      <p:ext uri="{BB962C8B-B14F-4D97-AF65-F5344CB8AC3E}">
        <p14:creationId xmlns:p14="http://schemas.microsoft.com/office/powerpoint/2010/main" val="3227963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219291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Metarteriole</a:t>
            </a:r>
            <a:r>
              <a:rPr lang="en-US" b="1" dirty="0"/>
              <a:t>, Thoroughfare Channel &amp; Precapillary Sphincters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Terminal </a:t>
            </a:r>
            <a:r>
              <a:rPr lang="en-US" dirty="0"/>
              <a:t>arterioles branch into </a:t>
            </a:r>
            <a:r>
              <a:rPr lang="en-US" b="1" dirty="0" err="1"/>
              <a:t>metarterioles</a:t>
            </a:r>
            <a:r>
              <a:rPr lang="en-US" dirty="0"/>
              <a:t>.</a:t>
            </a:r>
          </a:p>
          <a:p>
            <a:r>
              <a:rPr lang="en-US" dirty="0" err="1"/>
              <a:t>Metarterioles</a:t>
            </a:r>
            <a:r>
              <a:rPr lang="en-US" dirty="0"/>
              <a:t> have discontinuous smooth muscle.</a:t>
            </a:r>
          </a:p>
          <a:p>
            <a:r>
              <a:rPr lang="en-US" dirty="0"/>
              <a:t>They lead into </a:t>
            </a:r>
            <a:r>
              <a:rPr lang="en-US" b="1" dirty="0"/>
              <a:t>thoroughfare channels</a:t>
            </a:r>
            <a:r>
              <a:rPr lang="en-US" dirty="0"/>
              <a:t>, which drain into </a:t>
            </a:r>
            <a:r>
              <a:rPr lang="en-US" dirty="0" err="1"/>
              <a:t>venules</a:t>
            </a:r>
            <a:r>
              <a:rPr lang="en-US" dirty="0"/>
              <a:t>.</a:t>
            </a:r>
          </a:p>
          <a:p>
            <a:r>
              <a:rPr lang="en-US" b="1" dirty="0"/>
              <a:t>Precapillary sphincters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Circular smooth muscle at capillary entrances.</a:t>
            </a:r>
          </a:p>
          <a:p>
            <a:pPr lvl="1"/>
            <a:r>
              <a:rPr lang="en-US" dirty="0"/>
              <a:t>Control blood entry into capillary beds.</a:t>
            </a:r>
          </a:p>
          <a:p>
            <a:pPr lvl="1"/>
            <a:r>
              <a:rPr lang="en-US" dirty="0"/>
              <a:t>Important in </a:t>
            </a:r>
            <a:r>
              <a:rPr lang="en-US" b="1" dirty="0"/>
              <a:t>thermoregulation and blood flow distribution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95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250" y="982132"/>
            <a:ext cx="11107973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44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Venules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 </a:t>
            </a:r>
            <a:r>
              <a:rPr lang="en-US" dirty="0"/>
              <a:t>blood from capillaries.</a:t>
            </a:r>
          </a:p>
          <a:p>
            <a:r>
              <a:rPr lang="en-US" dirty="0"/>
              <a:t>Two or more capillaries join to form a </a:t>
            </a:r>
            <a:r>
              <a:rPr lang="en-US" b="1" dirty="0" err="1"/>
              <a:t>postcapillary</a:t>
            </a:r>
            <a:r>
              <a:rPr lang="en-US" b="1" dirty="0"/>
              <a:t> </a:t>
            </a:r>
            <a:r>
              <a:rPr lang="en-US" b="1" dirty="0" err="1"/>
              <a:t>venule</a:t>
            </a:r>
            <a:r>
              <a:rPr lang="en-US" dirty="0"/>
              <a:t>.</a:t>
            </a:r>
          </a:p>
          <a:p>
            <a:r>
              <a:rPr lang="en-US" dirty="0"/>
              <a:t>Diameter: </a:t>
            </a:r>
            <a:r>
              <a:rPr lang="en-US" b="1" dirty="0"/>
              <a:t>10–30 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n-US" dirty="0"/>
              <a:t>.</a:t>
            </a:r>
          </a:p>
          <a:p>
            <a:r>
              <a:rPr lang="en-US" dirty="0"/>
              <a:t>Walls:</a:t>
            </a:r>
          </a:p>
          <a:p>
            <a:pPr lvl="1"/>
            <a:r>
              <a:rPr lang="en-US" dirty="0"/>
              <a:t>Endothelium + thin adventitia.</a:t>
            </a:r>
          </a:p>
          <a:p>
            <a:pPr lvl="1"/>
            <a:r>
              <a:rPr lang="en-US" dirty="0"/>
              <a:t>Allow passage of leukocytes during inflammation.</a:t>
            </a:r>
          </a:p>
        </p:txBody>
      </p:sp>
    </p:spTree>
    <p:extLst>
      <p:ext uri="{BB962C8B-B14F-4D97-AF65-F5344CB8AC3E}">
        <p14:creationId xmlns:p14="http://schemas.microsoft.com/office/powerpoint/2010/main" val="2093182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1582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8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Venules</a:t>
            </a:r>
            <a:r>
              <a:rPr lang="en-US" dirty="0" smtClean="0"/>
              <a:t> </a:t>
            </a:r>
            <a:r>
              <a:rPr lang="en-US" dirty="0"/>
              <a:t>join to form </a:t>
            </a:r>
            <a:r>
              <a:rPr lang="en-US" b="1" dirty="0"/>
              <a:t>veins</a:t>
            </a:r>
            <a:r>
              <a:rPr lang="en-US" dirty="0"/>
              <a:t>, which return blood to the heart.</a:t>
            </a:r>
          </a:p>
          <a:p>
            <a:r>
              <a:rPr lang="en-US" dirty="0"/>
              <a:t>Have </a:t>
            </a:r>
            <a:r>
              <a:rPr lang="en-US" b="1" dirty="0"/>
              <a:t>large lumens</a:t>
            </a:r>
            <a:r>
              <a:rPr lang="en-US" dirty="0"/>
              <a:t>, thin walls.</a:t>
            </a:r>
          </a:p>
          <a:p>
            <a:r>
              <a:rPr lang="en-US" dirty="0"/>
              <a:t>More collagen, fewer elastic &amp; muscle fibers.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75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1582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3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163632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9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Arteries </a:t>
            </a:r>
            <a:r>
              <a:rPr lang="en-US" dirty="0"/>
              <a:t>are </a:t>
            </a:r>
            <a:r>
              <a:rPr lang="en-US" b="1" dirty="0"/>
              <a:t>efferent vessels</a:t>
            </a:r>
            <a:r>
              <a:rPr lang="en-US" dirty="0"/>
              <a:t>: they </a:t>
            </a:r>
            <a:r>
              <a:rPr lang="en-US" b="1" dirty="0"/>
              <a:t>carry blood away from the heart</a:t>
            </a:r>
            <a:r>
              <a:rPr lang="en-US" dirty="0"/>
              <a:t>.</a:t>
            </a:r>
          </a:p>
          <a:p>
            <a:r>
              <a:rPr lang="en-US" dirty="0"/>
              <a:t>They branch in a </a:t>
            </a:r>
            <a:r>
              <a:rPr lang="en-US" b="1" dirty="0"/>
              <a:t>tree-like pattern</a:t>
            </a:r>
            <a:r>
              <a:rPr lang="en-US" dirty="0"/>
              <a:t>, decreasing in diameter as they move away from the heart.</a:t>
            </a:r>
          </a:p>
          <a:p>
            <a:r>
              <a:rPr lang="en-US" b="1" dirty="0"/>
              <a:t>Two main types:</a:t>
            </a:r>
            <a:endParaRPr lang="en-US" dirty="0"/>
          </a:p>
          <a:p>
            <a:pPr lvl="1"/>
            <a:r>
              <a:rPr lang="en-US" b="1" dirty="0"/>
              <a:t>Elastic arteries</a:t>
            </a:r>
            <a:endParaRPr lang="en-US" dirty="0"/>
          </a:p>
          <a:p>
            <a:pPr lvl="1"/>
            <a:r>
              <a:rPr lang="en-US" b="1" dirty="0"/>
              <a:t>Muscular arteries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1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Classified into:</a:t>
            </a:r>
          </a:p>
          <a:p>
            <a:pPr lvl="1"/>
            <a:r>
              <a:rPr lang="en-US" b="1" dirty="0"/>
              <a:t>Small veins</a:t>
            </a:r>
            <a:endParaRPr lang="en-US" dirty="0"/>
          </a:p>
          <a:p>
            <a:pPr lvl="1"/>
            <a:r>
              <a:rPr lang="en-US" b="1" dirty="0"/>
              <a:t>Medium veins</a:t>
            </a:r>
            <a:endParaRPr lang="en-US" dirty="0"/>
          </a:p>
          <a:p>
            <a:pPr lvl="1"/>
            <a:r>
              <a:rPr lang="en-US" b="1" dirty="0"/>
              <a:t>Large veins</a:t>
            </a:r>
            <a:r>
              <a:rPr lang="en-US" dirty="0"/>
              <a:t> (e.g., vena cava, portal vein)</a:t>
            </a:r>
          </a:p>
          <a:p>
            <a:r>
              <a:rPr lang="en-US" dirty="0"/>
              <a:t>Many contain </a:t>
            </a:r>
            <a:r>
              <a:rPr lang="en-US" b="1" dirty="0"/>
              <a:t>valves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Prevent backflow of blood.</a:t>
            </a:r>
          </a:p>
          <a:p>
            <a:pPr lvl="1"/>
            <a:r>
              <a:rPr lang="en-US" dirty="0"/>
              <a:t>Especially numerous in limbs.</a:t>
            </a:r>
          </a:p>
          <a:p>
            <a:pPr lvl="1"/>
            <a:r>
              <a:rPr lang="en-US" dirty="0"/>
              <a:t>Formed by folds of endothelium.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46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Venae </a:t>
            </a:r>
            <a:r>
              <a:rPr lang="en-US" b="1" dirty="0" err="1" smtClean="0"/>
              <a:t>Comitantes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</a:t>
            </a:r>
            <a:r>
              <a:rPr lang="en-US" dirty="0"/>
              <a:t>veins accompanying an artery.</a:t>
            </a:r>
          </a:p>
          <a:p>
            <a:r>
              <a:rPr lang="en-US" dirty="0"/>
              <a:t>Most common in limbs.</a:t>
            </a:r>
          </a:p>
          <a:p>
            <a:r>
              <a:rPr lang="en-US" dirty="0"/>
              <a:t>Connected by cross-connections.</a:t>
            </a:r>
          </a:p>
          <a:p>
            <a:r>
              <a:rPr lang="en-US" dirty="0"/>
              <a:t>Help arterial pulsations assist venous return.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22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3"/>
            <a:ext cx="11107972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49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2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9534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3"/>
            <a:ext cx="11155679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Elastic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Characterized </a:t>
            </a:r>
            <a:r>
              <a:rPr lang="en-US" dirty="0"/>
              <a:t>by a tunica media rich in </a:t>
            </a:r>
            <a:r>
              <a:rPr lang="en-US" b="1" dirty="0"/>
              <a:t>elastic connective tissue fibers</a:t>
            </a:r>
            <a:r>
              <a:rPr lang="en-US" dirty="0"/>
              <a:t>.</a:t>
            </a:r>
          </a:p>
          <a:p>
            <a:r>
              <a:rPr lang="en-US" b="1" dirty="0"/>
              <a:t>Smooth muscle content is low</a:t>
            </a:r>
            <a:r>
              <a:rPr lang="en-US" dirty="0"/>
              <a:t> compared to muscular arteries.</a:t>
            </a:r>
          </a:p>
          <a:p>
            <a:r>
              <a:rPr lang="en-US" b="1" dirty="0"/>
              <a:t>Large diameters</a:t>
            </a:r>
            <a:r>
              <a:rPr lang="en-US" dirty="0"/>
              <a:t>: approx. 2.5 cm → 1 cm.</a:t>
            </a:r>
          </a:p>
          <a:p>
            <a:r>
              <a:rPr lang="en-US" dirty="0"/>
              <a:t>Also called </a:t>
            </a:r>
            <a:r>
              <a:rPr lang="en-US" b="1" dirty="0"/>
              <a:t>large arteries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2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elastic arteries:</a:t>
            </a:r>
          </a:p>
          <a:p>
            <a:pPr lvl="1"/>
            <a:r>
              <a:rPr lang="en-US" dirty="0"/>
              <a:t>Aorta &amp; pulmonary trunk.</a:t>
            </a:r>
          </a:p>
          <a:p>
            <a:pPr lvl="1"/>
            <a:r>
              <a:rPr lang="en-US" dirty="0"/>
              <a:t>Main branches like brachiocephalic, common carotid, subclavian, common iliac.</a:t>
            </a:r>
          </a:p>
          <a:p>
            <a:pPr lvl="1"/>
            <a:r>
              <a:rPr lang="en-US" dirty="0"/>
              <a:t>Right and left pulmonary arteries.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Allow arteries to </a:t>
            </a:r>
            <a:r>
              <a:rPr lang="en-US" b="1" dirty="0"/>
              <a:t>stretch and recoil</a:t>
            </a:r>
            <a:r>
              <a:rPr lang="en-US" dirty="0"/>
              <a:t>, maintaining continuous blood flow during the cardiac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203388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5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Muscular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Have </a:t>
            </a:r>
            <a:r>
              <a:rPr lang="en-US" dirty="0"/>
              <a:t>a tunica media rich in </a:t>
            </a:r>
            <a:r>
              <a:rPr lang="en-US" b="1" dirty="0"/>
              <a:t>smooth muscle cells</a:t>
            </a:r>
            <a:r>
              <a:rPr lang="en-US" dirty="0"/>
              <a:t>.</a:t>
            </a:r>
          </a:p>
          <a:p>
            <a:r>
              <a:rPr lang="en-US" dirty="0"/>
              <a:t>Branches of large arteries.</a:t>
            </a:r>
          </a:p>
          <a:p>
            <a:r>
              <a:rPr lang="en-US" dirty="0"/>
              <a:t>Known as </a:t>
            </a:r>
            <a:r>
              <a:rPr lang="en-US" b="1" dirty="0"/>
              <a:t>medium-sized arteries</a:t>
            </a:r>
            <a:r>
              <a:rPr lang="en-US" dirty="0"/>
              <a:t>.</a:t>
            </a:r>
          </a:p>
          <a:p>
            <a:r>
              <a:rPr lang="en-US" dirty="0"/>
              <a:t>Diameter range: </a:t>
            </a:r>
            <a:r>
              <a:rPr lang="en-US" b="1" dirty="0"/>
              <a:t>10 mm to 0.1 mm</a:t>
            </a:r>
            <a:r>
              <a:rPr lang="en-US" dirty="0"/>
              <a:t>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Axillary, brachial, radial, ulnar arteries (upper limb)</a:t>
            </a:r>
          </a:p>
          <a:p>
            <a:pPr lvl="1"/>
            <a:r>
              <a:rPr lang="en-US" dirty="0"/>
              <a:t>Femoral, popliteal, anterior &amp; posterior </a:t>
            </a:r>
            <a:r>
              <a:rPr lang="en-US" dirty="0" err="1"/>
              <a:t>tibial</a:t>
            </a:r>
            <a:r>
              <a:rPr lang="en-US" dirty="0"/>
              <a:t> arteries (lower limb)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Regulate blood flow by </a:t>
            </a:r>
            <a:r>
              <a:rPr lang="en-US" b="1" dirty="0"/>
              <a:t>vasoconstriction &amp; vasodilation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8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5" y="982132"/>
            <a:ext cx="11147729" cy="53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3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729</Words>
  <Application>Microsoft Office PowerPoint</Application>
  <PresentationFormat>Widescreen</PresentationFormat>
  <Paragraphs>118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Garamond</vt:lpstr>
      <vt:lpstr>Organic</vt:lpstr>
      <vt:lpstr>GENERAL ANATOMY</vt:lpstr>
      <vt:lpstr>Anatomical Classification of Blood Vessels</vt:lpstr>
      <vt:lpstr>Arteries</vt:lpstr>
      <vt:lpstr>PowerPoint Presentation</vt:lpstr>
      <vt:lpstr>Elastic Arteries</vt:lpstr>
      <vt:lpstr>Continued </vt:lpstr>
      <vt:lpstr>PowerPoint Presentation</vt:lpstr>
      <vt:lpstr>Muscular Arteries</vt:lpstr>
      <vt:lpstr>PowerPoint Presentation</vt:lpstr>
      <vt:lpstr>Arterioles</vt:lpstr>
      <vt:lpstr>PowerPoint Presentation</vt:lpstr>
      <vt:lpstr>Functions of Arterioles</vt:lpstr>
      <vt:lpstr>PowerPoint Presentation</vt:lpstr>
      <vt:lpstr>Capillaries</vt:lpstr>
      <vt:lpstr>PowerPoint Presentation</vt:lpstr>
      <vt:lpstr>Continued </vt:lpstr>
      <vt:lpstr>Types of Capillaries</vt:lpstr>
      <vt:lpstr>PowerPoint Presentation</vt:lpstr>
      <vt:lpstr>Continued </vt:lpstr>
      <vt:lpstr>PowerPoint Presentation</vt:lpstr>
      <vt:lpstr>Continued </vt:lpstr>
      <vt:lpstr>PowerPoint Presentation</vt:lpstr>
      <vt:lpstr>Metarteriole, Thoroughfare Channel &amp; Precapillary Sphincters</vt:lpstr>
      <vt:lpstr>PowerPoint Presentation</vt:lpstr>
      <vt:lpstr>Venules</vt:lpstr>
      <vt:lpstr>PowerPoint Presentation</vt:lpstr>
      <vt:lpstr>Veins</vt:lpstr>
      <vt:lpstr>PowerPoint Presentation</vt:lpstr>
      <vt:lpstr>PowerPoint Presentation</vt:lpstr>
      <vt:lpstr>Continued </vt:lpstr>
      <vt:lpstr>Venae Comitantes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7</cp:revision>
  <dcterms:created xsi:type="dcterms:W3CDTF">2025-12-08T08:23:56Z</dcterms:created>
  <dcterms:modified xsi:type="dcterms:W3CDTF">2025-12-08T09:13:46Z</dcterms:modified>
</cp:coreProperties>
</file>