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3" r:id="rId10"/>
    <p:sldId id="279" r:id="rId11"/>
    <p:sldId id="264" r:id="rId12"/>
    <p:sldId id="265" r:id="rId13"/>
    <p:sldId id="266" r:id="rId14"/>
    <p:sldId id="267" r:id="rId15"/>
    <p:sldId id="280" r:id="rId16"/>
    <p:sldId id="268" r:id="rId17"/>
    <p:sldId id="269" r:id="rId18"/>
    <p:sldId id="270" r:id="rId19"/>
    <p:sldId id="271" r:id="rId20"/>
    <p:sldId id="272" r:id="rId21"/>
    <p:sldId id="273" r:id="rId22"/>
    <p:sldId id="281" r:id="rId23"/>
    <p:sldId id="274" r:id="rId24"/>
    <p:sldId id="282" r:id="rId25"/>
    <p:sldId id="277" r:id="rId26"/>
    <p:sldId id="275" r:id="rId27"/>
    <p:sldId id="276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163" y="1401415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484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982133"/>
            <a:ext cx="11179533" cy="5378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018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07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the Heart Wall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heart wall consists of </a:t>
            </a:r>
            <a:r>
              <a:rPr lang="en-US" b="1" dirty="0"/>
              <a:t>three layers</a:t>
            </a:r>
            <a:r>
              <a:rPr lang="en-US" dirty="0" smtClean="0"/>
              <a:t>:</a:t>
            </a:r>
          </a:p>
          <a:p>
            <a:r>
              <a:rPr lang="en-US" dirty="0" smtClean="0"/>
              <a:t>Endocardium </a:t>
            </a:r>
            <a:r>
              <a:rPr lang="en-US" dirty="0"/>
              <a:t>(Innermost Layer</a:t>
            </a:r>
            <a:r>
              <a:rPr lang="en-US" dirty="0" smtClean="0"/>
              <a:t>)</a:t>
            </a:r>
          </a:p>
          <a:p>
            <a:r>
              <a:rPr lang="en-US" dirty="0"/>
              <a:t>Myocardium (Middle Layer</a:t>
            </a:r>
            <a:r>
              <a:rPr lang="en-US" dirty="0" smtClean="0"/>
              <a:t>)</a:t>
            </a:r>
          </a:p>
          <a:p>
            <a:r>
              <a:rPr lang="en-US" dirty="0"/>
              <a:t>Epicardium (Outer Layer)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163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62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Endocardium (Innermost Layer)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Made </a:t>
            </a:r>
            <a:r>
              <a:rPr lang="en-US" dirty="0"/>
              <a:t>of </a:t>
            </a:r>
            <a:r>
              <a:rPr lang="en-US" b="1" dirty="0"/>
              <a:t>endothelium</a:t>
            </a:r>
            <a:r>
              <a:rPr lang="en-US" dirty="0"/>
              <a:t> and </a:t>
            </a:r>
            <a:r>
              <a:rPr lang="en-US" b="1" dirty="0" err="1"/>
              <a:t>subendothelial</a:t>
            </a:r>
            <a:r>
              <a:rPr lang="en-US" b="1" dirty="0"/>
              <a:t> connective tissue</a:t>
            </a:r>
            <a:r>
              <a:rPr lang="en-US" dirty="0"/>
              <a:t>.</a:t>
            </a:r>
          </a:p>
          <a:p>
            <a:r>
              <a:rPr lang="en-US" dirty="0"/>
              <a:t>Endothelium lines:</a:t>
            </a:r>
          </a:p>
          <a:p>
            <a:pPr lvl="1"/>
            <a:r>
              <a:rPr lang="en-US" dirty="0"/>
              <a:t>Inner surface of the heart</a:t>
            </a:r>
          </a:p>
          <a:p>
            <a:pPr lvl="1"/>
            <a:r>
              <a:rPr lang="en-US" dirty="0"/>
              <a:t>Blood vessels</a:t>
            </a:r>
          </a:p>
          <a:p>
            <a:pPr lvl="1"/>
            <a:r>
              <a:rPr lang="en-US" dirty="0"/>
              <a:t>Lymph vessels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4965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821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982132"/>
            <a:ext cx="11155680" cy="53312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206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310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Myocardium (Middle Layer)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/>
              <a:t>thickest layer</a:t>
            </a:r>
            <a:r>
              <a:rPr lang="en-US" dirty="0"/>
              <a:t>.</a:t>
            </a:r>
          </a:p>
          <a:p>
            <a:r>
              <a:rPr lang="en-US" dirty="0"/>
              <a:t>Composed of </a:t>
            </a:r>
            <a:r>
              <a:rPr lang="en-US" b="1" dirty="0"/>
              <a:t>special striated cardiac muscle</a:t>
            </a:r>
            <a:r>
              <a:rPr lang="en-US" dirty="0"/>
              <a:t>.</a:t>
            </a:r>
          </a:p>
          <a:p>
            <a:r>
              <a:rPr lang="en-US" dirty="0"/>
              <a:t>Responsible for:</a:t>
            </a:r>
          </a:p>
          <a:p>
            <a:pPr lvl="1"/>
            <a:r>
              <a:rPr lang="en-US" b="1" dirty="0"/>
              <a:t>Rhythmic contraction and relaxation</a:t>
            </a:r>
            <a:endParaRPr lang="en-US" dirty="0"/>
          </a:p>
          <a:p>
            <a:pPr lvl="1"/>
            <a:r>
              <a:rPr lang="en-US" b="1" dirty="0"/>
              <a:t>Pumping action of the heart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09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15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982132"/>
            <a:ext cx="11155680" cy="53312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359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898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Epicardium (Outer Layer)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Outermost </a:t>
            </a:r>
            <a:r>
              <a:rPr lang="en-US" dirty="0"/>
              <a:t>coat of the heart.</a:t>
            </a:r>
          </a:p>
          <a:p>
            <a:r>
              <a:rPr lang="en-US" dirty="0"/>
              <a:t>Made of:</a:t>
            </a:r>
          </a:p>
          <a:p>
            <a:pPr lvl="1"/>
            <a:r>
              <a:rPr lang="en-US" dirty="0"/>
              <a:t>A layer of </a:t>
            </a:r>
            <a:r>
              <a:rPr lang="en-US" b="1" dirty="0"/>
              <a:t>flat epithelial cells</a:t>
            </a:r>
            <a:endParaRPr lang="en-US" dirty="0"/>
          </a:p>
          <a:p>
            <a:pPr lvl="1"/>
            <a:r>
              <a:rPr lang="en-US" dirty="0"/>
              <a:t>Thin connective tissue beneath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455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02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Blood </a:t>
            </a:r>
            <a:r>
              <a:rPr lang="en-US" dirty="0"/>
              <a:t>vessels form a </a:t>
            </a:r>
            <a:r>
              <a:rPr lang="en-US" b="1" dirty="0"/>
              <a:t>network of tubes</a:t>
            </a:r>
            <a:r>
              <a:rPr lang="en-US" dirty="0"/>
              <a:t> that:</a:t>
            </a:r>
          </a:p>
          <a:p>
            <a:pPr lvl="1"/>
            <a:r>
              <a:rPr lang="en-US" dirty="0"/>
              <a:t>Carry blood </a:t>
            </a:r>
            <a:r>
              <a:rPr lang="en-US" b="1" dirty="0"/>
              <a:t>away from the heart</a:t>
            </a:r>
            <a:endParaRPr lang="en-US" dirty="0"/>
          </a:p>
          <a:p>
            <a:pPr lvl="1"/>
            <a:r>
              <a:rPr lang="en-US" dirty="0"/>
              <a:t>Deliver it to tissues</a:t>
            </a:r>
          </a:p>
          <a:p>
            <a:pPr lvl="1"/>
            <a:r>
              <a:rPr lang="en-US" dirty="0"/>
              <a:t>Return it </a:t>
            </a:r>
            <a:r>
              <a:rPr lang="en-US" b="1" dirty="0"/>
              <a:t>back to the heart</a:t>
            </a:r>
            <a:endParaRPr lang="en-US" dirty="0"/>
          </a:p>
          <a:p>
            <a:r>
              <a:rPr lang="en-US" dirty="0"/>
              <a:t>Types include:</a:t>
            </a:r>
          </a:p>
          <a:p>
            <a:pPr lvl="1"/>
            <a:r>
              <a:rPr lang="en-US" b="1" dirty="0"/>
              <a:t>Arteries</a:t>
            </a:r>
            <a:endParaRPr lang="en-US" dirty="0"/>
          </a:p>
          <a:p>
            <a:pPr lvl="1"/>
            <a:r>
              <a:rPr lang="en-US" b="1" dirty="0"/>
              <a:t>Arterioles</a:t>
            </a:r>
            <a:endParaRPr lang="en-US" dirty="0"/>
          </a:p>
          <a:p>
            <a:pPr lvl="1"/>
            <a:r>
              <a:rPr lang="en-US" b="1" dirty="0"/>
              <a:t>Capillaries</a:t>
            </a:r>
            <a:endParaRPr lang="en-US" dirty="0"/>
          </a:p>
          <a:p>
            <a:pPr lvl="1"/>
            <a:r>
              <a:rPr lang="en-US" b="1" dirty="0" err="1"/>
              <a:t>Venules</a:t>
            </a:r>
            <a:endParaRPr lang="en-US" dirty="0"/>
          </a:p>
          <a:p>
            <a:pPr lvl="1"/>
            <a:r>
              <a:rPr lang="en-US" b="1" dirty="0"/>
              <a:t>Veins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968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457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Blood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blood vessels contain </a:t>
            </a:r>
            <a:r>
              <a:rPr lang="en-US" b="1" dirty="0"/>
              <a:t>three tunics (layers</a:t>
            </a:r>
            <a:r>
              <a:rPr lang="en-US" b="1" dirty="0" smtClean="0"/>
              <a:t>):</a:t>
            </a:r>
          </a:p>
          <a:p>
            <a:r>
              <a:rPr lang="en-US" b="1" dirty="0" smtClean="0"/>
              <a:t>Tunica Intima</a:t>
            </a:r>
          </a:p>
          <a:p>
            <a:r>
              <a:rPr lang="en-US" b="1" dirty="0"/>
              <a:t>Tunica </a:t>
            </a:r>
            <a:r>
              <a:rPr lang="en-US" b="1" dirty="0" smtClean="0"/>
              <a:t>Media</a:t>
            </a:r>
          </a:p>
          <a:p>
            <a:r>
              <a:rPr lang="en-US" b="1" dirty="0" smtClean="0"/>
              <a:t>Tunica </a:t>
            </a:r>
            <a:r>
              <a:rPr lang="en-US" b="1" dirty="0"/>
              <a:t>Adventitia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920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183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Tunica Intima</a:t>
            </a:r>
          </a:p>
          <a:p>
            <a:r>
              <a:rPr lang="en-US" dirty="0"/>
              <a:t>Innermost layer</a:t>
            </a:r>
          </a:p>
          <a:p>
            <a:r>
              <a:rPr lang="en-US" dirty="0"/>
              <a:t>Made of:</a:t>
            </a:r>
          </a:p>
          <a:p>
            <a:pPr lvl="1"/>
            <a:r>
              <a:rPr lang="en-US" dirty="0"/>
              <a:t>Endothelium</a:t>
            </a:r>
          </a:p>
          <a:p>
            <a:pPr lvl="1"/>
            <a:r>
              <a:rPr lang="en-US" dirty="0" err="1"/>
              <a:t>Subendothelial</a:t>
            </a:r>
            <a:r>
              <a:rPr lang="en-US" dirty="0"/>
              <a:t> connective tissue</a:t>
            </a:r>
          </a:p>
          <a:p>
            <a:r>
              <a:rPr lang="en-US" dirty="0"/>
              <a:t>Provides smooth lining for blood flow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1699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73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General </a:t>
            </a:r>
            <a:r>
              <a:rPr lang="en-US" b="1" dirty="0"/>
              <a:t>Description</a:t>
            </a:r>
          </a:p>
          <a:p>
            <a:r>
              <a:rPr lang="en-US" dirty="0"/>
              <a:t>The heart is a </a:t>
            </a:r>
            <a:r>
              <a:rPr lang="en-US" b="1" dirty="0"/>
              <a:t>cone-shaped, hollow, muscular organ</a:t>
            </a:r>
            <a:r>
              <a:rPr lang="en-US" dirty="0"/>
              <a:t> located in the thoracic cavity.</a:t>
            </a:r>
          </a:p>
          <a:p>
            <a:r>
              <a:rPr lang="en-US" dirty="0"/>
              <a:t>Its primary function is to </a:t>
            </a:r>
            <a:r>
              <a:rPr lang="en-US" b="1" dirty="0"/>
              <a:t>pump blood</a:t>
            </a:r>
            <a:r>
              <a:rPr lang="en-US" dirty="0"/>
              <a:t> to different parts of the body.</a:t>
            </a:r>
          </a:p>
          <a:p>
            <a:r>
              <a:rPr lang="en-US" dirty="0"/>
              <a:t>It is a </a:t>
            </a:r>
            <a:r>
              <a:rPr lang="en-US" b="1" dirty="0"/>
              <a:t>four-chambered organ</a:t>
            </a:r>
            <a:r>
              <a:rPr lang="en-US" dirty="0"/>
              <a:t> consisting of:</a:t>
            </a:r>
          </a:p>
          <a:p>
            <a:pPr lvl="1"/>
            <a:r>
              <a:rPr lang="en-US" b="1" dirty="0"/>
              <a:t>Two atria</a:t>
            </a:r>
            <a:r>
              <a:rPr lang="en-US" dirty="0"/>
              <a:t> (receiving chambers)</a:t>
            </a:r>
          </a:p>
          <a:p>
            <a:pPr lvl="1"/>
            <a:r>
              <a:rPr lang="en-US" b="1" dirty="0"/>
              <a:t>Two ventricles</a:t>
            </a:r>
            <a:r>
              <a:rPr lang="en-US" dirty="0"/>
              <a:t> (pumping chambers)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748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25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982133"/>
            <a:ext cx="11155680" cy="53391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1212" y="512417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05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Tunica </a:t>
            </a:r>
            <a:r>
              <a:rPr lang="en-US" b="1" dirty="0"/>
              <a:t>Media</a:t>
            </a:r>
          </a:p>
          <a:p>
            <a:r>
              <a:rPr lang="en-US" dirty="0"/>
              <a:t>Middle layer</a:t>
            </a:r>
          </a:p>
          <a:p>
            <a:r>
              <a:rPr lang="en-US" dirty="0"/>
              <a:t>Made of:</a:t>
            </a:r>
          </a:p>
          <a:p>
            <a:pPr lvl="1"/>
            <a:r>
              <a:rPr lang="en-US" dirty="0"/>
              <a:t>Smooth muscle</a:t>
            </a:r>
          </a:p>
          <a:p>
            <a:pPr lvl="1"/>
            <a:r>
              <a:rPr lang="en-US" dirty="0"/>
              <a:t>Elastic fibers</a:t>
            </a:r>
          </a:p>
          <a:p>
            <a:r>
              <a:rPr lang="en-US" dirty="0"/>
              <a:t>Regulates </a:t>
            </a:r>
            <a:r>
              <a:rPr lang="en-US" b="1" dirty="0"/>
              <a:t>vessel diameter</a:t>
            </a:r>
            <a:r>
              <a:rPr lang="en-US" dirty="0"/>
              <a:t> (vasoconstriction/vasodilation)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456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43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982133"/>
            <a:ext cx="11155680" cy="53391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742" y="512415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02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Tunica Adventitia</a:t>
            </a:r>
          </a:p>
          <a:p>
            <a:r>
              <a:rPr lang="en-US" dirty="0" smtClean="0"/>
              <a:t>Outermost </a:t>
            </a:r>
            <a:r>
              <a:rPr lang="en-US" dirty="0"/>
              <a:t>layer</a:t>
            </a:r>
          </a:p>
          <a:p>
            <a:r>
              <a:rPr lang="en-US" dirty="0"/>
              <a:t>Made of connective tissue</a:t>
            </a:r>
          </a:p>
          <a:p>
            <a:r>
              <a:rPr lang="en-US" dirty="0"/>
              <a:t>Provides </a:t>
            </a:r>
            <a:r>
              <a:rPr lang="en-US" b="1" dirty="0"/>
              <a:t>structural support and protection</a:t>
            </a:r>
            <a:r>
              <a:rPr lang="en-US" dirty="0"/>
              <a:t> to blood vessels</a:t>
            </a:r>
          </a:p>
          <a:p>
            <a:endParaRPr lang="en-US" b="1" dirty="0"/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6871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5195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982133"/>
            <a:ext cx="11155680" cy="53391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5791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105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512416"/>
            <a:ext cx="11203388" cy="58486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3260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1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512416"/>
            <a:ext cx="11219290" cy="5792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796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351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4965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96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982132"/>
            <a:ext cx="11195437" cy="53073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796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65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982132"/>
            <a:ext cx="11227241" cy="53550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796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95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Right and Left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Right </a:t>
            </a:r>
            <a:r>
              <a:rPr lang="en-US" b="1" dirty="0"/>
              <a:t>Heart</a:t>
            </a:r>
          </a:p>
          <a:p>
            <a:r>
              <a:rPr lang="en-US" dirty="0"/>
              <a:t>Composed of:</a:t>
            </a:r>
          </a:p>
          <a:p>
            <a:pPr lvl="1"/>
            <a:r>
              <a:rPr lang="en-US" b="1" dirty="0"/>
              <a:t>Right atrium</a:t>
            </a:r>
            <a:endParaRPr lang="en-US" dirty="0"/>
          </a:p>
          <a:p>
            <a:pPr lvl="1"/>
            <a:r>
              <a:rPr lang="en-US" b="1" dirty="0"/>
              <a:t>Right ventricle</a:t>
            </a:r>
            <a:endParaRPr lang="en-US" dirty="0"/>
          </a:p>
          <a:p>
            <a:r>
              <a:rPr lang="en-US" b="1" dirty="0"/>
              <a:t>Right atrium</a:t>
            </a:r>
            <a:endParaRPr lang="en-US" dirty="0"/>
          </a:p>
          <a:p>
            <a:pPr lvl="1"/>
            <a:r>
              <a:rPr lang="en-US" dirty="0"/>
              <a:t>Receives </a:t>
            </a:r>
            <a:r>
              <a:rPr lang="en-US" b="1" dirty="0"/>
              <a:t>deoxygenated blood</a:t>
            </a:r>
            <a:r>
              <a:rPr lang="en-US" dirty="0"/>
              <a:t> from:</a:t>
            </a:r>
          </a:p>
          <a:p>
            <a:pPr lvl="2"/>
            <a:r>
              <a:rPr lang="en-US" dirty="0"/>
              <a:t>Superior vena cava</a:t>
            </a:r>
          </a:p>
          <a:p>
            <a:pPr lvl="2"/>
            <a:r>
              <a:rPr lang="en-US" dirty="0"/>
              <a:t>Inferior vena cava</a:t>
            </a:r>
          </a:p>
          <a:p>
            <a:pPr lvl="2"/>
            <a:r>
              <a:rPr lang="en-US" dirty="0"/>
              <a:t>Cardiac veins (draining the heart wall)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1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53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982133"/>
            <a:ext cx="11179533" cy="5378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3505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74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Blood </a:t>
            </a:r>
            <a:r>
              <a:rPr lang="en-US" dirty="0"/>
              <a:t>then moves through the </a:t>
            </a:r>
            <a:r>
              <a:rPr lang="en-US" b="1" dirty="0"/>
              <a:t>right atrioventricular orifice</a:t>
            </a:r>
            <a:r>
              <a:rPr lang="en-US" dirty="0"/>
              <a:t> (guarded by the </a:t>
            </a:r>
            <a:r>
              <a:rPr lang="en-US" b="1" dirty="0"/>
              <a:t>tricuspid valve</a:t>
            </a:r>
            <a:r>
              <a:rPr lang="en-US" dirty="0"/>
              <a:t>) into the right ventricle.</a:t>
            </a:r>
          </a:p>
          <a:p>
            <a:r>
              <a:rPr lang="en-US" b="1" dirty="0"/>
              <a:t>Right ventricle</a:t>
            </a:r>
            <a:endParaRPr lang="en-US" dirty="0"/>
          </a:p>
          <a:p>
            <a:pPr lvl="1"/>
            <a:r>
              <a:rPr lang="en-US" dirty="0"/>
              <a:t>Pumps blood into the </a:t>
            </a:r>
            <a:r>
              <a:rPr lang="en-US" b="1" dirty="0"/>
              <a:t>pulmonary trunk</a:t>
            </a:r>
            <a:r>
              <a:rPr lang="en-US" dirty="0"/>
              <a:t>, which divides into pulmonary arteries.</a:t>
            </a:r>
          </a:p>
          <a:p>
            <a:pPr lvl="1"/>
            <a:r>
              <a:rPr lang="en-US" dirty="0"/>
              <a:t>Carries blood to the </a:t>
            </a:r>
            <a:r>
              <a:rPr lang="en-US" b="1" dirty="0"/>
              <a:t>lungs for oxygenation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7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83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982133"/>
            <a:ext cx="11179533" cy="5378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310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43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Left </a:t>
            </a:r>
            <a:r>
              <a:rPr lang="en-US" b="1" dirty="0"/>
              <a:t>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Composed </a:t>
            </a:r>
            <a:r>
              <a:rPr lang="en-US" dirty="0"/>
              <a:t>of:</a:t>
            </a:r>
          </a:p>
          <a:p>
            <a:pPr lvl="1"/>
            <a:r>
              <a:rPr lang="en-US" b="1" dirty="0"/>
              <a:t>Left atrium</a:t>
            </a:r>
            <a:endParaRPr lang="en-US" dirty="0"/>
          </a:p>
          <a:p>
            <a:pPr lvl="1"/>
            <a:r>
              <a:rPr lang="en-US" b="1" dirty="0"/>
              <a:t>Left ventricle</a:t>
            </a:r>
            <a:endParaRPr lang="en-US" dirty="0"/>
          </a:p>
          <a:p>
            <a:r>
              <a:rPr lang="en-US" b="1" dirty="0"/>
              <a:t>Left atrium</a:t>
            </a:r>
            <a:endParaRPr lang="en-US" dirty="0"/>
          </a:p>
          <a:p>
            <a:pPr lvl="1"/>
            <a:r>
              <a:rPr lang="en-US" dirty="0"/>
              <a:t>Receives </a:t>
            </a:r>
            <a:r>
              <a:rPr lang="en-US" b="1" dirty="0"/>
              <a:t>oxygenated blood</a:t>
            </a:r>
            <a:r>
              <a:rPr lang="en-US" dirty="0"/>
              <a:t> from the lungs via </a:t>
            </a:r>
            <a:r>
              <a:rPr lang="en-US" b="1" dirty="0"/>
              <a:t>four pulmonary veins</a:t>
            </a:r>
            <a:r>
              <a:rPr lang="en-US" dirty="0"/>
              <a:t>.</a:t>
            </a:r>
          </a:p>
          <a:p>
            <a:r>
              <a:rPr lang="en-US" dirty="0"/>
              <a:t>Blood passes through the </a:t>
            </a:r>
            <a:r>
              <a:rPr lang="en-US" b="1" dirty="0"/>
              <a:t>left atrioventricular orifice</a:t>
            </a:r>
            <a:r>
              <a:rPr lang="en-US" dirty="0"/>
              <a:t>, guarded by the </a:t>
            </a:r>
            <a:r>
              <a:rPr lang="en-US" b="1" dirty="0"/>
              <a:t>mitral (bicuspid) valve</a:t>
            </a:r>
            <a:r>
              <a:rPr lang="en-US" dirty="0"/>
              <a:t>, into the left ventricle.</a:t>
            </a:r>
          </a:p>
          <a:p>
            <a:r>
              <a:rPr lang="en-US" b="1" dirty="0"/>
              <a:t>Left ventricle</a:t>
            </a:r>
            <a:endParaRPr lang="en-US" dirty="0"/>
          </a:p>
          <a:p>
            <a:pPr lvl="1"/>
            <a:r>
              <a:rPr lang="en-US" dirty="0"/>
              <a:t>Pumps oxygenated blood into the </a:t>
            </a:r>
            <a:r>
              <a:rPr lang="en-US" b="1" dirty="0"/>
              <a:t>aorta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Distributes blood to the </a:t>
            </a:r>
            <a:r>
              <a:rPr lang="en-US" b="1" dirty="0"/>
              <a:t>entire body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7" y="512416"/>
            <a:ext cx="811034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6931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59</TotalTime>
  <Words>410</Words>
  <Application>Microsoft Office PowerPoint</Application>
  <PresentationFormat>Widescreen</PresentationFormat>
  <Paragraphs>93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Garamond</vt:lpstr>
      <vt:lpstr>Organic</vt:lpstr>
      <vt:lpstr>GENERAL ANATOMY</vt:lpstr>
      <vt:lpstr>HEART</vt:lpstr>
      <vt:lpstr>PowerPoint Presentation</vt:lpstr>
      <vt:lpstr>PowerPoint Presentation</vt:lpstr>
      <vt:lpstr>Right and Left Heart</vt:lpstr>
      <vt:lpstr>PowerPoint Presentation</vt:lpstr>
      <vt:lpstr>Continued </vt:lpstr>
      <vt:lpstr>PowerPoint Presentation</vt:lpstr>
      <vt:lpstr>Left Heart</vt:lpstr>
      <vt:lpstr>PowerPoint Presentation</vt:lpstr>
      <vt:lpstr>Structure of the Heart Wall</vt:lpstr>
      <vt:lpstr>Endocardium (Innermost Layer)</vt:lpstr>
      <vt:lpstr>PowerPoint Presentation</vt:lpstr>
      <vt:lpstr>Myocardium (Middle Layer)</vt:lpstr>
      <vt:lpstr>PowerPoint Presentation</vt:lpstr>
      <vt:lpstr>Epicardium (Outer Layer)</vt:lpstr>
      <vt:lpstr>Blood Vessels</vt:lpstr>
      <vt:lpstr>Structure of Blood Vessels</vt:lpstr>
      <vt:lpstr>Continued 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7</cp:revision>
  <dcterms:created xsi:type="dcterms:W3CDTF">2025-12-07T08:18:25Z</dcterms:created>
  <dcterms:modified xsi:type="dcterms:W3CDTF">2025-12-07T09:17:51Z</dcterms:modified>
</cp:coreProperties>
</file>