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PT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6" y="1390383"/>
            <a:ext cx="731520" cy="4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8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Brachial Plexus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 Management</a:t>
            </a:r>
          </a:p>
          <a:p>
            <a:r>
              <a:rPr lang="en-US" dirty="0"/>
              <a:t>Many adult cases do not recover without treatment.</a:t>
            </a:r>
          </a:p>
          <a:p>
            <a:r>
              <a:rPr lang="en-US" dirty="0"/>
              <a:t>Early evaluation is important.</a:t>
            </a:r>
          </a:p>
          <a:p>
            <a:r>
              <a:rPr lang="en-US" dirty="0"/>
              <a:t>Joint stiffness must be prevented by movement.</a:t>
            </a:r>
          </a:p>
          <a:p>
            <a:r>
              <a:rPr lang="en-US" dirty="0"/>
              <a:t>If sensory nerves are affected, caution required to avoid burns or injuries.</a:t>
            </a:r>
          </a:p>
          <a:p>
            <a:r>
              <a:rPr lang="en-US" dirty="0"/>
              <a:t>Recovery depends on severity and location of injury.</a:t>
            </a:r>
          </a:p>
        </p:txBody>
      </p:sp>
    </p:spTree>
    <p:extLst>
      <p:ext uri="{BB962C8B-B14F-4D97-AF65-F5344CB8AC3E}">
        <p14:creationId xmlns:p14="http://schemas.microsoft.com/office/powerpoint/2010/main" val="71155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Approaches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Surgery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Exploratory nerve surgery to improve function.</a:t>
            </a:r>
          </a:p>
          <a:p>
            <a:pPr lvl="1"/>
            <a:r>
              <a:rPr lang="en-US" dirty="0"/>
              <a:t>Follow-up surgeries for persistent weakness.</a:t>
            </a:r>
          </a:p>
          <a:p>
            <a:r>
              <a:rPr lang="en-US" b="1" dirty="0"/>
              <a:t>Physical therapy:</a:t>
            </a:r>
            <a:endParaRPr lang="en-US" dirty="0"/>
          </a:p>
          <a:p>
            <a:pPr lvl="1"/>
            <a:r>
              <a:rPr lang="en-US" dirty="0"/>
              <a:t>Daily exercises to keep limb flexible.</a:t>
            </a:r>
          </a:p>
          <a:p>
            <a:pPr lvl="1"/>
            <a:r>
              <a:rPr lang="en-US" dirty="0"/>
              <a:t>Can begin soon after birth in infants.</a:t>
            </a:r>
          </a:p>
        </p:txBody>
      </p:sp>
    </p:spTree>
    <p:extLst>
      <p:ext uri="{BB962C8B-B14F-4D97-AF65-F5344CB8AC3E}">
        <p14:creationId xmlns:p14="http://schemas.microsoft.com/office/powerpoint/2010/main" val="273157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injuries recover within 6 months.</a:t>
            </a:r>
          </a:p>
          <a:p>
            <a:r>
              <a:rPr lang="en-US" dirty="0"/>
              <a:t>About </a:t>
            </a:r>
            <a:r>
              <a:rPr lang="en-US" b="1" dirty="0"/>
              <a:t>10%</a:t>
            </a:r>
            <a:r>
              <a:rPr lang="en-US" dirty="0"/>
              <a:t> result in permanent impairment.</a:t>
            </a:r>
          </a:p>
          <a:p>
            <a:r>
              <a:rPr lang="en-US" dirty="0"/>
              <a:t>May cause loss of sensation or full paralysis in severe cases.</a:t>
            </a:r>
          </a:p>
        </p:txBody>
      </p:sp>
    </p:spTree>
    <p:extLst>
      <p:ext uri="{BB962C8B-B14F-4D97-AF65-F5344CB8AC3E}">
        <p14:creationId xmlns:p14="http://schemas.microsoft.com/office/powerpoint/2010/main" val="211298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Psychosocial </a:t>
            </a:r>
            <a:r>
              <a:rPr lang="en-US" b="1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</a:t>
            </a:r>
            <a:r>
              <a:rPr lang="en-US" dirty="0"/>
              <a:t>may need:</a:t>
            </a:r>
          </a:p>
          <a:p>
            <a:pPr lvl="1"/>
            <a:r>
              <a:rPr lang="en-US" dirty="0"/>
              <a:t>Long-term therapy</a:t>
            </a:r>
          </a:p>
          <a:p>
            <a:pPr lvl="1"/>
            <a:r>
              <a:rPr lang="en-US" dirty="0"/>
              <a:t>Emotional support</a:t>
            </a:r>
          </a:p>
          <a:p>
            <a:pPr lvl="1"/>
            <a:r>
              <a:rPr lang="en-US" dirty="0"/>
              <a:t>Counseling for self-esteem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6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Nerve Injury – Wrist Drop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Radial nerve runs along underside/back of arm.</a:t>
            </a:r>
          </a:p>
          <a:p>
            <a:r>
              <a:rPr lang="en-US" dirty="0"/>
              <a:t>Controls movement of the triceps, wrist, and fingers.</a:t>
            </a:r>
          </a:p>
          <a:p>
            <a:r>
              <a:rPr lang="en-US" dirty="0"/>
              <a:t>Damage causes radial neuropathy → “wrist drop”.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11339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dirty="0"/>
              <a:t>fracture.</a:t>
            </a:r>
          </a:p>
          <a:p>
            <a:r>
              <a:rPr lang="en-US" dirty="0"/>
              <a:t>Sleeping with upper arm in awkward position ("Saturday night palsy").</a:t>
            </a:r>
          </a:p>
          <a:p>
            <a:r>
              <a:rPr lang="en-US" dirty="0"/>
              <a:t>Leaning arm over a chair for long periods.</a:t>
            </a:r>
          </a:p>
          <a:p>
            <a:r>
              <a:rPr lang="en-US" dirty="0"/>
              <a:t>Alcohol-related nerve compression during sleep.</a:t>
            </a:r>
          </a:p>
          <a:p>
            <a:r>
              <a:rPr lang="en-US" dirty="0"/>
              <a:t>Using crutches.</a:t>
            </a:r>
          </a:p>
          <a:p>
            <a:r>
              <a:rPr lang="en-US" dirty="0"/>
              <a:t>Falls or blows to the arm.</a:t>
            </a:r>
          </a:p>
          <a:p>
            <a:r>
              <a:rPr lang="en-US" dirty="0"/>
              <a:t>Tight wrist accessories (bracelets, watches).</a:t>
            </a:r>
          </a:p>
        </p:txBody>
      </p:sp>
    </p:spTree>
    <p:extLst>
      <p:ext uri="{BB962C8B-B14F-4D97-AF65-F5344CB8AC3E}">
        <p14:creationId xmlns:p14="http://schemas.microsoft.com/office/powerpoint/2010/main" val="47543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 </a:t>
            </a:r>
            <a:r>
              <a:rPr lang="en-US" dirty="0"/>
              <a:t>or burning pain.</a:t>
            </a:r>
          </a:p>
          <a:p>
            <a:r>
              <a:rPr lang="en-US" dirty="0"/>
              <a:t>Numbness or tingling.</a:t>
            </a:r>
          </a:p>
          <a:p>
            <a:r>
              <a:rPr lang="en-US" dirty="0"/>
              <a:t>Trouble straightening the arm.</a:t>
            </a:r>
          </a:p>
          <a:p>
            <a:r>
              <a:rPr lang="en-US" dirty="0"/>
              <a:t>Inability to extend wrist/fingers (“wrist drop” or “finger drop”).</a:t>
            </a:r>
          </a:p>
          <a:p>
            <a:r>
              <a:rPr lang="en-US" dirty="0"/>
              <a:t>Weak grip strength.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87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Relieve </a:t>
            </a:r>
            <a:r>
              <a:rPr lang="en-US" dirty="0"/>
              <a:t>symptoms while restoring movement.</a:t>
            </a:r>
          </a:p>
          <a:p>
            <a:r>
              <a:rPr lang="en-US" dirty="0"/>
              <a:t>Allow arm and hand use as much as possible.</a:t>
            </a:r>
          </a:p>
          <a:p>
            <a:r>
              <a:rPr lang="en-US" b="1" dirty="0"/>
              <a:t>Interventions include:</a:t>
            </a:r>
            <a:endParaRPr lang="en-US" dirty="0"/>
          </a:p>
          <a:p>
            <a:pPr lvl="1"/>
            <a:r>
              <a:rPr lang="en-US" dirty="0"/>
              <a:t>Surgery to repair nerve or relieve compression.</a:t>
            </a:r>
          </a:p>
          <a:p>
            <a:pPr lvl="1"/>
            <a:r>
              <a:rPr lang="en-US" dirty="0"/>
              <a:t>Braces or splints to support hand function.</a:t>
            </a:r>
          </a:p>
          <a:p>
            <a:pPr lvl="1"/>
            <a:r>
              <a:rPr lang="en-US" dirty="0"/>
              <a:t>Physical therapy for muscle strength.</a:t>
            </a:r>
          </a:p>
          <a:p>
            <a:pPr lvl="1"/>
            <a:r>
              <a:rPr lang="en-US" dirty="0"/>
              <a:t>Occupational/vocational therapy for workplace adjustments.</a:t>
            </a:r>
          </a:p>
        </p:txBody>
      </p:sp>
    </p:spTree>
    <p:extLst>
      <p:ext uri="{BB962C8B-B14F-4D97-AF65-F5344CB8AC3E}">
        <p14:creationId xmlns:p14="http://schemas.microsoft.com/office/powerpoint/2010/main" val="207016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6" y="922351"/>
            <a:ext cx="11092069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0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Brachial Plexus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The brachial plexus is a network of nerves from the spinal cord in the neck.</a:t>
            </a:r>
          </a:p>
          <a:p>
            <a:r>
              <a:rPr lang="en-US" dirty="0"/>
              <a:t>Controls muscles of the shoulder, elbow, wrist, and hand.</a:t>
            </a:r>
          </a:p>
          <a:p>
            <a:r>
              <a:rPr lang="en-US" dirty="0"/>
              <a:t>Also responsible for sensation in the arm.</a:t>
            </a:r>
          </a:p>
          <a:p>
            <a:r>
              <a:rPr lang="en-US" dirty="0"/>
              <a:t>Injuries can be:</a:t>
            </a:r>
          </a:p>
          <a:p>
            <a:pPr lvl="1"/>
            <a:r>
              <a:rPr lang="en-US" dirty="0"/>
              <a:t>Minor → recover in weeks</a:t>
            </a:r>
          </a:p>
          <a:p>
            <a:pPr lvl="1"/>
            <a:r>
              <a:rPr lang="en-US" dirty="0"/>
              <a:t>Severe → may cause permanent disability</a:t>
            </a:r>
          </a:p>
        </p:txBody>
      </p:sp>
    </p:spTree>
    <p:extLst>
      <p:ext uri="{BB962C8B-B14F-4D97-AF65-F5344CB8AC3E}">
        <p14:creationId xmlns:p14="http://schemas.microsoft.com/office/powerpoint/2010/main" val="13234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3"/>
            <a:ext cx="11227241" cy="54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4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71582" cy="53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Stretching </a:t>
            </a:r>
            <a:r>
              <a:rPr lang="en-US" b="1" dirty="0"/>
              <a:t>injuries:</a:t>
            </a:r>
            <a:endParaRPr lang="en-US" dirty="0"/>
          </a:p>
          <a:p>
            <a:pPr lvl="1"/>
            <a:r>
              <a:rPr lang="en-US" dirty="0"/>
              <a:t>Occur when head and neck are forcefully separated from the shoulder (e.g., motorcycle or car accidents).</a:t>
            </a:r>
          </a:p>
          <a:p>
            <a:pPr lvl="1"/>
            <a:r>
              <a:rPr lang="en-US" dirty="0"/>
              <a:t>Severe stretching can tear the nerves from the spinal cord.</a:t>
            </a:r>
          </a:p>
          <a:p>
            <a:r>
              <a:rPr lang="en-US" b="1" dirty="0"/>
              <a:t>Pressure injuries:</a:t>
            </a:r>
            <a:endParaRPr lang="en-US" dirty="0"/>
          </a:p>
          <a:p>
            <a:pPr lvl="1"/>
            <a:r>
              <a:rPr lang="en-US" dirty="0"/>
              <a:t>Can result from crushing of the brachial plexus (e.g., during fracture/dislocation of collarbone or first rib).</a:t>
            </a:r>
          </a:p>
          <a:p>
            <a:pPr lvl="1"/>
            <a:r>
              <a:rPr lang="en-US" dirty="0"/>
              <a:t>Swelling of nearby tissues may also compress nerves.</a:t>
            </a:r>
          </a:p>
          <a:p>
            <a:r>
              <a:rPr lang="en-US" b="1" dirty="0"/>
              <a:t>Cutting injuries:</a:t>
            </a:r>
            <a:endParaRPr lang="en-US" dirty="0"/>
          </a:p>
          <a:p>
            <a:pPr lvl="1"/>
            <a:r>
              <a:rPr lang="en-US" dirty="0"/>
              <a:t>Occur due to trauma that directly severs nerve tissues.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0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</a:t>
            </a:r>
            <a:r>
              <a:rPr lang="en-US" dirty="0"/>
              <a:t>of muscle control in arm or hand.</a:t>
            </a:r>
          </a:p>
          <a:p>
            <a:r>
              <a:rPr lang="en-US" dirty="0"/>
              <a:t>Loss of sensation.</a:t>
            </a:r>
          </a:p>
          <a:p>
            <a:r>
              <a:rPr lang="en-US" dirty="0"/>
              <a:t>Signals between brain and arm disrupted.</a:t>
            </a:r>
          </a:p>
          <a:p>
            <a:r>
              <a:rPr lang="en-US" dirty="0"/>
              <a:t>Weakness, numbness, or paralysis depending on severity.</a:t>
            </a:r>
          </a:p>
        </p:txBody>
      </p:sp>
    </p:spTree>
    <p:extLst>
      <p:ext uri="{BB962C8B-B14F-4D97-AF65-F5344CB8AC3E}">
        <p14:creationId xmlns:p14="http://schemas.microsoft.com/office/powerpoint/2010/main" val="176094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Brachial Plexus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Erb’s</a:t>
            </a:r>
            <a:r>
              <a:rPr lang="en-US" b="1" dirty="0"/>
              <a:t> Palsy</a:t>
            </a:r>
          </a:p>
          <a:p>
            <a:r>
              <a:rPr lang="en-US" dirty="0"/>
              <a:t>Damage to </a:t>
            </a:r>
            <a:r>
              <a:rPr lang="en-US" b="1" dirty="0"/>
              <a:t>upper C5–C6 nerves</a:t>
            </a:r>
            <a:r>
              <a:rPr lang="en-US" dirty="0"/>
              <a:t>.</a:t>
            </a:r>
          </a:p>
          <a:p>
            <a:r>
              <a:rPr lang="en-US" dirty="0"/>
              <a:t>Children may have partial or full paralysis of the arm.</a:t>
            </a:r>
          </a:p>
          <a:p>
            <a:r>
              <a:rPr lang="en-US" dirty="0"/>
              <a:t>Affected arm hangs by the side, cannot be fully raised.</a:t>
            </a:r>
          </a:p>
        </p:txBody>
      </p:sp>
    </p:spTree>
    <p:extLst>
      <p:ext uri="{BB962C8B-B14F-4D97-AF65-F5344CB8AC3E}">
        <p14:creationId xmlns:p14="http://schemas.microsoft.com/office/powerpoint/2010/main" val="176443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Klumpke’s</a:t>
            </a:r>
            <a:r>
              <a:rPr lang="en-US" b="1" dirty="0"/>
              <a:t> Palsy</a:t>
            </a:r>
          </a:p>
          <a:p>
            <a:r>
              <a:rPr lang="en-US" dirty="0"/>
              <a:t>Damage to </a:t>
            </a:r>
            <a:r>
              <a:rPr lang="en-US" b="1" dirty="0"/>
              <a:t>lower C8–T1 nerves</a:t>
            </a:r>
            <a:r>
              <a:rPr lang="en-US" dirty="0"/>
              <a:t>.</a:t>
            </a:r>
          </a:p>
          <a:p>
            <a:r>
              <a:rPr lang="en-US" dirty="0"/>
              <a:t>Paralysis of forearm and hand muscles.</a:t>
            </a:r>
          </a:p>
          <a:p>
            <a:r>
              <a:rPr lang="en-US" dirty="0"/>
              <a:t>Often produces a </a:t>
            </a:r>
            <a:r>
              <a:rPr lang="en-US" b="1" dirty="0"/>
              <a:t>“claw hand”</a:t>
            </a:r>
            <a:r>
              <a:rPr lang="en-US" dirty="0"/>
              <a:t> appearance.</a:t>
            </a:r>
          </a:p>
        </p:txBody>
      </p:sp>
    </p:spTree>
    <p:extLst>
      <p:ext uri="{BB962C8B-B14F-4D97-AF65-F5344CB8AC3E}">
        <p14:creationId xmlns:p14="http://schemas.microsoft.com/office/powerpoint/2010/main" val="123383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1" y="982131"/>
            <a:ext cx="11131826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6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501384"/>
            <a:ext cx="731520" cy="480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Diagnosing a Brachial Plexus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</a:t>
            </a:r>
            <a:r>
              <a:rPr lang="en-US" dirty="0"/>
              <a:t>detected by a pediatrician or doctor when weakness is observed.</a:t>
            </a:r>
          </a:p>
          <a:p>
            <a:r>
              <a:rPr lang="en-US" dirty="0"/>
              <a:t>Diagnostic tests include:</a:t>
            </a:r>
          </a:p>
          <a:p>
            <a:pPr lvl="1"/>
            <a:r>
              <a:rPr lang="en-US" dirty="0"/>
              <a:t>MRI</a:t>
            </a:r>
          </a:p>
          <a:p>
            <a:pPr lvl="1"/>
            <a:r>
              <a:rPr lang="en-US" dirty="0"/>
              <a:t>EMG (electromyogram)</a:t>
            </a:r>
          </a:p>
          <a:p>
            <a:pPr lvl="1"/>
            <a:r>
              <a:rPr lang="en-US" dirty="0"/>
              <a:t>NCS (nerve conduction study)</a:t>
            </a:r>
          </a:p>
          <a:p>
            <a:r>
              <a:rPr lang="en-US" dirty="0"/>
              <a:t>Determines the extent of nerve damage.</a:t>
            </a:r>
          </a:p>
        </p:txBody>
      </p:sp>
    </p:spTree>
    <p:extLst>
      <p:ext uri="{BB962C8B-B14F-4D97-AF65-F5344CB8AC3E}">
        <p14:creationId xmlns:p14="http://schemas.microsoft.com/office/powerpoint/2010/main" val="3238762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569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PHYSIOTHERAPY TECHNIQUES I</vt:lpstr>
      <vt:lpstr>Brachial Plexus Injury</vt:lpstr>
      <vt:lpstr>PowerPoint Presentation</vt:lpstr>
      <vt:lpstr>Causes</vt:lpstr>
      <vt:lpstr>Signs &amp; Symptoms</vt:lpstr>
      <vt:lpstr>Types of Brachial Plexus Injuries</vt:lpstr>
      <vt:lpstr>CONTINUED </vt:lpstr>
      <vt:lpstr>PowerPoint Presentation</vt:lpstr>
      <vt:lpstr>Diagnosing a Brachial Plexus Injury</vt:lpstr>
      <vt:lpstr>Treatment of Brachial Plexus Injuries</vt:lpstr>
      <vt:lpstr>Treatment Approaches</vt:lpstr>
      <vt:lpstr>Prognosis</vt:lpstr>
      <vt:lpstr>Psychosocial Support</vt:lpstr>
      <vt:lpstr>Radial Nerve Injury – Wrist Drop</vt:lpstr>
      <vt:lpstr>PowerPoint Presentation</vt:lpstr>
      <vt:lpstr>Causes</vt:lpstr>
      <vt:lpstr>Symptoms</vt:lpstr>
      <vt:lpstr>Treatment Options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 I</dc:title>
  <dc:creator>Moorche</dc:creator>
  <cp:lastModifiedBy>Moorche</cp:lastModifiedBy>
  <cp:revision>3</cp:revision>
  <dcterms:created xsi:type="dcterms:W3CDTF">2025-12-04T17:22:37Z</dcterms:created>
  <dcterms:modified xsi:type="dcterms:W3CDTF">2025-12-04T17:41:35Z</dcterms:modified>
</cp:coreProperties>
</file>