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2" y="1423283"/>
            <a:ext cx="628154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Innervation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Innervated </a:t>
            </a:r>
            <a:r>
              <a:rPr lang="en-US" dirty="0"/>
              <a:t>by </a:t>
            </a:r>
            <a:r>
              <a:rPr lang="en-US" b="1" dirty="0"/>
              <a:t>sympathetic nerve fibers</a:t>
            </a:r>
            <a:r>
              <a:rPr lang="en-US" dirty="0"/>
              <a:t> from the autonomic nervous system.</a:t>
            </a:r>
          </a:p>
          <a:p>
            <a:r>
              <a:rPr lang="en-US" dirty="0"/>
              <a:t>Exact role of innervation is uncertain.</a:t>
            </a:r>
          </a:p>
          <a:p>
            <a:r>
              <a:rPr lang="en-US" dirty="0"/>
              <a:t>Sympathetic stimulation may </a:t>
            </a:r>
            <a:r>
              <a:rPr lang="en-US" b="1" dirty="0"/>
              <a:t>modulate hormone secretion and glandular activity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45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 calcium in the body.</a:t>
            </a:r>
          </a:p>
          <a:p>
            <a:r>
              <a:rPr lang="en-US" dirty="0" smtClean="0"/>
              <a:t>Acts on </a:t>
            </a:r>
            <a:r>
              <a:rPr lang="en-US" dirty="0" err="1" smtClean="0"/>
              <a:t>bones,kidneys</a:t>
            </a:r>
            <a:r>
              <a:rPr lang="en-US" dirty="0" smtClean="0"/>
              <a:t> and intestines to increase calcium level in blood when they are low.</a:t>
            </a:r>
          </a:p>
          <a:p>
            <a:r>
              <a:rPr lang="en-US" dirty="0" smtClean="0"/>
              <a:t>Stimulates osteoclasts activity in bones ,enhancing bone resorption &amp; release Ca+ into bloodstream.</a:t>
            </a:r>
          </a:p>
          <a:p>
            <a:r>
              <a:rPr lang="en-US" dirty="0" smtClean="0"/>
              <a:t>Promote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eproduction</a:t>
            </a:r>
            <a:r>
              <a:rPr lang="en-US" dirty="0" smtClean="0"/>
              <a:t> of vitamin active vitamin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6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540690"/>
            <a:ext cx="11187485" cy="57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485030"/>
            <a:ext cx="11187485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Parathyroid </a:t>
            </a:r>
            <a:r>
              <a:rPr lang="en-US" dirty="0"/>
              <a:t>glands are </a:t>
            </a:r>
            <a:r>
              <a:rPr lang="en-US" b="1" dirty="0"/>
              <a:t>small endocrine glands</a:t>
            </a:r>
            <a:r>
              <a:rPr lang="en-US" dirty="0"/>
              <a:t>.</a:t>
            </a:r>
          </a:p>
          <a:p>
            <a:r>
              <a:rPr lang="en-US" dirty="0"/>
              <a:t>Located </a:t>
            </a:r>
            <a:r>
              <a:rPr lang="en-US" b="1" dirty="0"/>
              <a:t>near or attached to the posterior surface of the thyroid gland</a:t>
            </a:r>
            <a:r>
              <a:rPr lang="en-US" dirty="0"/>
              <a:t>.</a:t>
            </a:r>
          </a:p>
          <a:p>
            <a:r>
              <a:rPr lang="en-US" dirty="0"/>
              <a:t>Typically </a:t>
            </a:r>
            <a:r>
              <a:rPr lang="en-US" b="1" dirty="0"/>
              <a:t>four in number</a:t>
            </a:r>
            <a:r>
              <a:rPr lang="en-US" dirty="0"/>
              <a:t>, but the count may vary.</a:t>
            </a:r>
          </a:p>
          <a:p>
            <a:r>
              <a:rPr lang="en-US" dirty="0"/>
              <a:t>Classified based on position:</a:t>
            </a:r>
          </a:p>
          <a:p>
            <a:pPr lvl="1"/>
            <a:r>
              <a:rPr lang="en-US" b="1" dirty="0"/>
              <a:t>Superior (upper) parathyroid glands</a:t>
            </a:r>
            <a:endParaRPr lang="en-US" dirty="0"/>
          </a:p>
          <a:p>
            <a:pPr lvl="1"/>
            <a:r>
              <a:rPr lang="en-US" b="1" dirty="0"/>
              <a:t>Inferior (lower) parathyroid glands</a:t>
            </a:r>
            <a:endParaRPr lang="en-US" dirty="0"/>
          </a:p>
          <a:p>
            <a:r>
              <a:rPr lang="en-US" dirty="0"/>
              <a:t>Play a crucial role in </a:t>
            </a:r>
            <a:r>
              <a:rPr lang="en-US" b="1" dirty="0"/>
              <a:t>calcium homeostasis</a:t>
            </a:r>
            <a:r>
              <a:rPr lang="en-US" dirty="0"/>
              <a:t> by secreting </a:t>
            </a:r>
            <a:r>
              <a:rPr lang="en-US" b="1" dirty="0"/>
              <a:t>parathyroid hormone (PTH)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02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5709038" cy="536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1" y="982132"/>
            <a:ext cx="5465196" cy="52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Anatomy of the Parathyroid Glands –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gland is </a:t>
            </a:r>
            <a:r>
              <a:rPr lang="en-US" b="1" dirty="0"/>
              <a:t>small, oval-shaped</a:t>
            </a:r>
            <a:r>
              <a:rPr lang="en-US" dirty="0"/>
              <a:t>, reddish-brown.</a:t>
            </a:r>
          </a:p>
          <a:p>
            <a:r>
              <a:rPr lang="en-US" dirty="0"/>
              <a:t>Size is usually </a:t>
            </a:r>
            <a:r>
              <a:rPr lang="en-US" b="1" dirty="0"/>
              <a:t>similar to a grain of rice</a:t>
            </a:r>
            <a:r>
              <a:rPr lang="en-US" dirty="0"/>
              <a:t>.</a:t>
            </a:r>
          </a:p>
          <a:p>
            <a:r>
              <a:rPr lang="en-US" dirty="0"/>
              <a:t>May vary in number—some individuals have more or fewer than four.</a:t>
            </a:r>
          </a:p>
          <a:p>
            <a:r>
              <a:rPr lang="en-US" dirty="0"/>
              <a:t>Mostly located on the </a:t>
            </a:r>
            <a:r>
              <a:rPr lang="en-US" b="1" dirty="0"/>
              <a:t>posterior surface of the thyroid</a:t>
            </a:r>
            <a:r>
              <a:rPr lang="en-US" dirty="0"/>
              <a:t>, but ectopic locations can occur.</a:t>
            </a:r>
          </a:p>
        </p:txBody>
      </p:sp>
    </p:spTree>
    <p:extLst>
      <p:ext uri="{BB962C8B-B14F-4D97-AF65-F5344CB8AC3E}">
        <p14:creationId xmlns:p14="http://schemas.microsoft.com/office/powerpoint/2010/main" val="212503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5709038" cy="536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1" y="982132"/>
            <a:ext cx="5465196" cy="52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</a:t>
            </a:r>
            <a:r>
              <a:rPr lang="en-US" b="1" dirty="0"/>
              <a:t>branches of the inferior thyroid arteries</a:t>
            </a:r>
            <a:r>
              <a:rPr lang="en-US" dirty="0"/>
              <a:t>.</a:t>
            </a:r>
          </a:p>
          <a:p>
            <a:r>
              <a:rPr lang="en-US" dirty="0"/>
              <a:t>Arterial blood enters through </a:t>
            </a:r>
            <a:r>
              <a:rPr lang="en-US" b="1" dirty="0"/>
              <a:t>multiple small vessels</a:t>
            </a:r>
            <a:r>
              <a:rPr lang="en-US" dirty="0"/>
              <a:t>, ensuring oxygen and nutrient supply.</a:t>
            </a:r>
          </a:p>
          <a:p>
            <a:r>
              <a:rPr lang="en-US" dirty="0"/>
              <a:t>Venous drainage occurs through </a:t>
            </a:r>
            <a:r>
              <a:rPr lang="en-US" b="1" dirty="0"/>
              <a:t>parathyroid veins</a:t>
            </a:r>
            <a:r>
              <a:rPr lang="en-US" dirty="0"/>
              <a:t>, draining into </a:t>
            </a:r>
            <a:r>
              <a:rPr lang="en-US" b="1" dirty="0"/>
              <a:t>internal jugular veins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6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55679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 </a:t>
            </a:r>
            <a:r>
              <a:rPr lang="en-US" b="1" dirty="0"/>
              <a:t>two main cell types</a:t>
            </a:r>
            <a:r>
              <a:rPr lang="en-US" dirty="0"/>
              <a:t>:</a:t>
            </a:r>
          </a:p>
          <a:p>
            <a:r>
              <a:rPr lang="en-US" b="1" dirty="0"/>
              <a:t>Chief (principal) cells</a:t>
            </a:r>
            <a:endParaRPr lang="en-US" dirty="0"/>
          </a:p>
          <a:p>
            <a:r>
              <a:rPr lang="en-US" b="1" dirty="0" err="1"/>
              <a:t>Oxyphil</a:t>
            </a:r>
            <a:r>
              <a:rPr lang="en-US" b="1" dirty="0"/>
              <a:t> </a:t>
            </a:r>
            <a:r>
              <a:rPr lang="en-US" b="1" dirty="0" smtClean="0"/>
              <a:t>cells</a:t>
            </a:r>
          </a:p>
          <a:p>
            <a:r>
              <a:rPr lang="en-US" b="1" dirty="0"/>
              <a:t>Chief cells</a:t>
            </a:r>
            <a:r>
              <a:rPr lang="en-US" dirty="0"/>
              <a:t>:</a:t>
            </a:r>
          </a:p>
          <a:p>
            <a:r>
              <a:rPr lang="en-US" dirty="0"/>
              <a:t>Synthesize and secrete </a:t>
            </a:r>
            <a:r>
              <a:rPr lang="en-US" b="1" dirty="0"/>
              <a:t>parathyroid hormone (PTH)</a:t>
            </a:r>
            <a:r>
              <a:rPr lang="en-US" dirty="0"/>
              <a:t>.</a:t>
            </a:r>
          </a:p>
          <a:p>
            <a:r>
              <a:rPr lang="en-US" dirty="0"/>
              <a:t>Play a key role in </a:t>
            </a:r>
            <a:r>
              <a:rPr lang="en-US" b="1" dirty="0"/>
              <a:t>calcium regulation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7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5030"/>
            <a:ext cx="62815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Oxyphil</a:t>
            </a:r>
            <a:r>
              <a:rPr lang="en-US" b="1" dirty="0"/>
              <a:t> cells</a:t>
            </a:r>
            <a:r>
              <a:rPr lang="en-US" dirty="0"/>
              <a:t>:</a:t>
            </a:r>
          </a:p>
          <a:p>
            <a:r>
              <a:rPr lang="en-US" dirty="0"/>
              <a:t>Larger, eosinophilic cells.</a:t>
            </a:r>
          </a:p>
          <a:p>
            <a:r>
              <a:rPr lang="en-US" dirty="0"/>
              <a:t>Function unclear—may act as reserve cells or have other unknown roles.</a:t>
            </a:r>
          </a:p>
        </p:txBody>
      </p:sp>
    </p:spTree>
    <p:extLst>
      <p:ext uri="{BB962C8B-B14F-4D97-AF65-F5344CB8AC3E}">
        <p14:creationId xmlns:p14="http://schemas.microsoft.com/office/powerpoint/2010/main" val="234449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297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BASIC MEDICAL SCIENCE</vt:lpstr>
      <vt:lpstr>Parathyroid Gland</vt:lpstr>
      <vt:lpstr>PowerPoint Presentation</vt:lpstr>
      <vt:lpstr>Anatomy of the Parathyroid Glands – Structure</vt:lpstr>
      <vt:lpstr>PowerPoint Presentation</vt:lpstr>
      <vt:lpstr>Blood Supply</vt:lpstr>
      <vt:lpstr>PowerPoint Presentation</vt:lpstr>
      <vt:lpstr>Histology</vt:lpstr>
      <vt:lpstr>Continued </vt:lpstr>
      <vt:lpstr>Innervation</vt:lpstr>
      <vt:lpstr>Functions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2025-12-05T18:31:01Z</dcterms:created>
  <dcterms:modified xsi:type="dcterms:W3CDTF">2025-12-05T18:54:31Z</dcterms:modified>
</cp:coreProperties>
</file>