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BASIC MEDICAL SCIENCE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FSC MEDICAL TECHNOLOGIES I</a:t>
            </a:r>
          </a:p>
          <a:p>
            <a:r>
              <a:rPr lang="en-US" b="1" dirty="0" smtClean="0"/>
              <a:t>DR DANISH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255" y="1381979"/>
            <a:ext cx="862965" cy="43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88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5" y="492980"/>
            <a:ext cx="862965" cy="4891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Nerve Supply of the Thyroid Gland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A. Sympathetic Innervation</a:t>
            </a:r>
          </a:p>
          <a:p>
            <a:r>
              <a:rPr lang="en-US" dirty="0"/>
              <a:t>Derived from </a:t>
            </a:r>
            <a:r>
              <a:rPr lang="en-US" b="1" dirty="0"/>
              <a:t>cervical sympathetic ganglia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Superior cervical ganglion</a:t>
            </a:r>
          </a:p>
          <a:p>
            <a:pPr lvl="1"/>
            <a:r>
              <a:rPr lang="en-US" dirty="0"/>
              <a:t>Middle cervical ganglion</a:t>
            </a:r>
          </a:p>
          <a:p>
            <a:pPr lvl="1"/>
            <a:r>
              <a:rPr lang="en-US" dirty="0"/>
              <a:t>Inferior (stellate) cervical ganglion</a:t>
            </a:r>
          </a:p>
          <a:p>
            <a:r>
              <a:rPr lang="en-US" b="1" dirty="0"/>
              <a:t>Function:</a:t>
            </a:r>
            <a:endParaRPr lang="en-US" dirty="0"/>
          </a:p>
          <a:p>
            <a:pPr lvl="1"/>
            <a:r>
              <a:rPr lang="en-US" dirty="0"/>
              <a:t>Regulates blood flow—not hormone secretion.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pPr lvl="1"/>
            <a:r>
              <a:rPr lang="en-US" dirty="0"/>
              <a:t>Increased sympathetic activity constricts thyroid blood vessels.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00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5" y="492980"/>
            <a:ext cx="862965" cy="4891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2" y="982132"/>
            <a:ext cx="11227242" cy="533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63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5" y="492980"/>
            <a:ext cx="862965" cy="4891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B. Parasympathetic Innervation</a:t>
            </a:r>
          </a:p>
          <a:p>
            <a:r>
              <a:rPr lang="en-US" dirty="0"/>
              <a:t>From the </a:t>
            </a:r>
            <a:r>
              <a:rPr lang="en-US" b="1" dirty="0" err="1"/>
              <a:t>vagus</a:t>
            </a:r>
            <a:r>
              <a:rPr lang="en-US" b="1" dirty="0"/>
              <a:t> nerve (CN X)</a:t>
            </a:r>
            <a:r>
              <a:rPr lang="en-US" dirty="0"/>
              <a:t> via laryngeal branches.</a:t>
            </a:r>
          </a:p>
          <a:p>
            <a:r>
              <a:rPr lang="en-US" dirty="0"/>
              <a:t>Provides some vasomotor control.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918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5" y="492980"/>
            <a:ext cx="862965" cy="4891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3" y="982132"/>
            <a:ext cx="11187484" cy="534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81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5" y="492980"/>
            <a:ext cx="862965" cy="4891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4786" y="982132"/>
            <a:ext cx="11115924" cy="538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42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5" y="492980"/>
            <a:ext cx="862965" cy="4891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Thyroid Gland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Introduction:</a:t>
            </a:r>
          </a:p>
          <a:p>
            <a:r>
              <a:rPr lang="en-US" b="1" dirty="0" smtClean="0"/>
              <a:t>Definition</a:t>
            </a:r>
            <a:r>
              <a:rPr lang="en-US" b="1" dirty="0"/>
              <a:t>:</a:t>
            </a:r>
            <a:endParaRPr lang="en-US" dirty="0"/>
          </a:p>
          <a:p>
            <a:pPr lvl="1"/>
            <a:r>
              <a:rPr lang="en-US" dirty="0"/>
              <a:t>The thyroid gland is a </a:t>
            </a:r>
            <a:r>
              <a:rPr lang="en-US" b="1" dirty="0"/>
              <a:t>butterfly-shaped endocrine gland</a:t>
            </a:r>
            <a:r>
              <a:rPr lang="en-US" dirty="0"/>
              <a:t> located in the lower front part of the neck.</a:t>
            </a:r>
          </a:p>
          <a:p>
            <a:r>
              <a:rPr lang="en-US" b="1" dirty="0"/>
              <a:t>Main Function:</a:t>
            </a:r>
            <a:endParaRPr lang="en-US" dirty="0"/>
          </a:p>
          <a:p>
            <a:pPr lvl="1"/>
            <a:r>
              <a:rPr lang="en-US" dirty="0"/>
              <a:t>Produces hormones that </a:t>
            </a:r>
            <a:r>
              <a:rPr lang="en-US" b="1" dirty="0"/>
              <a:t>regulate metabolism</a:t>
            </a:r>
            <a:r>
              <a:rPr lang="en-US" dirty="0"/>
              <a:t>, body temperature, and energy use.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pPr lvl="1"/>
            <a:r>
              <a:rPr lang="en-US" dirty="0"/>
              <a:t>When your thyroid works faster (hyperthyroidism), you may feel </a:t>
            </a:r>
            <a:r>
              <a:rPr lang="en-US" b="1" dirty="0"/>
              <a:t>hot, anxious, and lose weight</a:t>
            </a:r>
            <a:r>
              <a:rPr lang="en-US" dirty="0"/>
              <a:t> quickly due to increased metabolism.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42431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5" y="492980"/>
            <a:ext cx="862965" cy="4891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4786" y="982132"/>
            <a:ext cx="11155680" cy="539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55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5" y="492980"/>
            <a:ext cx="862965" cy="4891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Anatomy of the Thyroid Gland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Location</a:t>
            </a:r>
            <a:r>
              <a:rPr lang="en-US" b="1" dirty="0"/>
              <a:t>:</a:t>
            </a:r>
            <a:endParaRPr lang="en-US" dirty="0"/>
          </a:p>
          <a:p>
            <a:pPr lvl="1"/>
            <a:r>
              <a:rPr lang="en-US" dirty="0"/>
              <a:t>Lies in front of the trachea, just below the voice box (larynx).</a:t>
            </a:r>
          </a:p>
          <a:p>
            <a:r>
              <a:rPr lang="en-US" b="1" dirty="0"/>
              <a:t>Structure:</a:t>
            </a:r>
            <a:endParaRPr lang="en-US" dirty="0"/>
          </a:p>
          <a:p>
            <a:pPr lvl="1"/>
            <a:r>
              <a:rPr lang="en-US" dirty="0"/>
              <a:t>Two lobes (right &amp; left) connected by a central part called the </a:t>
            </a:r>
            <a:r>
              <a:rPr lang="en-US" b="1" dirty="0"/>
              <a:t>isthmus</a:t>
            </a:r>
            <a:r>
              <a:rPr lang="en-US" dirty="0"/>
              <a:t>.</a:t>
            </a:r>
          </a:p>
          <a:p>
            <a:r>
              <a:rPr lang="en-US" b="1" dirty="0"/>
              <a:t>Blood Supply:</a:t>
            </a:r>
            <a:endParaRPr lang="en-US" dirty="0"/>
          </a:p>
          <a:p>
            <a:pPr lvl="1"/>
            <a:r>
              <a:rPr lang="en-US" dirty="0"/>
              <a:t>Rich blood supply from </a:t>
            </a:r>
            <a:r>
              <a:rPr lang="en-US" b="1" dirty="0"/>
              <a:t>superior and inferior thyroid arteries</a:t>
            </a:r>
            <a:r>
              <a:rPr lang="en-US" dirty="0"/>
              <a:t>.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pPr lvl="1"/>
            <a:r>
              <a:rPr lang="en-US" dirty="0"/>
              <a:t>Because of high blood flow, thyroid surgery requires careful techniques to prevent bleeding.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365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5" y="492980"/>
            <a:ext cx="862965" cy="4891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152" y="982133"/>
            <a:ext cx="10988703" cy="545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90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5" y="492980"/>
            <a:ext cx="862965" cy="4891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Thyroid Hormones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Major </a:t>
            </a:r>
            <a:r>
              <a:rPr lang="en-US" b="1" dirty="0"/>
              <a:t>Hormones Produced:</a:t>
            </a:r>
            <a:endParaRPr lang="en-US" dirty="0"/>
          </a:p>
          <a:p>
            <a:pPr lvl="1"/>
            <a:r>
              <a:rPr lang="en-US" b="1" dirty="0"/>
              <a:t>T3 (Triiodothyronine)</a:t>
            </a:r>
            <a:r>
              <a:rPr lang="en-US" dirty="0"/>
              <a:t> – more active hormone</a:t>
            </a:r>
          </a:p>
          <a:p>
            <a:pPr lvl="1"/>
            <a:r>
              <a:rPr lang="en-US" b="1" dirty="0"/>
              <a:t>T4 (Thyroxine)</a:t>
            </a:r>
            <a:r>
              <a:rPr lang="en-US" dirty="0"/>
              <a:t> – more abundant but needs conversion to T3</a:t>
            </a:r>
          </a:p>
          <a:p>
            <a:pPr lvl="1"/>
            <a:r>
              <a:rPr lang="en-US" b="1" dirty="0"/>
              <a:t>Calcitonin</a:t>
            </a:r>
            <a:r>
              <a:rPr lang="en-US" dirty="0"/>
              <a:t> – helps regulate calcium levels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pPr lvl="1"/>
            <a:r>
              <a:rPr lang="en-US" dirty="0"/>
              <a:t>Low T3/T4 levels slow down metabolism, causing </a:t>
            </a:r>
            <a:r>
              <a:rPr lang="en-US" b="1" dirty="0"/>
              <a:t>fatigue, weight gain, and cold intolerance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171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5" y="492980"/>
            <a:ext cx="862965" cy="4891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Blood &amp; Nerve Supply of the Thyroid Gland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1. Superior Thyroid Artery</a:t>
            </a:r>
          </a:p>
          <a:p>
            <a:r>
              <a:rPr lang="en-US" b="1" dirty="0"/>
              <a:t>First branch</a:t>
            </a:r>
            <a:r>
              <a:rPr lang="en-US" dirty="0"/>
              <a:t> of the external carotid artery.</a:t>
            </a:r>
          </a:p>
          <a:p>
            <a:r>
              <a:rPr lang="en-US" dirty="0"/>
              <a:t>Descends to upper pole of the thyroid gland.</a:t>
            </a:r>
          </a:p>
          <a:p>
            <a:r>
              <a:rPr lang="en-US" b="1" dirty="0"/>
              <a:t>Supplies:</a:t>
            </a:r>
            <a:r>
              <a:rPr lang="en-US" dirty="0"/>
              <a:t> Upper part of both lobes and the isthmus.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pPr lvl="1"/>
            <a:r>
              <a:rPr lang="en-US" dirty="0"/>
              <a:t>During thyroid surgery, ligating this artery too close to the gland may injure the </a:t>
            </a:r>
            <a:r>
              <a:rPr lang="en-US" b="1" dirty="0"/>
              <a:t>external laryngeal nerve</a:t>
            </a:r>
            <a:r>
              <a:rPr lang="en-US" dirty="0"/>
              <a:t>—affecting high-pitched voice.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244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5" y="492980"/>
            <a:ext cx="862965" cy="4891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152" y="982133"/>
            <a:ext cx="10988703" cy="545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62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5" y="492980"/>
            <a:ext cx="862965" cy="4891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2. Inferior Thyroid Artery</a:t>
            </a:r>
          </a:p>
          <a:p>
            <a:r>
              <a:rPr lang="en-US" dirty="0"/>
              <a:t>Branch of the </a:t>
            </a:r>
            <a:r>
              <a:rPr lang="en-US" b="1" dirty="0" err="1"/>
              <a:t>thyrocervical</a:t>
            </a:r>
            <a:r>
              <a:rPr lang="en-US" b="1" dirty="0"/>
              <a:t> trunk</a:t>
            </a:r>
            <a:r>
              <a:rPr lang="en-US" dirty="0"/>
              <a:t> (from subclavian artery).</a:t>
            </a:r>
          </a:p>
          <a:p>
            <a:r>
              <a:rPr lang="en-US" dirty="0"/>
              <a:t>Reaches the posterior part of the thyroid.</a:t>
            </a:r>
          </a:p>
          <a:p>
            <a:r>
              <a:rPr lang="en-US" b="1" dirty="0"/>
              <a:t>Supplies:</a:t>
            </a:r>
            <a:r>
              <a:rPr lang="en-US" dirty="0"/>
              <a:t> Majority of the gland’s lower portions.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pPr lvl="1"/>
            <a:r>
              <a:rPr lang="en-US" dirty="0"/>
              <a:t>Close anatomical relation to </a:t>
            </a:r>
            <a:r>
              <a:rPr lang="en-US" b="1" dirty="0"/>
              <a:t>recurrent laryngeal nerve</a:t>
            </a:r>
            <a:r>
              <a:rPr lang="en-US" dirty="0"/>
              <a:t> makes careful dissection essential to avoid hoarseness after surgery.</a:t>
            </a:r>
          </a:p>
        </p:txBody>
      </p:sp>
    </p:spTree>
    <p:extLst>
      <p:ext uri="{BB962C8B-B14F-4D97-AF65-F5344CB8AC3E}">
        <p14:creationId xmlns:p14="http://schemas.microsoft.com/office/powerpoint/2010/main" val="29639314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</TotalTime>
  <Words>381</Words>
  <Application>Microsoft Office PowerPoint</Application>
  <PresentationFormat>Widescreen</PresentationFormat>
  <Paragraphs>55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Organic</vt:lpstr>
      <vt:lpstr>BASIC MEDICAL SCIENCE </vt:lpstr>
      <vt:lpstr>The Thyroid Gland</vt:lpstr>
      <vt:lpstr>PowerPoint Presentation</vt:lpstr>
      <vt:lpstr>Anatomy of the Thyroid Gland</vt:lpstr>
      <vt:lpstr>PowerPoint Presentation</vt:lpstr>
      <vt:lpstr>Thyroid Hormones</vt:lpstr>
      <vt:lpstr>Blood &amp; Nerve Supply of the Thyroid Gland</vt:lpstr>
      <vt:lpstr>PowerPoint Presentation</vt:lpstr>
      <vt:lpstr>Continued </vt:lpstr>
      <vt:lpstr>Nerve Supply of the Thyroid Gland</vt:lpstr>
      <vt:lpstr>PowerPoint Presentation</vt:lpstr>
      <vt:lpstr>Continued 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MEDICAL SCIENCE</dc:title>
  <dc:creator>Moorche</dc:creator>
  <cp:lastModifiedBy>Moorche</cp:lastModifiedBy>
  <cp:revision>2</cp:revision>
  <dcterms:created xsi:type="dcterms:W3CDTF">2025-12-03T17:39:15Z</dcterms:created>
  <dcterms:modified xsi:type="dcterms:W3CDTF">2025-12-03T18:01:36Z</dcterms:modified>
</cp:coreProperties>
</file>