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70" r:id="rId9"/>
    <p:sldId id="271" r:id="rId10"/>
    <p:sldId id="272" r:id="rId11"/>
    <p:sldId id="273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12/3/2025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 ANATOMY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BS RIT,OTT,MLT</a:t>
            </a:r>
          </a:p>
          <a:p>
            <a:r>
              <a:rPr lang="en-US" b="1" dirty="0" smtClean="0"/>
              <a:t>1</a:t>
            </a:r>
            <a:r>
              <a:rPr lang="en-US" b="1" baseline="30000" dirty="0" smtClean="0"/>
              <a:t>ST</a:t>
            </a:r>
            <a:r>
              <a:rPr lang="en-US" b="1" dirty="0" smtClean="0"/>
              <a:t> SEMESTER</a:t>
            </a:r>
          </a:p>
          <a:p>
            <a:r>
              <a:rPr lang="en-US" b="1" dirty="0" smtClean="0"/>
              <a:t>DR DANISH</a:t>
            </a:r>
          </a:p>
        </p:txBody>
      </p:sp>
    </p:spTree>
    <p:extLst>
      <p:ext uri="{BB962C8B-B14F-4D97-AF65-F5344CB8AC3E}">
        <p14:creationId xmlns:p14="http://schemas.microsoft.com/office/powerpoint/2010/main" val="3450247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205" y="540688"/>
            <a:ext cx="882595" cy="4414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f. Number of Heads</a:t>
            </a:r>
          </a:p>
          <a:p>
            <a:r>
              <a:rPr lang="en-US" dirty="0"/>
              <a:t>Some muscles have multiple origins.</a:t>
            </a:r>
            <a:br>
              <a:rPr lang="en-US" dirty="0"/>
            </a:br>
            <a:r>
              <a:rPr lang="en-US" b="1" dirty="0"/>
              <a:t>Examples:</a:t>
            </a:r>
            <a:endParaRPr lang="en-US" dirty="0"/>
          </a:p>
          <a:p>
            <a:pPr lvl="1"/>
            <a:r>
              <a:rPr lang="en-US" i="1" dirty="0"/>
              <a:t>Biceps </a:t>
            </a:r>
            <a:r>
              <a:rPr lang="en-US" i="1" dirty="0" err="1"/>
              <a:t>brachii</a:t>
            </a:r>
            <a:r>
              <a:rPr lang="en-US" dirty="0"/>
              <a:t> → 2 heads</a:t>
            </a:r>
          </a:p>
          <a:p>
            <a:pPr lvl="1"/>
            <a:r>
              <a:rPr lang="en-US" i="1" dirty="0"/>
              <a:t>Triceps </a:t>
            </a:r>
            <a:r>
              <a:rPr lang="en-US" i="1" dirty="0" err="1"/>
              <a:t>brachii</a:t>
            </a:r>
            <a:r>
              <a:rPr lang="en-US" dirty="0"/>
              <a:t> → 3 heads</a:t>
            </a:r>
          </a:p>
        </p:txBody>
      </p:sp>
    </p:spTree>
    <p:extLst>
      <p:ext uri="{BB962C8B-B14F-4D97-AF65-F5344CB8AC3E}">
        <p14:creationId xmlns:p14="http://schemas.microsoft.com/office/powerpoint/2010/main" val="6700154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205" y="540688"/>
            <a:ext cx="882595" cy="4414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5157" y="982131"/>
            <a:ext cx="5722275" cy="53073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773" y="982131"/>
            <a:ext cx="5416070" cy="530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5850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205" y="540688"/>
            <a:ext cx="882595" cy="4414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g. Direction of Fibers</a:t>
            </a:r>
          </a:p>
          <a:p>
            <a:r>
              <a:rPr lang="en-US" dirty="0"/>
              <a:t>Based on fiber orientation.</a:t>
            </a:r>
            <a:br>
              <a:rPr lang="en-US" dirty="0"/>
            </a:br>
            <a:r>
              <a:rPr lang="en-US" b="1" dirty="0"/>
              <a:t>Examples:</a:t>
            </a:r>
            <a:endParaRPr lang="en-US" dirty="0"/>
          </a:p>
          <a:p>
            <a:pPr lvl="1"/>
            <a:r>
              <a:rPr lang="en-US" i="1" dirty="0" err="1"/>
              <a:t>Transversus</a:t>
            </a:r>
            <a:r>
              <a:rPr lang="en-US" i="1" dirty="0"/>
              <a:t> abdominis</a:t>
            </a:r>
            <a:r>
              <a:rPr lang="en-US" dirty="0"/>
              <a:t> → fibers run horizontally</a:t>
            </a:r>
          </a:p>
          <a:p>
            <a:pPr lvl="1"/>
            <a:r>
              <a:rPr lang="en-US" i="1" dirty="0" err="1"/>
              <a:t>Obliques</a:t>
            </a:r>
            <a:r>
              <a:rPr lang="en-US" dirty="0"/>
              <a:t> → fibers run diagonally</a:t>
            </a:r>
          </a:p>
        </p:txBody>
      </p:sp>
    </p:spTree>
    <p:extLst>
      <p:ext uri="{BB962C8B-B14F-4D97-AF65-F5344CB8AC3E}">
        <p14:creationId xmlns:p14="http://schemas.microsoft.com/office/powerpoint/2010/main" val="39231841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205" y="540688"/>
            <a:ext cx="882595" cy="4414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9128" y="982131"/>
            <a:ext cx="11171582" cy="5331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0252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205" y="540688"/>
            <a:ext cx="882595" cy="4414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2. Blood Supply of Skeletal Muscle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Muscles </a:t>
            </a:r>
            <a:r>
              <a:rPr lang="en-US" dirty="0"/>
              <a:t>receive blood from </a:t>
            </a:r>
            <a:r>
              <a:rPr lang="en-US" b="1" dirty="0"/>
              <a:t>muscular branches of nearby arteries</a:t>
            </a:r>
            <a:r>
              <a:rPr lang="en-US" dirty="0"/>
              <a:t>.</a:t>
            </a:r>
          </a:p>
          <a:p>
            <a:r>
              <a:rPr lang="en-US" dirty="0"/>
              <a:t>Each muscle usually has:</a:t>
            </a:r>
          </a:p>
          <a:p>
            <a:pPr lvl="1"/>
            <a:r>
              <a:rPr lang="en-US" b="1" dirty="0"/>
              <a:t>One main artery</a:t>
            </a:r>
            <a:r>
              <a:rPr lang="en-US" dirty="0"/>
              <a:t> entering through a </a:t>
            </a:r>
            <a:r>
              <a:rPr lang="en-US" i="1" dirty="0"/>
              <a:t>neurovascular hilum</a:t>
            </a:r>
            <a:endParaRPr lang="en-US" dirty="0"/>
          </a:p>
          <a:p>
            <a:pPr lvl="1"/>
            <a:r>
              <a:rPr lang="en-US" dirty="0"/>
              <a:t>This artery travels with a </a:t>
            </a:r>
            <a:r>
              <a:rPr lang="en-US" b="1" dirty="0"/>
              <a:t>vein and nerve</a:t>
            </a:r>
            <a:endParaRPr lang="en-US" dirty="0"/>
          </a:p>
          <a:p>
            <a:r>
              <a:rPr lang="en-US" b="1" dirty="0"/>
              <a:t>Accessory arteries</a:t>
            </a:r>
            <a:r>
              <a:rPr lang="en-US" dirty="0"/>
              <a:t> may also supply ends of muscles.</a:t>
            </a:r>
          </a:p>
          <a:p>
            <a:r>
              <a:rPr lang="en-US" dirty="0"/>
              <a:t>Inside the muscle:</a:t>
            </a:r>
          </a:p>
          <a:p>
            <a:pPr lvl="1"/>
            <a:r>
              <a:rPr lang="en-US" dirty="0"/>
              <a:t>Arteries </a:t>
            </a:r>
            <a:r>
              <a:rPr lang="en-US" b="1" dirty="0"/>
              <a:t>branch through connective tissue</a:t>
            </a:r>
            <a:endParaRPr lang="en-US" dirty="0"/>
          </a:p>
          <a:p>
            <a:pPr lvl="1"/>
            <a:r>
              <a:rPr lang="en-US" dirty="0"/>
              <a:t>Smaller arterioles supply </a:t>
            </a:r>
            <a:r>
              <a:rPr lang="en-US" b="1" dirty="0"/>
              <a:t>individual muscle fibers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3186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205" y="540688"/>
            <a:ext cx="882595" cy="4414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Example:</a:t>
            </a:r>
            <a:endParaRPr lang="en-US" dirty="0"/>
          </a:p>
          <a:p>
            <a:r>
              <a:rPr lang="en-US" dirty="0"/>
              <a:t>The biceps </a:t>
            </a:r>
            <a:r>
              <a:rPr lang="en-US" dirty="0" err="1"/>
              <a:t>brachii</a:t>
            </a:r>
            <a:r>
              <a:rPr lang="en-US" dirty="0"/>
              <a:t> is mainly supplied by the </a:t>
            </a:r>
            <a:r>
              <a:rPr lang="en-US" b="1" dirty="0"/>
              <a:t>brachial artery</a:t>
            </a:r>
            <a:r>
              <a:rPr lang="en-US" dirty="0"/>
              <a:t>, which sends smaller branches into the muscle belly.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5249" y="3880237"/>
            <a:ext cx="6671144" cy="231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9544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205" y="540688"/>
            <a:ext cx="882595" cy="4414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3. Nerve Supply of Skeletal Muscle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Most </a:t>
            </a:r>
            <a:r>
              <a:rPr lang="en-US" dirty="0"/>
              <a:t>skeletal muscles are controlled </a:t>
            </a:r>
            <a:r>
              <a:rPr lang="en-US" b="1" dirty="0"/>
              <a:t>voluntarily</a:t>
            </a:r>
            <a:r>
              <a:rPr lang="en-US" dirty="0"/>
              <a:t> by the brain.</a:t>
            </a:r>
          </a:p>
          <a:p>
            <a:r>
              <a:rPr lang="en-US" dirty="0"/>
              <a:t>Motor nerves bring:</a:t>
            </a:r>
          </a:p>
          <a:p>
            <a:pPr lvl="1"/>
            <a:r>
              <a:rPr lang="en-US" b="1" dirty="0"/>
              <a:t>Motor fibers</a:t>
            </a:r>
            <a:r>
              <a:rPr lang="en-US" dirty="0"/>
              <a:t> → cause contraction</a:t>
            </a:r>
          </a:p>
          <a:p>
            <a:pPr lvl="1"/>
            <a:r>
              <a:rPr lang="en-US" b="1" dirty="0"/>
              <a:t>Sensory fibers</a:t>
            </a:r>
            <a:r>
              <a:rPr lang="en-US" dirty="0"/>
              <a:t> → give information about stretch (proprioception)</a:t>
            </a:r>
          </a:p>
          <a:p>
            <a:r>
              <a:rPr lang="en-US" dirty="0"/>
              <a:t>Muscle spindles and Golgi tendon organs help regulate muscle tone and prevent injury.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0250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205" y="540688"/>
            <a:ext cx="882595" cy="4414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Example:</a:t>
            </a:r>
            <a:endParaRPr lang="en-US" dirty="0"/>
          </a:p>
          <a:p>
            <a:r>
              <a:rPr lang="en-US" dirty="0"/>
              <a:t>The quadriceps </a:t>
            </a:r>
            <a:r>
              <a:rPr lang="en-US" dirty="0" err="1"/>
              <a:t>femoris</a:t>
            </a:r>
            <a:r>
              <a:rPr lang="en-US" dirty="0"/>
              <a:t> receives motor supply from the </a:t>
            </a:r>
            <a:r>
              <a:rPr lang="en-US" b="1" dirty="0"/>
              <a:t>femoral nerve</a:t>
            </a:r>
            <a:r>
              <a:rPr lang="en-US" dirty="0"/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2475" y="3450866"/>
            <a:ext cx="7191375" cy="2816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0835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205" y="540688"/>
            <a:ext cx="882595" cy="4414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4. Types of Muscle Contraction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a. Phasic Contractions</a:t>
            </a:r>
          </a:p>
          <a:p>
            <a:r>
              <a:rPr lang="en-US" dirty="0"/>
              <a:t>Used for </a:t>
            </a:r>
            <a:r>
              <a:rPr lang="en-US" b="1" dirty="0"/>
              <a:t>active movements</a:t>
            </a:r>
            <a:r>
              <a:rPr lang="en-US" dirty="0"/>
              <a:t>.</a:t>
            </a:r>
          </a:p>
          <a:p>
            <a:r>
              <a:rPr lang="en-US" b="1" dirty="0"/>
              <a:t>Isometric contraction</a:t>
            </a:r>
            <a:endParaRPr lang="en-US" dirty="0"/>
          </a:p>
          <a:p>
            <a:pPr lvl="1"/>
            <a:r>
              <a:rPr lang="en-US" dirty="0"/>
              <a:t>Muscle length does </a:t>
            </a:r>
            <a:r>
              <a:rPr lang="en-US" i="1" dirty="0"/>
              <a:t>not</a:t>
            </a:r>
            <a:r>
              <a:rPr lang="en-US" dirty="0"/>
              <a:t> change; tension increases.</a:t>
            </a:r>
            <a:br>
              <a:rPr lang="en-US" dirty="0"/>
            </a:br>
            <a:r>
              <a:rPr lang="en-US" b="1" dirty="0"/>
              <a:t>Example:</a:t>
            </a:r>
            <a:r>
              <a:rPr lang="en-US" dirty="0"/>
              <a:t> holding a heavy bag without moving your arm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0278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205" y="540688"/>
            <a:ext cx="882595" cy="4414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Isotonic contraction</a:t>
            </a:r>
            <a:endParaRPr lang="en-US" dirty="0"/>
          </a:p>
          <a:p>
            <a:pPr lvl="1"/>
            <a:r>
              <a:rPr lang="en-US" dirty="0"/>
              <a:t>Muscle changes length.</a:t>
            </a:r>
          </a:p>
          <a:p>
            <a:pPr lvl="1"/>
            <a:r>
              <a:rPr lang="en-US" b="1" dirty="0"/>
              <a:t>Concentric:</a:t>
            </a:r>
            <a:r>
              <a:rPr lang="en-US" dirty="0"/>
              <a:t> muscle shortens</a:t>
            </a:r>
          </a:p>
          <a:p>
            <a:pPr lvl="2"/>
            <a:r>
              <a:rPr lang="en-US" dirty="0"/>
              <a:t>Example: lifting a dumbbell (biceps curl upward).</a:t>
            </a:r>
          </a:p>
          <a:p>
            <a:pPr lvl="1"/>
            <a:r>
              <a:rPr lang="en-US" b="1" dirty="0"/>
              <a:t>Eccentric:</a:t>
            </a:r>
            <a:r>
              <a:rPr lang="en-US" dirty="0"/>
              <a:t> muscle lengthens</a:t>
            </a:r>
          </a:p>
          <a:p>
            <a:pPr lvl="2"/>
            <a:r>
              <a:rPr lang="en-US" dirty="0"/>
              <a:t>Example: slowly lowering a dumbbell.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332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205" y="540688"/>
            <a:ext cx="882595" cy="4414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1. Naming of Muscles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a. Shape</a:t>
            </a:r>
          </a:p>
          <a:p>
            <a:r>
              <a:rPr lang="en-US" dirty="0"/>
              <a:t>Muscles are often named by the shape they resemble.</a:t>
            </a:r>
            <a:br>
              <a:rPr lang="en-US" dirty="0"/>
            </a:br>
            <a:r>
              <a:rPr lang="en-US" b="1" dirty="0"/>
              <a:t>Examples:</a:t>
            </a:r>
            <a:endParaRPr lang="en-US" dirty="0"/>
          </a:p>
          <a:p>
            <a:pPr lvl="1"/>
            <a:r>
              <a:rPr lang="en-US" i="1" dirty="0"/>
              <a:t>Deltoid</a:t>
            </a:r>
            <a:r>
              <a:rPr lang="en-US" dirty="0"/>
              <a:t> → triangular like the Greek letter delta (</a:t>
            </a:r>
            <a:r>
              <a:rPr lang="el-GR" dirty="0"/>
              <a:t>Δ)</a:t>
            </a:r>
          </a:p>
          <a:p>
            <a:pPr lvl="1"/>
            <a:r>
              <a:rPr lang="en-US" i="1" dirty="0"/>
              <a:t>Serratus</a:t>
            </a:r>
            <a:r>
              <a:rPr lang="en-US" dirty="0"/>
              <a:t> → saw-toothed appearance</a:t>
            </a:r>
          </a:p>
          <a:p>
            <a:pPr lvl="1"/>
            <a:r>
              <a:rPr lang="en-US" i="1" dirty="0"/>
              <a:t>Rhomboid</a:t>
            </a:r>
            <a:r>
              <a:rPr lang="en-US" dirty="0"/>
              <a:t> → shaped like a rhombus</a:t>
            </a:r>
          </a:p>
        </p:txBody>
      </p:sp>
    </p:spTree>
    <p:extLst>
      <p:ext uri="{BB962C8B-B14F-4D97-AF65-F5344CB8AC3E}">
        <p14:creationId xmlns:p14="http://schemas.microsoft.com/office/powerpoint/2010/main" val="5545426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205" y="540688"/>
            <a:ext cx="882595" cy="4414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b. Reflexive Contraction</a:t>
            </a:r>
          </a:p>
          <a:p>
            <a:r>
              <a:rPr lang="en-US" dirty="0"/>
              <a:t>Automatic (not under conscious control).</a:t>
            </a:r>
            <a:br>
              <a:rPr lang="en-US" dirty="0"/>
            </a:br>
            <a:r>
              <a:rPr lang="en-US" b="1" dirty="0"/>
              <a:t>Examples:</a:t>
            </a:r>
            <a:endParaRPr lang="en-US" dirty="0"/>
          </a:p>
          <a:p>
            <a:r>
              <a:rPr lang="en-US" dirty="0"/>
              <a:t>Contraction of </a:t>
            </a:r>
            <a:r>
              <a:rPr lang="en-US" i="1" dirty="0"/>
              <a:t>diaphragm</a:t>
            </a:r>
            <a:r>
              <a:rPr lang="en-US" dirty="0"/>
              <a:t> during breathing</a:t>
            </a:r>
          </a:p>
          <a:p>
            <a:r>
              <a:rPr lang="en-US" i="1" dirty="0"/>
              <a:t>Knee jerk reflex</a:t>
            </a:r>
            <a:r>
              <a:rPr lang="en-US" dirty="0"/>
              <a:t> when patellar tendon is tapped</a:t>
            </a:r>
          </a:p>
        </p:txBody>
      </p:sp>
    </p:spTree>
    <p:extLst>
      <p:ext uri="{BB962C8B-B14F-4D97-AF65-F5344CB8AC3E}">
        <p14:creationId xmlns:p14="http://schemas.microsoft.com/office/powerpoint/2010/main" val="38126186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205" y="540688"/>
            <a:ext cx="882595" cy="4414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5. Clinical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a. Muscle Paralysis</a:t>
            </a:r>
          </a:p>
          <a:p>
            <a:r>
              <a:rPr lang="en-US" b="1" dirty="0"/>
              <a:t>Paralysis</a:t>
            </a:r>
            <a:r>
              <a:rPr lang="en-US" dirty="0"/>
              <a:t> → loss of muscle power</a:t>
            </a:r>
          </a:p>
          <a:p>
            <a:r>
              <a:rPr lang="en-US" dirty="0"/>
              <a:t>Types:</a:t>
            </a:r>
          </a:p>
          <a:p>
            <a:pPr lvl="1"/>
            <a:r>
              <a:rPr lang="en-US" b="1" dirty="0"/>
              <a:t>Hemiplegia:</a:t>
            </a:r>
            <a:r>
              <a:rPr lang="en-US" dirty="0"/>
              <a:t> paralysis of one side of body</a:t>
            </a:r>
          </a:p>
          <a:p>
            <a:pPr lvl="1"/>
            <a:r>
              <a:rPr lang="en-US" b="1" dirty="0"/>
              <a:t>Paraplegia:</a:t>
            </a:r>
            <a:r>
              <a:rPr lang="en-US" dirty="0"/>
              <a:t> paralysis of lower limbs</a:t>
            </a:r>
          </a:p>
          <a:p>
            <a:pPr lvl="1"/>
            <a:r>
              <a:rPr lang="en-US" b="1" dirty="0"/>
              <a:t>Quadriplegia:</a:t>
            </a:r>
            <a:r>
              <a:rPr lang="en-US" dirty="0"/>
              <a:t> paralysis of all four limbs</a:t>
            </a:r>
          </a:p>
          <a:p>
            <a:pPr lvl="1"/>
            <a:r>
              <a:rPr lang="en-US" b="1" dirty="0"/>
              <a:t>Paresis:</a:t>
            </a:r>
            <a:r>
              <a:rPr lang="en-US" dirty="0"/>
              <a:t> partial weakness</a:t>
            </a:r>
          </a:p>
          <a:p>
            <a:pPr lvl="1"/>
            <a:r>
              <a:rPr lang="en-US" b="1" dirty="0"/>
              <a:t>Hemiparesis:</a:t>
            </a:r>
            <a:r>
              <a:rPr lang="en-US" dirty="0"/>
              <a:t> weakness on one side of the body</a:t>
            </a:r>
          </a:p>
        </p:txBody>
      </p:sp>
    </p:spTree>
    <p:extLst>
      <p:ext uri="{BB962C8B-B14F-4D97-AF65-F5344CB8AC3E}">
        <p14:creationId xmlns:p14="http://schemas.microsoft.com/office/powerpoint/2010/main" val="13368774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205" y="540688"/>
            <a:ext cx="882595" cy="4414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b. Muscle Strain &amp; Muscle Spasm</a:t>
            </a:r>
          </a:p>
          <a:p>
            <a:r>
              <a:rPr lang="en-US" b="1" dirty="0"/>
              <a:t>Muscle strain</a:t>
            </a:r>
            <a:r>
              <a:rPr lang="en-US" dirty="0"/>
              <a:t> → overstretching causing fiber tear</a:t>
            </a:r>
          </a:p>
          <a:p>
            <a:pPr lvl="1"/>
            <a:r>
              <a:rPr lang="en-US" dirty="0"/>
              <a:t>Example: sudden sprinting causes hamstring strain</a:t>
            </a:r>
          </a:p>
          <a:p>
            <a:r>
              <a:rPr lang="en-US" b="1" dirty="0"/>
              <a:t>Muscle spasm</a:t>
            </a:r>
            <a:r>
              <a:rPr lang="en-US" dirty="0"/>
              <a:t> → involuntary, painful contraction</a:t>
            </a:r>
          </a:p>
          <a:p>
            <a:pPr lvl="1"/>
            <a:r>
              <a:rPr lang="en-US" dirty="0"/>
              <a:t>Example: calf cramp during dehydration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2072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205" y="540688"/>
            <a:ext cx="882595" cy="4414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2981" y="982131"/>
            <a:ext cx="11195436" cy="5315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9898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205" y="540688"/>
            <a:ext cx="882595" cy="4414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2737" y="982131"/>
            <a:ext cx="11155680" cy="5410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209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205" y="540688"/>
            <a:ext cx="882595" cy="4414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9127" y="982131"/>
            <a:ext cx="5931673" cy="53471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982131"/>
            <a:ext cx="5322073" cy="534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872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205" y="540688"/>
            <a:ext cx="882595" cy="4414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b. Size</a:t>
            </a:r>
          </a:p>
          <a:p>
            <a:r>
              <a:rPr lang="en-US" dirty="0"/>
              <a:t>Names may indicate the muscle’s size.</a:t>
            </a:r>
            <a:br>
              <a:rPr lang="en-US" dirty="0"/>
            </a:br>
            <a:r>
              <a:rPr lang="en-US" b="1" dirty="0"/>
              <a:t>Examples:</a:t>
            </a:r>
            <a:endParaRPr lang="en-US" dirty="0"/>
          </a:p>
          <a:p>
            <a:pPr lvl="1"/>
            <a:r>
              <a:rPr lang="en-US" i="1" dirty="0"/>
              <a:t>Gluteus </a:t>
            </a:r>
            <a:r>
              <a:rPr lang="en-US" i="1" dirty="0" err="1"/>
              <a:t>maximus</a:t>
            </a:r>
            <a:r>
              <a:rPr lang="en-US" dirty="0"/>
              <a:t> → the largest gluteal muscle</a:t>
            </a:r>
          </a:p>
          <a:p>
            <a:pPr lvl="1"/>
            <a:r>
              <a:rPr lang="en-US" i="1" dirty="0"/>
              <a:t>Gluteus </a:t>
            </a:r>
            <a:r>
              <a:rPr lang="en-US" i="1" dirty="0" err="1"/>
              <a:t>minimus</a:t>
            </a:r>
            <a:r>
              <a:rPr lang="en-US" dirty="0"/>
              <a:t> → the smallest</a:t>
            </a:r>
          </a:p>
          <a:p>
            <a:pPr lvl="1"/>
            <a:r>
              <a:rPr lang="en-US" i="1" dirty="0"/>
              <a:t>Extensor </a:t>
            </a:r>
            <a:r>
              <a:rPr lang="en-US" i="1" dirty="0" err="1"/>
              <a:t>digitorum</a:t>
            </a:r>
            <a:r>
              <a:rPr lang="en-US" i="1" dirty="0"/>
              <a:t> longus</a:t>
            </a:r>
            <a:r>
              <a:rPr lang="en-US" dirty="0"/>
              <a:t> → long muscle extending digits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563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205" y="540688"/>
            <a:ext cx="882595" cy="4414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224" y="982131"/>
            <a:ext cx="11243145" cy="5363010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472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205" y="540688"/>
            <a:ext cx="882595" cy="4414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c. Location or Position</a:t>
            </a:r>
          </a:p>
          <a:p>
            <a:r>
              <a:rPr lang="en-US" dirty="0"/>
              <a:t>Indicates where the muscle is found.</a:t>
            </a:r>
            <a:br>
              <a:rPr lang="en-US" dirty="0"/>
            </a:br>
            <a:r>
              <a:rPr lang="en-US" b="1" dirty="0"/>
              <a:t>Examples:</a:t>
            </a:r>
            <a:endParaRPr lang="en-US" dirty="0"/>
          </a:p>
          <a:p>
            <a:pPr lvl="1"/>
            <a:r>
              <a:rPr lang="en-US" i="1" dirty="0" err="1"/>
              <a:t>Tibialis</a:t>
            </a:r>
            <a:r>
              <a:rPr lang="en-US" i="1" dirty="0"/>
              <a:t> anterior</a:t>
            </a:r>
            <a:r>
              <a:rPr lang="en-US" dirty="0"/>
              <a:t> → in front of the tibia</a:t>
            </a:r>
          </a:p>
          <a:p>
            <a:pPr lvl="1"/>
            <a:r>
              <a:rPr lang="en-US" i="1" dirty="0"/>
              <a:t>Interosseous muscles</a:t>
            </a:r>
            <a:r>
              <a:rPr lang="en-US" dirty="0"/>
              <a:t> → located between bones</a:t>
            </a:r>
          </a:p>
        </p:txBody>
      </p:sp>
    </p:spTree>
    <p:extLst>
      <p:ext uri="{BB962C8B-B14F-4D97-AF65-F5344CB8AC3E}">
        <p14:creationId xmlns:p14="http://schemas.microsoft.com/office/powerpoint/2010/main" val="3865973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205" y="540688"/>
            <a:ext cx="882595" cy="4414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80445" y="982132"/>
            <a:ext cx="11092070" cy="5331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535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205" y="540688"/>
            <a:ext cx="882595" cy="4414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d. Attachments (Origin &amp; Insertion)</a:t>
            </a:r>
          </a:p>
          <a:p>
            <a:r>
              <a:rPr lang="en-US" dirty="0"/>
              <a:t>Named after bones or structures they attach to.</a:t>
            </a:r>
            <a:br>
              <a:rPr lang="en-US" dirty="0"/>
            </a:br>
            <a:r>
              <a:rPr lang="en-US" b="1" dirty="0"/>
              <a:t>Examples:</a:t>
            </a:r>
            <a:endParaRPr lang="en-US" dirty="0"/>
          </a:p>
          <a:p>
            <a:pPr lvl="1"/>
            <a:r>
              <a:rPr lang="en-US" i="1" dirty="0" err="1"/>
              <a:t>Sternohyoid</a:t>
            </a:r>
            <a:r>
              <a:rPr lang="en-US" dirty="0"/>
              <a:t> → from sternum to hyoid</a:t>
            </a:r>
          </a:p>
          <a:p>
            <a:pPr lvl="1"/>
            <a:r>
              <a:rPr lang="en-US" i="1" dirty="0"/>
              <a:t>Sternocleidomastoid</a:t>
            </a:r>
            <a:r>
              <a:rPr lang="en-US" dirty="0"/>
              <a:t> → attaches to sternum, clavicle, and mastoid process</a:t>
            </a:r>
          </a:p>
        </p:txBody>
      </p:sp>
    </p:spTree>
    <p:extLst>
      <p:ext uri="{BB962C8B-B14F-4D97-AF65-F5344CB8AC3E}">
        <p14:creationId xmlns:p14="http://schemas.microsoft.com/office/powerpoint/2010/main" val="42305613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205" y="540688"/>
            <a:ext cx="882595" cy="4414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e. Action</a:t>
            </a:r>
          </a:p>
          <a:p>
            <a:r>
              <a:rPr lang="en-US" dirty="0"/>
              <a:t>Named based on what they do.</a:t>
            </a:r>
            <a:br>
              <a:rPr lang="en-US" dirty="0"/>
            </a:br>
            <a:r>
              <a:rPr lang="en-US" b="1" dirty="0"/>
              <a:t>Examples:</a:t>
            </a:r>
            <a:endParaRPr lang="en-US" dirty="0"/>
          </a:p>
          <a:p>
            <a:pPr lvl="1"/>
            <a:r>
              <a:rPr lang="en-US" i="1" dirty="0"/>
              <a:t>Extensor </a:t>
            </a:r>
            <a:r>
              <a:rPr lang="en-US" i="1" dirty="0" err="1"/>
              <a:t>digitorum</a:t>
            </a:r>
            <a:r>
              <a:rPr lang="en-US" dirty="0"/>
              <a:t> → extends fingers</a:t>
            </a:r>
          </a:p>
          <a:p>
            <a:pPr lvl="1"/>
            <a:r>
              <a:rPr lang="en-US" i="1" dirty="0"/>
              <a:t>Adductor </a:t>
            </a:r>
            <a:r>
              <a:rPr lang="en-US" i="1" dirty="0" err="1"/>
              <a:t>pollicis</a:t>
            </a:r>
            <a:r>
              <a:rPr lang="en-US" dirty="0"/>
              <a:t> → adducts the thumb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1360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48</TotalTime>
  <Words>406</Words>
  <Application>Microsoft Office PowerPoint</Application>
  <PresentationFormat>Widescreen</PresentationFormat>
  <Paragraphs>94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Garamond</vt:lpstr>
      <vt:lpstr>Organic</vt:lpstr>
      <vt:lpstr> ANATOMY</vt:lpstr>
      <vt:lpstr>1. Naming of Muscles</vt:lpstr>
      <vt:lpstr>PowerPoint Presentation</vt:lpstr>
      <vt:lpstr>CONTINUED </vt:lpstr>
      <vt:lpstr>PowerPoint Presentation</vt:lpstr>
      <vt:lpstr>Continued </vt:lpstr>
      <vt:lpstr>PowerPoint Presentation</vt:lpstr>
      <vt:lpstr>Continued </vt:lpstr>
      <vt:lpstr>Continued </vt:lpstr>
      <vt:lpstr>Continued </vt:lpstr>
      <vt:lpstr>PowerPoint Presentation</vt:lpstr>
      <vt:lpstr>Continued </vt:lpstr>
      <vt:lpstr>PowerPoint Presentation</vt:lpstr>
      <vt:lpstr>2. Blood Supply of Skeletal Muscle</vt:lpstr>
      <vt:lpstr>Continued </vt:lpstr>
      <vt:lpstr>3. Nerve Supply of Skeletal Muscle</vt:lpstr>
      <vt:lpstr>Continued </vt:lpstr>
      <vt:lpstr>4. Types of Muscle Contraction</vt:lpstr>
      <vt:lpstr>Continued </vt:lpstr>
      <vt:lpstr>Continued </vt:lpstr>
      <vt:lpstr>5. Clinical Notes</vt:lpstr>
      <vt:lpstr>Continued 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ANATOMY</dc:title>
  <dc:creator>Moorche</dc:creator>
  <cp:lastModifiedBy>Moorche</cp:lastModifiedBy>
  <cp:revision>6</cp:revision>
  <dcterms:created xsi:type="dcterms:W3CDTF">2025-12-03T14:00:58Z</dcterms:created>
  <dcterms:modified xsi:type="dcterms:W3CDTF">2025-12-03T14:49:10Z</dcterms:modified>
</cp:coreProperties>
</file>