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0" d="100"/>
          <a:sy n="80" d="100"/>
        </p:scale>
        <p:origin x="10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12/1/2025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12/1/2025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12/1/2025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12/1/2025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 ANATOMY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/>
              <a:t>BS OTT,RIT,MLT</a:t>
            </a:r>
          </a:p>
          <a:p>
            <a:r>
              <a:rPr lang="en-US" b="1" dirty="0" smtClean="0"/>
              <a:t>1</a:t>
            </a:r>
            <a:r>
              <a:rPr lang="en-US" b="1" baseline="30000" dirty="0" smtClean="0"/>
              <a:t>ST</a:t>
            </a:r>
            <a:r>
              <a:rPr lang="en-US" b="1" dirty="0" smtClean="0"/>
              <a:t> SEMESTER</a:t>
            </a:r>
          </a:p>
          <a:p>
            <a:r>
              <a:rPr lang="en-US" b="1" dirty="0" smtClean="0"/>
              <a:t>DR DANISH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0255" y="1389932"/>
            <a:ext cx="795131" cy="481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1289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2303" y="500933"/>
            <a:ext cx="795131" cy="4811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CONTINUED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err="1"/>
              <a:t>Bursae</a:t>
            </a:r>
            <a:endParaRPr lang="en-US" dirty="0"/>
          </a:p>
          <a:p>
            <a:r>
              <a:rPr lang="en-US" dirty="0"/>
              <a:t>Fluid-filled sacs between tendon and bone/skin.</a:t>
            </a:r>
          </a:p>
          <a:p>
            <a:r>
              <a:rPr lang="en-US" dirty="0"/>
              <a:t>Prevent wear due to rubbing during movement.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32664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2303" y="500933"/>
            <a:ext cx="795131" cy="4811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CONTINUED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Retinacula + Synovial Fluid</a:t>
            </a:r>
            <a:endParaRPr lang="en-US" dirty="0"/>
          </a:p>
          <a:p>
            <a:r>
              <a:rPr lang="en-US" dirty="0"/>
              <a:t>Retinacula hold tendons in place; synovial fluid reduces friction</a:t>
            </a:r>
            <a:r>
              <a:rPr lang="en-US" dirty="0" smtClean="0"/>
              <a:t>.</a:t>
            </a:r>
          </a:p>
          <a:p>
            <a:r>
              <a:rPr lang="en-US" b="1" dirty="0"/>
              <a:t>Areolar Connective Tissue</a:t>
            </a:r>
            <a:endParaRPr lang="en-US" dirty="0"/>
          </a:p>
          <a:p>
            <a:r>
              <a:rPr lang="en-US" dirty="0"/>
              <a:t>Allows smooth gliding between muscle layers.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57861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2303" y="500933"/>
            <a:ext cx="795131" cy="4811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32738" y="982132"/>
            <a:ext cx="11147728" cy="5386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09681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7719" y="500931"/>
            <a:ext cx="795131" cy="4811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92982" y="990082"/>
            <a:ext cx="11259046" cy="5410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3249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2303" y="500933"/>
            <a:ext cx="795131" cy="4811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Parts of a Muscle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Origin</a:t>
            </a:r>
            <a:endParaRPr lang="en-US" dirty="0"/>
          </a:p>
          <a:p>
            <a:pPr lvl="1"/>
            <a:r>
              <a:rPr lang="en-US" dirty="0"/>
              <a:t>Fixed, less movable end of the muscle.</a:t>
            </a:r>
          </a:p>
          <a:p>
            <a:r>
              <a:rPr lang="en-US" b="1" dirty="0"/>
              <a:t>Insertion</a:t>
            </a:r>
            <a:endParaRPr lang="en-US" dirty="0"/>
          </a:p>
          <a:p>
            <a:pPr lvl="1"/>
            <a:r>
              <a:rPr lang="en-US" dirty="0"/>
              <a:t>Movable end where muscle action is produced.</a:t>
            </a:r>
          </a:p>
          <a:p>
            <a:r>
              <a:rPr lang="en-US" b="1" dirty="0"/>
              <a:t>Belly (</a:t>
            </a:r>
            <a:r>
              <a:rPr lang="en-US" b="1" dirty="0" err="1"/>
              <a:t>Gaster</a:t>
            </a:r>
            <a:r>
              <a:rPr lang="en-US" b="1" dirty="0"/>
              <a:t>)</a:t>
            </a:r>
            <a:endParaRPr lang="en-US" dirty="0"/>
          </a:p>
          <a:p>
            <a:pPr lvl="1"/>
            <a:r>
              <a:rPr lang="en-US" dirty="0"/>
              <a:t>Thick, fleshy, contractile middle portion.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54000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2303" y="500933"/>
            <a:ext cx="795131" cy="4811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00933" y="982133"/>
            <a:ext cx="11195436" cy="5386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2395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2303" y="500933"/>
            <a:ext cx="795131" cy="4811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CONTINUED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Tendon</a:t>
            </a:r>
            <a:endParaRPr lang="en-US" dirty="0"/>
          </a:p>
          <a:p>
            <a:pPr lvl="1"/>
            <a:r>
              <a:rPr lang="en-US" dirty="0"/>
              <a:t>Strong, fibrous cord attaching muscle to bone.</a:t>
            </a:r>
          </a:p>
          <a:p>
            <a:r>
              <a:rPr lang="en-US" b="1" dirty="0"/>
              <a:t>Aponeurosis</a:t>
            </a:r>
            <a:endParaRPr lang="en-US" dirty="0"/>
          </a:p>
          <a:p>
            <a:pPr lvl="1"/>
            <a:r>
              <a:rPr lang="en-US" dirty="0"/>
              <a:t>Flattened sheet-like tendon for broad attachments.</a:t>
            </a:r>
          </a:p>
          <a:p>
            <a:r>
              <a:rPr lang="en-US" b="1" dirty="0"/>
              <a:t>Raphe</a:t>
            </a:r>
            <a:endParaRPr lang="en-US" dirty="0"/>
          </a:p>
          <a:p>
            <a:pPr lvl="1"/>
            <a:r>
              <a:rPr lang="en-US" dirty="0"/>
              <a:t>Fibrous seam formed by interlacing tendons of two muscles.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89475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2303" y="500933"/>
            <a:ext cx="795131" cy="4811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 </a:t>
            </a:r>
            <a:r>
              <a:rPr lang="en-US" b="1" dirty="0"/>
              <a:t>Muscle Attachments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b="1" dirty="0" smtClean="0"/>
              <a:t>Fleshy </a:t>
            </a:r>
            <a:r>
              <a:rPr lang="en-US" b="1" dirty="0"/>
              <a:t>Attachments</a:t>
            </a:r>
            <a:endParaRPr lang="en-US" dirty="0"/>
          </a:p>
          <a:p>
            <a:pPr lvl="1"/>
            <a:r>
              <a:rPr lang="en-US" dirty="0"/>
              <a:t>Muscle fibers directly join bone (via short, firm connective tissue).</a:t>
            </a:r>
          </a:p>
          <a:p>
            <a:r>
              <a:rPr lang="en-US" b="1" dirty="0"/>
              <a:t>Tendinous Attachments</a:t>
            </a:r>
            <a:endParaRPr lang="en-US" dirty="0"/>
          </a:p>
          <a:p>
            <a:pPr lvl="1"/>
            <a:r>
              <a:rPr lang="en-US" dirty="0"/>
              <a:t>Rope-like or cord-like tendons connect muscle to bone.</a:t>
            </a:r>
          </a:p>
          <a:p>
            <a:r>
              <a:rPr lang="en-US" b="1" dirty="0"/>
              <a:t>Aponeurotic Attachments</a:t>
            </a:r>
            <a:endParaRPr lang="en-US" dirty="0"/>
          </a:p>
          <a:p>
            <a:pPr lvl="1"/>
            <a:r>
              <a:rPr lang="en-US" dirty="0"/>
              <a:t>Wide, flat tendons used by broad, flat muscles.</a:t>
            </a:r>
          </a:p>
          <a:p>
            <a:r>
              <a:rPr lang="en-US" b="1" dirty="0"/>
              <a:t>Fibrous &amp; </a:t>
            </a:r>
            <a:r>
              <a:rPr lang="en-US" b="1" dirty="0" err="1"/>
              <a:t>Fibrocartilaginous</a:t>
            </a:r>
            <a:r>
              <a:rPr lang="en-US" b="1" dirty="0"/>
              <a:t> Attachments</a:t>
            </a:r>
            <a:endParaRPr lang="en-US" dirty="0"/>
          </a:p>
          <a:p>
            <a:pPr lvl="1"/>
            <a:r>
              <a:rPr lang="en-US" dirty="0"/>
              <a:t>Seen at regions of friction or pressure.</a:t>
            </a:r>
          </a:p>
          <a:p>
            <a:r>
              <a:rPr lang="en-US" b="1" dirty="0"/>
              <a:t>Skin Attachments</a:t>
            </a:r>
            <a:endParaRPr lang="en-US" dirty="0"/>
          </a:p>
          <a:p>
            <a:pPr lvl="1"/>
            <a:r>
              <a:rPr lang="en-US" dirty="0"/>
              <a:t>In muscles of facial expression.</a:t>
            </a:r>
          </a:p>
        </p:txBody>
      </p:sp>
    </p:spTree>
    <p:extLst>
      <p:ext uri="{BB962C8B-B14F-4D97-AF65-F5344CB8AC3E}">
        <p14:creationId xmlns:p14="http://schemas.microsoft.com/office/powerpoint/2010/main" val="22781709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2303" y="500933"/>
            <a:ext cx="795131" cy="4811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Structures From Which a Muscle May Originate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b="1" dirty="0" smtClean="0"/>
              <a:t>Bones</a:t>
            </a:r>
            <a:endParaRPr lang="en-US" dirty="0"/>
          </a:p>
          <a:p>
            <a:pPr lvl="1"/>
            <a:r>
              <a:rPr lang="en-US" dirty="0"/>
              <a:t>Most common site; includes shafts, tubercles, ridges.</a:t>
            </a:r>
          </a:p>
          <a:p>
            <a:r>
              <a:rPr lang="en-US" b="1" dirty="0"/>
              <a:t>Cartilage</a:t>
            </a:r>
            <a:endParaRPr lang="en-US" dirty="0"/>
          </a:p>
          <a:p>
            <a:pPr lvl="1"/>
            <a:r>
              <a:rPr lang="en-US" dirty="0"/>
              <a:t>e.g., laryngeal muscles.</a:t>
            </a:r>
          </a:p>
          <a:p>
            <a:r>
              <a:rPr lang="en-US" b="1" dirty="0"/>
              <a:t>Ligaments</a:t>
            </a:r>
            <a:endParaRPr lang="en-US" dirty="0"/>
          </a:p>
          <a:p>
            <a:r>
              <a:rPr lang="en-US" b="1" dirty="0"/>
              <a:t>Fascia</a:t>
            </a:r>
            <a:endParaRPr lang="en-US" dirty="0"/>
          </a:p>
          <a:p>
            <a:pPr lvl="1"/>
            <a:r>
              <a:rPr lang="en-US" dirty="0"/>
              <a:t>e.g., muscles originating from deep fascia.</a:t>
            </a:r>
          </a:p>
          <a:p>
            <a:r>
              <a:rPr lang="en-US" b="1" dirty="0"/>
              <a:t>Aponeuroses</a:t>
            </a:r>
            <a:endParaRPr lang="en-US" dirty="0"/>
          </a:p>
          <a:p>
            <a:r>
              <a:rPr lang="en-US" b="1" dirty="0"/>
              <a:t>Skin</a:t>
            </a:r>
            <a:endParaRPr lang="en-US" dirty="0"/>
          </a:p>
          <a:p>
            <a:pPr lvl="1"/>
            <a:r>
              <a:rPr lang="en-US" dirty="0"/>
              <a:t>For facial muscles.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69271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2303" y="500933"/>
            <a:ext cx="795131" cy="4811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Structures </a:t>
            </a:r>
            <a:r>
              <a:rPr lang="en-US" b="1" dirty="0"/>
              <a:t>Into Which Skeletal Muscles May Insert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b="1" dirty="0" smtClean="0"/>
              <a:t>Bones</a:t>
            </a:r>
            <a:endParaRPr lang="en-US" dirty="0"/>
          </a:p>
          <a:p>
            <a:pPr lvl="1"/>
            <a:r>
              <a:rPr lang="en-US" dirty="0"/>
              <a:t>Primary insertion site.</a:t>
            </a:r>
          </a:p>
          <a:p>
            <a:r>
              <a:rPr lang="en-US" b="1" dirty="0"/>
              <a:t>Cartilage</a:t>
            </a:r>
            <a:endParaRPr lang="en-US" dirty="0"/>
          </a:p>
          <a:p>
            <a:pPr lvl="1"/>
            <a:r>
              <a:rPr lang="en-US" dirty="0"/>
              <a:t>e.g., some pharyngeal or laryngeal muscles.</a:t>
            </a:r>
          </a:p>
          <a:p>
            <a:r>
              <a:rPr lang="en-US" b="1" dirty="0"/>
              <a:t>Ligaments</a:t>
            </a:r>
            <a:endParaRPr lang="en-US" dirty="0"/>
          </a:p>
          <a:p>
            <a:r>
              <a:rPr lang="en-US" b="1" dirty="0"/>
              <a:t>Fascia / Aponeuroses</a:t>
            </a:r>
            <a:endParaRPr lang="en-US" dirty="0"/>
          </a:p>
          <a:p>
            <a:pPr lvl="1"/>
            <a:r>
              <a:rPr lang="en-US" dirty="0"/>
              <a:t>e.g., abdominal wall.</a:t>
            </a:r>
          </a:p>
          <a:p>
            <a:r>
              <a:rPr lang="en-US" b="1" dirty="0"/>
              <a:t>Skin</a:t>
            </a:r>
            <a:endParaRPr lang="en-US" dirty="0"/>
          </a:p>
          <a:p>
            <a:pPr lvl="1"/>
            <a:r>
              <a:rPr lang="en-US" dirty="0"/>
              <a:t>Especially facial muscles.</a:t>
            </a:r>
          </a:p>
          <a:p>
            <a:r>
              <a:rPr lang="en-US" b="1" dirty="0"/>
              <a:t>Tendons of Other Muscles</a:t>
            </a:r>
            <a:endParaRPr lang="en-US" dirty="0"/>
          </a:p>
          <a:p>
            <a:pPr lvl="1"/>
            <a:r>
              <a:rPr lang="en-US" dirty="0"/>
              <a:t>For coordinated group action.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78110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2303" y="500933"/>
            <a:ext cx="795131" cy="4811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Lubricating Mechanisms of Muscles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Synovial </a:t>
            </a:r>
            <a:r>
              <a:rPr lang="en-US" b="1" dirty="0"/>
              <a:t>Tendon Sheaths</a:t>
            </a:r>
            <a:endParaRPr lang="en-US" dirty="0"/>
          </a:p>
          <a:p>
            <a:pPr lvl="1"/>
            <a:r>
              <a:rPr lang="en-US" dirty="0"/>
              <a:t>Double-layered tubular sacs wrapped around tendons.</a:t>
            </a:r>
          </a:p>
          <a:p>
            <a:pPr lvl="1"/>
            <a:r>
              <a:rPr lang="en-US" dirty="0"/>
              <a:t>Reduce friction where tendons pass through confined spaces.</a:t>
            </a:r>
          </a:p>
        </p:txBody>
      </p:sp>
    </p:spTree>
    <p:extLst>
      <p:ext uri="{BB962C8B-B14F-4D97-AF65-F5344CB8AC3E}">
        <p14:creationId xmlns:p14="http://schemas.microsoft.com/office/powerpoint/2010/main" val="15082507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2303" y="500933"/>
            <a:ext cx="795131" cy="4811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48640" y="982132"/>
            <a:ext cx="11100021" cy="5347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94251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22</TotalTime>
  <Words>286</Words>
  <Application>Microsoft Office PowerPoint</Application>
  <PresentationFormat>Widescreen</PresentationFormat>
  <Paragraphs>65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Garamond</vt:lpstr>
      <vt:lpstr>Organic</vt:lpstr>
      <vt:lpstr> ANATOMY</vt:lpstr>
      <vt:lpstr>Parts of a Muscle</vt:lpstr>
      <vt:lpstr>PowerPoint Presentation</vt:lpstr>
      <vt:lpstr>CONTINUED </vt:lpstr>
      <vt:lpstr> Muscle Attachments</vt:lpstr>
      <vt:lpstr>Structures From Which a Muscle May Originate</vt:lpstr>
      <vt:lpstr>Structures Into Which Skeletal Muscles May Insert</vt:lpstr>
      <vt:lpstr>Lubricating Mechanisms of Muscles</vt:lpstr>
      <vt:lpstr>PowerPoint Presentation</vt:lpstr>
      <vt:lpstr>CONTINUED </vt:lpstr>
      <vt:lpstr>CONTINUED</vt:lpstr>
      <vt:lpstr>PowerPoint Presentation</vt:lpstr>
      <vt:lpstr>PowerPoint Presentation</vt:lpstr>
    </vt:vector>
  </TitlesOfParts>
  <Company>MRT www.Win2Farsi.com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GENERAL ANATOMY</dc:title>
  <dc:creator>Moorche</dc:creator>
  <cp:lastModifiedBy>Moorche</cp:lastModifiedBy>
  <cp:revision>4</cp:revision>
  <dcterms:created xsi:type="dcterms:W3CDTF">2025-12-01T13:30:13Z</dcterms:created>
  <dcterms:modified xsi:type="dcterms:W3CDTF">2025-12-01T13:52:19Z</dcterms:modified>
</cp:coreProperties>
</file>