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BASIC MEDICAL SCIENCE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MEDICAL TECHNOLOGIES I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75" y="1423284"/>
            <a:ext cx="707666" cy="44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1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492981"/>
            <a:ext cx="707666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Hormones Secreted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Growth </a:t>
            </a:r>
            <a:r>
              <a:rPr lang="en-US" b="1" dirty="0"/>
              <a:t>hormone (GH)</a:t>
            </a:r>
            <a:endParaRPr lang="en-US" dirty="0"/>
          </a:p>
          <a:p>
            <a:r>
              <a:rPr lang="en-US" b="1" dirty="0"/>
              <a:t>Thyroid-stimulating hormone (TSH)</a:t>
            </a:r>
            <a:endParaRPr lang="en-US" dirty="0"/>
          </a:p>
          <a:p>
            <a:r>
              <a:rPr lang="en-US" b="1" dirty="0"/>
              <a:t>Adrenocorticotropic hormone (ACTH)</a:t>
            </a:r>
            <a:endParaRPr lang="en-US" dirty="0"/>
          </a:p>
          <a:p>
            <a:r>
              <a:rPr lang="en-US" b="1" dirty="0"/>
              <a:t>Follicle-stimulating hormone (FSH)</a:t>
            </a:r>
            <a:endParaRPr lang="en-US" dirty="0"/>
          </a:p>
          <a:p>
            <a:r>
              <a:rPr lang="en-US" b="1" dirty="0"/>
              <a:t>Luteinizing hormone (LH)</a:t>
            </a:r>
            <a:endParaRPr lang="en-US" dirty="0"/>
          </a:p>
          <a:p>
            <a:r>
              <a:rPr lang="en-US" b="1" dirty="0"/>
              <a:t>Prolactin (PRL)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364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492981"/>
            <a:ext cx="707666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Posterior Pituitary (Neurohypophysis)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Small, compact structure made mainly of nerve fibers &amp; </a:t>
            </a:r>
            <a:r>
              <a:rPr lang="en-US" dirty="0" err="1"/>
              <a:t>neuroglial</a:t>
            </a:r>
            <a:r>
              <a:rPr lang="en-US" dirty="0"/>
              <a:t> cells</a:t>
            </a:r>
            <a:r>
              <a:rPr lang="en-US" dirty="0" smtClean="0"/>
              <a:t>.</a:t>
            </a:r>
          </a:p>
          <a:p>
            <a:r>
              <a:rPr lang="en-US" dirty="0"/>
              <a:t>Does not synthesize hormones; it stores &amp; releases two peptide hormones made by the hypothalamus: oxytocin &amp; vasopressin (ADH</a:t>
            </a:r>
            <a:r>
              <a:rPr lang="en-US" dirty="0" smtClean="0"/>
              <a:t>).</a:t>
            </a:r>
          </a:p>
          <a:p>
            <a:r>
              <a:rPr lang="en-US" b="1" dirty="0"/>
              <a:t>Oxytocin: </a:t>
            </a:r>
            <a:r>
              <a:rPr lang="en-US" dirty="0"/>
              <a:t>triggers uterine contractions during childbirth &amp; milk ejection during breastfeeding.</a:t>
            </a:r>
          </a:p>
        </p:txBody>
      </p:sp>
    </p:spTree>
    <p:extLst>
      <p:ext uri="{BB962C8B-B14F-4D97-AF65-F5344CB8AC3E}">
        <p14:creationId xmlns:p14="http://schemas.microsoft.com/office/powerpoint/2010/main" val="952594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492981"/>
            <a:ext cx="707666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Vasopressin (ADH): </a:t>
            </a:r>
            <a:r>
              <a:rPr lang="en-US" dirty="0"/>
              <a:t>regulates water reabsorption in kidneys, maintaining water balance &amp; blood pressure.</a:t>
            </a:r>
          </a:p>
        </p:txBody>
      </p:sp>
    </p:spTree>
    <p:extLst>
      <p:ext uri="{BB962C8B-B14F-4D97-AF65-F5344CB8AC3E}">
        <p14:creationId xmlns:p14="http://schemas.microsoft.com/office/powerpoint/2010/main" val="3880132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492981"/>
            <a:ext cx="707666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Pituitary Stalk &amp; Infundibulum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pituitary gland connects to the hypothalamus via a stalk‑like structure called the pituitary stalk or infundibulum</a:t>
            </a:r>
            <a:r>
              <a:rPr lang="en-US" dirty="0" smtClean="0"/>
              <a:t>.</a:t>
            </a:r>
          </a:p>
          <a:p>
            <a:r>
              <a:rPr lang="en-US" dirty="0"/>
              <a:t>The stalk contains blood vessels &amp; nerve fibers that link the hypothalamus to the posterior pituitary, allowing transport of </a:t>
            </a:r>
            <a:r>
              <a:rPr lang="en-US" dirty="0" err="1"/>
              <a:t>neurohormones</a:t>
            </a:r>
            <a:r>
              <a:rPr lang="en-US" dirty="0"/>
              <a:t> produced by the hypothalamus</a:t>
            </a:r>
            <a:r>
              <a:rPr lang="en-US" dirty="0" smtClean="0"/>
              <a:t>.</a:t>
            </a:r>
          </a:p>
          <a:p>
            <a:r>
              <a:rPr lang="en-US" dirty="0"/>
              <a:t>It acts as a conduit for releasing &amp; inhibiting hormones synthesized in the hypothalamus to reach the anterior pituitary, regulating its hormone secretion.</a:t>
            </a:r>
          </a:p>
        </p:txBody>
      </p:sp>
    </p:spTree>
    <p:extLst>
      <p:ext uri="{BB962C8B-B14F-4D97-AF65-F5344CB8AC3E}">
        <p14:creationId xmlns:p14="http://schemas.microsoft.com/office/powerpoint/2010/main" val="1080103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492981"/>
            <a:ext cx="707666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3"/>
            <a:ext cx="11139778" cy="541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94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492981"/>
            <a:ext cx="707666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Blood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pituitary receives blood from two main arteries: superior </a:t>
            </a:r>
            <a:r>
              <a:rPr lang="en-US" dirty="0" err="1"/>
              <a:t>hypophyseal</a:t>
            </a:r>
            <a:r>
              <a:rPr lang="en-US" dirty="0"/>
              <a:t> artery &amp; inferior </a:t>
            </a:r>
            <a:r>
              <a:rPr lang="en-US" dirty="0" err="1"/>
              <a:t>hypophyseal</a:t>
            </a:r>
            <a:r>
              <a:rPr lang="en-US" dirty="0"/>
              <a:t> artery</a:t>
            </a:r>
            <a:r>
              <a:rPr lang="en-US" dirty="0" smtClean="0"/>
              <a:t>.</a:t>
            </a:r>
          </a:p>
          <a:p>
            <a:r>
              <a:rPr lang="en-US" b="1" dirty="0"/>
              <a:t>Superior </a:t>
            </a:r>
            <a:r>
              <a:rPr lang="en-US" b="1" dirty="0" err="1"/>
              <a:t>hypophyseal</a:t>
            </a:r>
            <a:r>
              <a:rPr lang="en-US" b="1" dirty="0"/>
              <a:t> artery: </a:t>
            </a:r>
            <a:r>
              <a:rPr lang="en-US" dirty="0"/>
              <a:t>branches from the internal carotid artery; supplies the median eminence &amp; upper pituitary stalk</a:t>
            </a:r>
            <a:r>
              <a:rPr lang="en-US" dirty="0" smtClean="0"/>
              <a:t>.</a:t>
            </a:r>
          </a:p>
          <a:p>
            <a:r>
              <a:rPr lang="en-US" b="1" dirty="0"/>
              <a:t>Inferior </a:t>
            </a:r>
            <a:r>
              <a:rPr lang="en-US" b="1" dirty="0" err="1"/>
              <a:t>hypophyseal</a:t>
            </a:r>
            <a:r>
              <a:rPr lang="en-US" b="1" dirty="0"/>
              <a:t> artery: </a:t>
            </a:r>
            <a:r>
              <a:rPr lang="en-US" dirty="0"/>
              <a:t>branches from the cavernous segment of the internal carotid artery; supplies the posterior pituitary &amp; lower pituitary stalk.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739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492981"/>
            <a:ext cx="707666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2"/>
            <a:ext cx="11219291" cy="535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07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492981"/>
            <a:ext cx="707666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6347" y="982132"/>
            <a:ext cx="11052313" cy="527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90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492981"/>
            <a:ext cx="707666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4" y="982132"/>
            <a:ext cx="11195436" cy="539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33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469127"/>
            <a:ext cx="707666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Endocrine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OVERVIEW:</a:t>
            </a:r>
          </a:p>
          <a:p>
            <a:r>
              <a:rPr lang="en-US" dirty="0" smtClean="0"/>
              <a:t>The </a:t>
            </a:r>
            <a:r>
              <a:rPr lang="en-US" b="1" dirty="0"/>
              <a:t>endocrine system</a:t>
            </a:r>
            <a:r>
              <a:rPr lang="en-US" dirty="0"/>
              <a:t> is a network of glands in the body that produce and release </a:t>
            </a:r>
            <a:r>
              <a:rPr lang="en-US" b="1" dirty="0"/>
              <a:t>hormones</a:t>
            </a:r>
            <a:r>
              <a:rPr lang="en-US" dirty="0" smtClean="0"/>
              <a:t>.</a:t>
            </a:r>
          </a:p>
          <a:p>
            <a:r>
              <a:rPr lang="en-US" dirty="0"/>
              <a:t>These hormones travel through the bloodstream and regulate various functions such as </a:t>
            </a:r>
            <a:r>
              <a:rPr lang="en-US" b="1" dirty="0"/>
              <a:t>growth, metabolism, reproduction, mood, and homeostasis</a:t>
            </a:r>
            <a:r>
              <a:rPr lang="en-US" dirty="0"/>
              <a:t>. It helps maintain the body's internal balance and coordinates long-term processes.</a:t>
            </a:r>
          </a:p>
        </p:txBody>
      </p:sp>
    </p:spTree>
    <p:extLst>
      <p:ext uri="{BB962C8B-B14F-4D97-AF65-F5344CB8AC3E}">
        <p14:creationId xmlns:p14="http://schemas.microsoft.com/office/powerpoint/2010/main" val="1018384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492981"/>
            <a:ext cx="707666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Major Endocrine Glands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Pituitary </a:t>
            </a:r>
            <a:r>
              <a:rPr lang="en-US" dirty="0"/>
              <a:t>gland</a:t>
            </a:r>
          </a:p>
          <a:p>
            <a:r>
              <a:rPr lang="en-US" dirty="0"/>
              <a:t>Thyroid gland</a:t>
            </a:r>
          </a:p>
          <a:p>
            <a:r>
              <a:rPr lang="en-US" dirty="0"/>
              <a:t>Parathyroid gland</a:t>
            </a:r>
          </a:p>
          <a:p>
            <a:r>
              <a:rPr lang="en-US" dirty="0"/>
              <a:t>Adrenal gland</a:t>
            </a:r>
          </a:p>
          <a:p>
            <a:r>
              <a:rPr lang="en-US" dirty="0"/>
              <a:t>Hormones of testis</a:t>
            </a:r>
          </a:p>
          <a:p>
            <a:r>
              <a:rPr lang="en-US" dirty="0"/>
              <a:t>Prostate</a:t>
            </a:r>
          </a:p>
          <a:p>
            <a:r>
              <a:rPr lang="en-US" dirty="0"/>
              <a:t>Ovaries</a:t>
            </a:r>
          </a:p>
          <a:p>
            <a:r>
              <a:rPr lang="en-US" dirty="0"/>
              <a:t>Pancreas and thymus</a:t>
            </a:r>
          </a:p>
        </p:txBody>
      </p:sp>
    </p:spTree>
    <p:extLst>
      <p:ext uri="{BB962C8B-B14F-4D97-AF65-F5344CB8AC3E}">
        <p14:creationId xmlns:p14="http://schemas.microsoft.com/office/powerpoint/2010/main" val="2413412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492981"/>
            <a:ext cx="707666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PITUITARY 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Overview</a:t>
            </a:r>
          </a:p>
          <a:p>
            <a:r>
              <a:rPr lang="en-US" dirty="0"/>
              <a:t>Also known as the </a:t>
            </a:r>
            <a:r>
              <a:rPr lang="en-US" b="1" dirty="0" err="1"/>
              <a:t>hypophysis</a:t>
            </a:r>
            <a:r>
              <a:rPr lang="en-US" dirty="0"/>
              <a:t>.</a:t>
            </a:r>
          </a:p>
          <a:p>
            <a:r>
              <a:rPr lang="en-US" dirty="0"/>
              <a:t>Small, pea-sized gland located at the </a:t>
            </a:r>
            <a:r>
              <a:rPr lang="en-US" b="1" dirty="0"/>
              <a:t>base of the brain</a:t>
            </a:r>
            <a:r>
              <a:rPr lang="en-US" dirty="0"/>
              <a:t>, just below the hypothalamus.</a:t>
            </a:r>
          </a:p>
          <a:p>
            <a:r>
              <a:rPr lang="en-US" dirty="0"/>
              <a:t>Situated in the </a:t>
            </a:r>
            <a:r>
              <a:rPr lang="en-US" b="1" dirty="0" err="1"/>
              <a:t>sella</a:t>
            </a:r>
            <a:r>
              <a:rPr lang="en-US" b="1" dirty="0"/>
              <a:t> </a:t>
            </a:r>
            <a:r>
              <a:rPr lang="en-US" b="1" dirty="0" err="1"/>
              <a:t>turcica</a:t>
            </a:r>
            <a:r>
              <a:rPr lang="en-US" dirty="0"/>
              <a:t> of the sphenoid bone.</a:t>
            </a:r>
          </a:p>
          <a:p>
            <a:r>
              <a:rPr lang="en-US" dirty="0"/>
              <a:t>Often called the </a:t>
            </a:r>
            <a:r>
              <a:rPr lang="en-US" b="1" dirty="0"/>
              <a:t>“master gland”</a:t>
            </a:r>
            <a:r>
              <a:rPr lang="en-US" dirty="0"/>
              <a:t> because it regulates several physiological processes.</a:t>
            </a:r>
          </a:p>
          <a:p>
            <a:r>
              <a:rPr lang="en-US" dirty="0"/>
              <a:t>Controls other endocrine glands and influences:</a:t>
            </a:r>
          </a:p>
          <a:p>
            <a:pPr lvl="1"/>
            <a:r>
              <a:rPr lang="en-US" dirty="0"/>
              <a:t>Growth</a:t>
            </a:r>
          </a:p>
          <a:p>
            <a:pPr lvl="1"/>
            <a:r>
              <a:rPr lang="en-US" dirty="0"/>
              <a:t>Metabolism</a:t>
            </a:r>
          </a:p>
          <a:p>
            <a:pPr lvl="1"/>
            <a:r>
              <a:rPr lang="en-US" dirty="0"/>
              <a:t>Reproduction</a:t>
            </a:r>
          </a:p>
          <a:p>
            <a:pPr lvl="1"/>
            <a:r>
              <a:rPr lang="en-US" dirty="0"/>
              <a:t>Stress response</a:t>
            </a:r>
          </a:p>
        </p:txBody>
      </p:sp>
    </p:spTree>
    <p:extLst>
      <p:ext uri="{BB962C8B-B14F-4D97-AF65-F5344CB8AC3E}">
        <p14:creationId xmlns:p14="http://schemas.microsoft.com/office/powerpoint/2010/main" val="120611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492981"/>
            <a:ext cx="707666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2"/>
            <a:ext cx="11012556" cy="537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02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492981"/>
            <a:ext cx="707666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Anatomy of the Pituitary 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1. Structure</a:t>
            </a:r>
          </a:p>
          <a:p>
            <a:r>
              <a:rPr lang="en-US" dirty="0"/>
              <a:t>Consists of </a:t>
            </a:r>
            <a:r>
              <a:rPr lang="en-US" b="1" dirty="0"/>
              <a:t>two distinct lobes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Anterior pituitary (Adenohypophysis)</a:t>
            </a:r>
            <a:endParaRPr lang="en-US" dirty="0"/>
          </a:p>
          <a:p>
            <a:pPr lvl="1"/>
            <a:r>
              <a:rPr lang="en-US" b="1" dirty="0"/>
              <a:t>Posterior pituitary (Neurohypophysis)</a:t>
            </a:r>
            <a:endParaRPr lang="en-US" dirty="0"/>
          </a:p>
          <a:p>
            <a:r>
              <a:rPr lang="en-US" dirty="0"/>
              <a:t>Lobes differ in:</a:t>
            </a:r>
          </a:p>
          <a:p>
            <a:pPr lvl="1"/>
            <a:r>
              <a:rPr lang="en-US" dirty="0"/>
              <a:t>Embryonic origin</a:t>
            </a:r>
          </a:p>
          <a:p>
            <a:pPr lvl="1"/>
            <a:r>
              <a:rPr lang="en-US" dirty="0"/>
              <a:t>Structure</a:t>
            </a:r>
          </a:p>
          <a:p>
            <a:pPr lvl="1"/>
            <a:r>
              <a:rPr lang="en-US" dirty="0"/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1782481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492981"/>
            <a:ext cx="707666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Anterior Pituitary (Adenohypophysis)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General Features</a:t>
            </a:r>
          </a:p>
          <a:p>
            <a:r>
              <a:rPr lang="en-US" dirty="0"/>
              <a:t>Larger portion, ~</a:t>
            </a:r>
            <a:r>
              <a:rPr lang="en-US" b="1" dirty="0"/>
              <a:t>80%</a:t>
            </a:r>
            <a:r>
              <a:rPr lang="en-US" dirty="0"/>
              <a:t> of total gland weight.</a:t>
            </a:r>
          </a:p>
          <a:p>
            <a:r>
              <a:rPr lang="en-US" dirty="0"/>
              <a:t>Composed of </a:t>
            </a:r>
            <a:r>
              <a:rPr lang="en-US" b="1" dirty="0"/>
              <a:t>glandular tissue</a:t>
            </a:r>
            <a:r>
              <a:rPr lang="en-US" dirty="0"/>
              <a:t>.</a:t>
            </a:r>
          </a:p>
          <a:p>
            <a:r>
              <a:rPr lang="en-US" dirty="0"/>
              <a:t>Contains different cell types that secrete specific hormones.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79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492981"/>
            <a:ext cx="707666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Subdivisions</a:t>
            </a:r>
          </a:p>
          <a:p>
            <a:r>
              <a:rPr lang="en-US" b="1" dirty="0"/>
              <a:t>Pars </a:t>
            </a:r>
            <a:r>
              <a:rPr lang="en-US" b="1" dirty="0" err="1"/>
              <a:t>distalis</a:t>
            </a:r>
            <a:r>
              <a:rPr lang="en-US" dirty="0"/>
              <a:t> (largest and most important region)</a:t>
            </a:r>
          </a:p>
          <a:p>
            <a:r>
              <a:rPr lang="en-US" b="1" dirty="0"/>
              <a:t>Pars intermedia</a:t>
            </a:r>
            <a:endParaRPr lang="en-US" dirty="0"/>
          </a:p>
          <a:p>
            <a:r>
              <a:rPr lang="en-US" b="1" dirty="0"/>
              <a:t>Pars </a:t>
            </a:r>
            <a:r>
              <a:rPr lang="en-US" b="1" dirty="0" err="1"/>
              <a:t>tuberalis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458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2" y="492981"/>
            <a:ext cx="707666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3"/>
            <a:ext cx="11139778" cy="541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925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</TotalTime>
  <Words>467</Words>
  <Application>Microsoft Office PowerPoint</Application>
  <PresentationFormat>Widescreen</PresentationFormat>
  <Paragraphs>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BASIC MEDICAL SCIENCE</vt:lpstr>
      <vt:lpstr>Endocrine System</vt:lpstr>
      <vt:lpstr>Major Endocrine Glands</vt:lpstr>
      <vt:lpstr>PITUITARY GLAND</vt:lpstr>
      <vt:lpstr>PowerPoint Presentation</vt:lpstr>
      <vt:lpstr>Anatomy of the Pituitary Gland</vt:lpstr>
      <vt:lpstr>2. Anterior Pituitary (Adenohypophysis)</vt:lpstr>
      <vt:lpstr>CONTINUED </vt:lpstr>
      <vt:lpstr>PowerPoint Presentation</vt:lpstr>
      <vt:lpstr>Hormones Secreted</vt:lpstr>
      <vt:lpstr>Posterior Pituitary (Neurohypophysis)</vt:lpstr>
      <vt:lpstr>CONTINUED </vt:lpstr>
      <vt:lpstr> Pituitary Stalk &amp; Infundibulum</vt:lpstr>
      <vt:lpstr>PowerPoint Presentation</vt:lpstr>
      <vt:lpstr>Blood Supply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Moorche</dc:creator>
  <cp:lastModifiedBy>Moorche</cp:lastModifiedBy>
  <cp:revision>4</cp:revision>
  <dcterms:created xsi:type="dcterms:W3CDTF">2025-12-02T13:38:18Z</dcterms:created>
  <dcterms:modified xsi:type="dcterms:W3CDTF">2025-12-02T14:18:17Z</dcterms:modified>
</cp:coreProperties>
</file>