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D. Triangular (Convergent)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Description</a:t>
            </a:r>
            <a:r>
              <a:rPr lang="en-US" b="1" dirty="0"/>
              <a:t>:</a:t>
            </a:r>
            <a:r>
              <a:rPr lang="en-US" dirty="0"/>
              <a:t> Broad origin narrowing to a single tendon.</a:t>
            </a:r>
          </a:p>
          <a:p>
            <a:r>
              <a:rPr lang="en-US" b="1" dirty="0"/>
              <a:t>Features:</a:t>
            </a:r>
            <a:r>
              <a:rPr lang="en-US" dirty="0"/>
              <a:t> Can generate powerful pulls in varied directions.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pPr lvl="1"/>
            <a:r>
              <a:rPr lang="en-US" b="1" dirty="0"/>
              <a:t>Pectoralis major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3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982133"/>
            <a:ext cx="11203386" cy="5386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5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E. Circular (Sphincter)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Description</a:t>
            </a:r>
            <a:r>
              <a:rPr lang="en-US" b="1" dirty="0"/>
              <a:t>:</a:t>
            </a:r>
            <a:r>
              <a:rPr lang="en-US" dirty="0"/>
              <a:t> Fibers arranged concentrically around openings.</a:t>
            </a:r>
          </a:p>
          <a:p>
            <a:r>
              <a:rPr lang="en-US" b="1" dirty="0"/>
              <a:t>Function:</a:t>
            </a:r>
            <a:r>
              <a:rPr lang="en-US" dirty="0"/>
              <a:t> Close or open body orifices.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b="1" dirty="0"/>
              <a:t>Orbicularis oculi</a:t>
            </a:r>
            <a:endParaRPr lang="en-US" dirty="0"/>
          </a:p>
          <a:p>
            <a:pPr lvl="1"/>
            <a:r>
              <a:rPr lang="en-US" b="1" dirty="0"/>
              <a:t>Orbicularis </a:t>
            </a:r>
            <a:r>
              <a:rPr lang="en-US" b="1" dirty="0" err="1"/>
              <a:t>oris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40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250" y="982132"/>
            <a:ext cx="11028460" cy="5363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3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F. Spiral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Description</a:t>
            </a:r>
            <a:r>
              <a:rPr lang="en-US" b="1" dirty="0"/>
              <a:t>:</a:t>
            </a:r>
            <a:r>
              <a:rPr lang="en-US" dirty="0"/>
              <a:t> Fibers twist between origin and insertion.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pPr lvl="1"/>
            <a:r>
              <a:rPr lang="en-US" b="1" dirty="0"/>
              <a:t>Supinator</a:t>
            </a:r>
            <a:r>
              <a:rPr lang="en-US" dirty="0"/>
              <a:t> muscle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49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982132"/>
            <a:ext cx="11147729" cy="5331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8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G. Quadrate (Square-shaped) Muscles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Description</a:t>
            </a:r>
            <a:r>
              <a:rPr lang="en-US" b="1" dirty="0"/>
              <a:t>:</a:t>
            </a:r>
            <a:r>
              <a:rPr lang="en-US" dirty="0"/>
              <a:t> Four-sided, flat muscles.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pPr lvl="1"/>
            <a:r>
              <a:rPr lang="en-US" b="1" dirty="0"/>
              <a:t>Quadratus </a:t>
            </a:r>
            <a:r>
              <a:rPr lang="en-US" b="1" dirty="0" err="1"/>
              <a:t>lumborum</a:t>
            </a:r>
            <a:endParaRPr lang="en-US" dirty="0"/>
          </a:p>
          <a:p>
            <a:pPr lvl="1"/>
            <a:r>
              <a:rPr lang="en-US" b="1" dirty="0"/>
              <a:t>Pronator quadratus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24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8" y="982132"/>
            <a:ext cx="11076166" cy="5347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23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982132"/>
            <a:ext cx="11235193" cy="5370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79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2. Classification Based on Group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Agonist (Prime Mover)</a:t>
            </a:r>
          </a:p>
          <a:p>
            <a:r>
              <a:rPr lang="en-US" b="1" dirty="0"/>
              <a:t>Role:</a:t>
            </a:r>
            <a:r>
              <a:rPr lang="en-US" dirty="0"/>
              <a:t> Main muscle responsible for producing a specific movement.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pPr lvl="1"/>
            <a:r>
              <a:rPr lang="en-US" b="1" dirty="0"/>
              <a:t>Biceps </a:t>
            </a:r>
            <a:r>
              <a:rPr lang="en-US" b="1" dirty="0" err="1"/>
              <a:t>brachii</a:t>
            </a:r>
            <a:r>
              <a:rPr lang="en-US" dirty="0"/>
              <a:t> → prime mover for elbow flexion.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3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Skeletal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Classification Based on </a:t>
            </a:r>
            <a:r>
              <a:rPr lang="en-US" b="1" dirty="0" smtClean="0"/>
              <a:t>Shape</a:t>
            </a:r>
            <a:endParaRPr lang="en-US" b="1" dirty="0"/>
          </a:p>
          <a:p>
            <a:r>
              <a:rPr lang="en-US" b="1" dirty="0"/>
              <a:t>2. Classification Based on Group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093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93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 Antagonist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Role</a:t>
            </a:r>
            <a:r>
              <a:rPr lang="en-US" b="1" dirty="0"/>
              <a:t>:</a:t>
            </a:r>
            <a:r>
              <a:rPr lang="en-US" dirty="0"/>
              <a:t> Produces the opposite action of agonist; relaxes when agonist contracts.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pPr lvl="1"/>
            <a:r>
              <a:rPr lang="en-US" b="1" dirty="0"/>
              <a:t>Triceps </a:t>
            </a:r>
            <a:r>
              <a:rPr lang="en-US" b="1" dirty="0" err="1"/>
              <a:t>brachii</a:t>
            </a:r>
            <a:r>
              <a:rPr lang="en-US" dirty="0"/>
              <a:t> → antagonist during elbow flexion.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60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C. Synergist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Role</a:t>
            </a:r>
            <a:r>
              <a:rPr lang="en-US" b="1" dirty="0"/>
              <a:t>:</a:t>
            </a:r>
            <a:r>
              <a:rPr lang="en-US" dirty="0"/>
              <a:t> Assists the prime mover by stabilizing nearby joints or adding force.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pPr lvl="1"/>
            <a:r>
              <a:rPr lang="en-US" b="1" dirty="0"/>
              <a:t>Brachialis</a:t>
            </a:r>
            <a:r>
              <a:rPr lang="en-US" dirty="0"/>
              <a:t> and </a:t>
            </a:r>
            <a:r>
              <a:rPr lang="en-US" b="1" dirty="0" err="1"/>
              <a:t>brachioradialis</a:t>
            </a:r>
            <a:r>
              <a:rPr lang="en-US" dirty="0"/>
              <a:t> assist biceps in elbow flexion.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63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6" y="982133"/>
            <a:ext cx="11235193" cy="5426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91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D. Fixator (Stabilizer)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Role</a:t>
            </a:r>
            <a:r>
              <a:rPr lang="en-US" b="1" dirty="0"/>
              <a:t>:</a:t>
            </a:r>
            <a:r>
              <a:rPr lang="en-US" dirty="0"/>
              <a:t> Stabilizes the origin of the prime mover, allowing efficient movement.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pPr lvl="1"/>
            <a:r>
              <a:rPr lang="en-US" b="1" dirty="0"/>
              <a:t>Muscles of scapular region (rhomboids, trapezius)</a:t>
            </a:r>
            <a:r>
              <a:rPr lang="en-US" dirty="0"/>
              <a:t> stabilize scapula during arm movements.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05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982133"/>
            <a:ext cx="11235193" cy="5386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7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E. Neutralizer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Role</a:t>
            </a:r>
            <a:r>
              <a:rPr lang="en-US" b="1" dirty="0"/>
              <a:t>:</a:t>
            </a:r>
            <a:r>
              <a:rPr lang="en-US" dirty="0"/>
              <a:t> Cancels out unwanted movements produced by another muscle.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pPr lvl="1"/>
            <a:r>
              <a:rPr lang="en-US" dirty="0"/>
              <a:t>During elbow flexion without supination, </a:t>
            </a:r>
            <a:r>
              <a:rPr lang="en-US" b="1" dirty="0"/>
              <a:t>pronator </a:t>
            </a:r>
            <a:r>
              <a:rPr lang="en-US" b="1" dirty="0" err="1"/>
              <a:t>teres</a:t>
            </a:r>
            <a:r>
              <a:rPr lang="en-US" dirty="0"/>
              <a:t> neutralizes the supinating effect of biceps.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96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2" y="982132"/>
            <a:ext cx="11012556" cy="5378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66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508884"/>
            <a:ext cx="11203388" cy="5852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42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508884"/>
            <a:ext cx="11211339" cy="5820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A. Fusiform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Description</a:t>
            </a:r>
            <a:r>
              <a:rPr lang="en-US" b="1" dirty="0"/>
              <a:t>:</a:t>
            </a:r>
            <a:r>
              <a:rPr lang="en-US" dirty="0"/>
              <a:t> Thick in the middle, tapered at both ends.</a:t>
            </a:r>
          </a:p>
          <a:p>
            <a:r>
              <a:rPr lang="en-US" b="1" dirty="0"/>
              <a:t>Features:</a:t>
            </a:r>
            <a:r>
              <a:rPr lang="en-US" dirty="0"/>
              <a:t> Fibers run parallel to the length of the muscle → good for rapid movement.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b="1" dirty="0"/>
              <a:t>Biceps </a:t>
            </a:r>
            <a:r>
              <a:rPr lang="en-US" b="1" dirty="0" err="1"/>
              <a:t>brachii</a:t>
            </a:r>
            <a:endParaRPr lang="en-US" dirty="0"/>
          </a:p>
          <a:p>
            <a:pPr lvl="1"/>
            <a:r>
              <a:rPr lang="en-US" b="1" dirty="0"/>
              <a:t>Sartorius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88" y="982132"/>
            <a:ext cx="5295569" cy="5370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257" y="982132"/>
            <a:ext cx="5876014" cy="53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 Pennate Muscles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Description</a:t>
            </a:r>
            <a:r>
              <a:rPr lang="en-US" b="1" dirty="0"/>
              <a:t>:</a:t>
            </a:r>
            <a:r>
              <a:rPr lang="en-US" dirty="0"/>
              <a:t> Muscle fibers attach obliquely to a central tendon (like a feather).</a:t>
            </a:r>
          </a:p>
          <a:p>
            <a:r>
              <a:rPr lang="en-US" b="1" dirty="0"/>
              <a:t>Types:</a:t>
            </a:r>
            <a:endParaRPr lang="en-US" dirty="0"/>
          </a:p>
          <a:p>
            <a:pPr lvl="1"/>
            <a:r>
              <a:rPr lang="en-US" b="1" dirty="0" err="1"/>
              <a:t>Unipennate</a:t>
            </a:r>
            <a:r>
              <a:rPr lang="en-US" b="1" dirty="0"/>
              <a:t>:</a:t>
            </a:r>
            <a:r>
              <a:rPr lang="en-US" dirty="0"/>
              <a:t> Fibers on one side of tendon – </a:t>
            </a:r>
            <a:r>
              <a:rPr lang="en-US" i="1" dirty="0"/>
              <a:t>e.g., extensor </a:t>
            </a:r>
            <a:r>
              <a:rPr lang="en-US" i="1" dirty="0" err="1"/>
              <a:t>digitorum</a:t>
            </a:r>
            <a:r>
              <a:rPr lang="en-US" i="1" dirty="0"/>
              <a:t> longus</a:t>
            </a:r>
            <a:endParaRPr lang="en-US" dirty="0"/>
          </a:p>
          <a:p>
            <a:pPr lvl="1"/>
            <a:r>
              <a:rPr lang="en-US" b="1" dirty="0" err="1"/>
              <a:t>Bipennate</a:t>
            </a:r>
            <a:r>
              <a:rPr lang="en-US" b="1" dirty="0"/>
              <a:t>:</a:t>
            </a:r>
            <a:r>
              <a:rPr lang="en-US" dirty="0"/>
              <a:t> Fibers on both sides – </a:t>
            </a:r>
            <a:r>
              <a:rPr lang="en-US" i="1" dirty="0"/>
              <a:t>e.g., rectus </a:t>
            </a:r>
            <a:r>
              <a:rPr lang="en-US" i="1" dirty="0" err="1"/>
              <a:t>femoris</a:t>
            </a:r>
            <a:endParaRPr lang="en-US" dirty="0"/>
          </a:p>
          <a:p>
            <a:pPr lvl="1"/>
            <a:r>
              <a:rPr lang="en-US" b="1" dirty="0" err="1"/>
              <a:t>Multipennate</a:t>
            </a:r>
            <a:r>
              <a:rPr lang="en-US" b="1" dirty="0"/>
              <a:t>:</a:t>
            </a:r>
            <a:r>
              <a:rPr lang="en-US" dirty="0"/>
              <a:t> Multiple tendon branches – </a:t>
            </a:r>
            <a:r>
              <a:rPr lang="en-US" i="1" dirty="0"/>
              <a:t>e.g., deltoid</a:t>
            </a:r>
            <a:endParaRPr lang="en-US" dirty="0"/>
          </a:p>
          <a:p>
            <a:r>
              <a:rPr lang="en-US" b="1" dirty="0"/>
              <a:t>Function:</a:t>
            </a:r>
            <a:r>
              <a:rPr lang="en-US" dirty="0"/>
              <a:t> High power output due to more fibers packed in smaller area.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0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97" y="982132"/>
            <a:ext cx="3999506" cy="530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565" y="926473"/>
            <a:ext cx="3098298" cy="5307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863" y="982132"/>
            <a:ext cx="3906740" cy="51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C. Parallel Muscles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Description</a:t>
            </a:r>
            <a:r>
              <a:rPr lang="en-US" b="1" dirty="0"/>
              <a:t>:</a:t>
            </a:r>
            <a:r>
              <a:rPr lang="en-US" dirty="0"/>
              <a:t> Fibers run parallel to long axis; uniform thickness.</a:t>
            </a:r>
          </a:p>
          <a:p>
            <a:r>
              <a:rPr lang="en-US" b="1" dirty="0"/>
              <a:t>Features:</a:t>
            </a:r>
            <a:r>
              <a:rPr lang="en-US" dirty="0"/>
              <a:t> Produce greater range of motion.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b="1" dirty="0"/>
              <a:t>Sternocleidomastoid</a:t>
            </a:r>
            <a:endParaRPr lang="en-US" dirty="0"/>
          </a:p>
          <a:p>
            <a:pPr lvl="1"/>
            <a:r>
              <a:rPr lang="en-US" b="1" dirty="0"/>
              <a:t>Rectus abdominis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3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7" y="982133"/>
            <a:ext cx="11123874" cy="53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542" y="982132"/>
            <a:ext cx="11052313" cy="5410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76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416</Words>
  <Application>Microsoft Office PowerPoint</Application>
  <PresentationFormat>Widescreen</PresentationFormat>
  <Paragraphs>67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Garamond</vt:lpstr>
      <vt:lpstr>Organic</vt:lpstr>
      <vt:lpstr>GENERAL ANATOMY</vt:lpstr>
      <vt:lpstr>Classification of Skeletal Muscles</vt:lpstr>
      <vt:lpstr>A. Fusiform Muscles</vt:lpstr>
      <vt:lpstr>PowerPoint Presentation</vt:lpstr>
      <vt:lpstr>B. Pennate Muscles</vt:lpstr>
      <vt:lpstr>PowerPoint Presentation</vt:lpstr>
      <vt:lpstr>C. Parallel Muscles</vt:lpstr>
      <vt:lpstr>PowerPoint Presentation</vt:lpstr>
      <vt:lpstr>PowerPoint Presentation</vt:lpstr>
      <vt:lpstr>D. Triangular (Convergent) Muscles</vt:lpstr>
      <vt:lpstr>PowerPoint Presentation</vt:lpstr>
      <vt:lpstr>E. Circular (Sphincter) Muscles</vt:lpstr>
      <vt:lpstr>PowerPoint Presentation</vt:lpstr>
      <vt:lpstr>F. Spiral Muscles</vt:lpstr>
      <vt:lpstr>PowerPoint Presentation</vt:lpstr>
      <vt:lpstr>G. Quadrate (Square-shaped) Muscles</vt:lpstr>
      <vt:lpstr>PowerPoint Presentation</vt:lpstr>
      <vt:lpstr>PowerPoint Presentation</vt:lpstr>
      <vt:lpstr>2. Classification Based on Group Action</vt:lpstr>
      <vt:lpstr>B. Antagonist</vt:lpstr>
      <vt:lpstr>C. Synergist</vt:lpstr>
      <vt:lpstr>PowerPoint Presentation</vt:lpstr>
      <vt:lpstr>D. Fixator (Stabilizer)</vt:lpstr>
      <vt:lpstr>PowerPoint Presentation</vt:lpstr>
      <vt:lpstr>E. Neutralizer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6</cp:revision>
  <dcterms:created xsi:type="dcterms:W3CDTF">2025-12-02T09:03:41Z</dcterms:created>
  <dcterms:modified xsi:type="dcterms:W3CDTF">2025-12-02T09:56:44Z</dcterms:modified>
</cp:coreProperties>
</file>