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227" y="1389930"/>
            <a:ext cx="81898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7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Sweat </a:t>
            </a:r>
            <a:r>
              <a:rPr lang="en-US" b="1" dirty="0" smtClean="0"/>
              <a:t>Glands:</a:t>
            </a:r>
          </a:p>
          <a:p>
            <a:r>
              <a:rPr lang="en-US" dirty="0"/>
              <a:t>Distributed in dermis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Produce sweat → regulates body temperature by evaporative cooling</a:t>
            </a:r>
            <a:r>
              <a:rPr lang="en-US" dirty="0" smtClean="0"/>
              <a:t>.</a:t>
            </a:r>
          </a:p>
          <a:p>
            <a:r>
              <a:rPr lang="en-US" b="1" dirty="0"/>
              <a:t>Blood </a:t>
            </a:r>
            <a:r>
              <a:rPr lang="en-US" b="1" dirty="0" smtClean="0"/>
              <a:t>Vessels:</a:t>
            </a:r>
          </a:p>
          <a:p>
            <a:r>
              <a:rPr lang="en-US" dirty="0"/>
              <a:t>supply nutrients and oxygen to skin cells and help regulate body temperature.</a:t>
            </a:r>
          </a:p>
        </p:txBody>
      </p:sp>
    </p:spTree>
    <p:extLst>
      <p:ext uri="{BB962C8B-B14F-4D97-AF65-F5344CB8AC3E}">
        <p14:creationId xmlns:p14="http://schemas.microsoft.com/office/powerpoint/2010/main" val="2688838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492979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 Nerves: </a:t>
            </a:r>
            <a:r>
              <a:rPr lang="en-US" dirty="0"/>
              <a:t>transmit sensory information (touch, temperature, pain) to the brain.</a:t>
            </a:r>
          </a:p>
        </p:txBody>
      </p:sp>
    </p:spTree>
    <p:extLst>
      <p:ext uri="{BB962C8B-B14F-4D97-AF65-F5344CB8AC3E}">
        <p14:creationId xmlns:p14="http://schemas.microsoft.com/office/powerpoint/2010/main" val="2493012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</a:t>
            </a:r>
            <a:r>
              <a:rPr lang="en-US" b="1" dirty="0" smtClean="0"/>
              <a:t>Skin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/>
          <a:lstStyle/>
          <a:p>
            <a:r>
              <a:rPr lang="en-US" b="1" dirty="0"/>
              <a:t>Protection: </a:t>
            </a:r>
            <a:r>
              <a:rPr lang="en-US" dirty="0"/>
              <a:t>barrier against pathogens, UV radiation, chemicals, and physical injury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Temperature </a:t>
            </a:r>
            <a:r>
              <a:rPr lang="en-US" b="1" dirty="0"/>
              <a:t>Regulation: </a:t>
            </a:r>
            <a:r>
              <a:rPr lang="en-US" dirty="0"/>
              <a:t>sweat glands manage temperature via evaporation; blood vessels dilate or constrict to release/retain heat</a:t>
            </a:r>
            <a:r>
              <a:rPr lang="en-US" dirty="0" smtClean="0"/>
              <a:t>.</a:t>
            </a:r>
          </a:p>
          <a:p>
            <a:r>
              <a:rPr lang="en-US" b="1" dirty="0"/>
              <a:t>Sensation: </a:t>
            </a:r>
            <a:r>
              <a:rPr lang="en-US" dirty="0"/>
              <a:t>nerves detect touch, pressure, temperature, and pain</a:t>
            </a:r>
            <a:r>
              <a:rPr lang="en-US" dirty="0" smtClean="0"/>
              <a:t>.</a:t>
            </a:r>
          </a:p>
          <a:p>
            <a:r>
              <a:rPr lang="en-US" b="1" dirty="0"/>
              <a:t>Synthesis of Vitamin D: </a:t>
            </a:r>
            <a:r>
              <a:rPr lang="en-US" dirty="0"/>
              <a:t>UV radiation stimulates vitamin D production in the skin.</a:t>
            </a:r>
          </a:p>
        </p:txBody>
      </p:sp>
    </p:spTree>
    <p:extLst>
      <p:ext uri="{BB962C8B-B14F-4D97-AF65-F5344CB8AC3E}">
        <p14:creationId xmlns:p14="http://schemas.microsoft.com/office/powerpoint/2010/main" val="4040370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Excretion: </a:t>
            </a:r>
            <a:r>
              <a:rPr lang="en-US" dirty="0"/>
              <a:t>sweat glands remove waste and help maintain electrolyte balance.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1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556591"/>
            <a:ext cx="11155680" cy="586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79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524786"/>
            <a:ext cx="11139777" cy="587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59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Largest organ of the human body</a:t>
            </a:r>
            <a:r>
              <a:rPr lang="en-US" dirty="0" smtClean="0"/>
              <a:t>.</a:t>
            </a:r>
          </a:p>
          <a:p>
            <a:r>
              <a:rPr lang="en-US" dirty="0"/>
              <a:t>Acts as a protective barrier between internal organs &amp; external environment</a:t>
            </a:r>
            <a:r>
              <a:rPr lang="en-US" dirty="0" smtClean="0"/>
              <a:t>.</a:t>
            </a:r>
          </a:p>
          <a:p>
            <a:r>
              <a:rPr lang="en-US" dirty="0"/>
              <a:t>Composed of multiple layers with unique functions.</a:t>
            </a:r>
          </a:p>
        </p:txBody>
      </p:sp>
    </p:spTree>
    <p:extLst>
      <p:ext uri="{BB962C8B-B14F-4D97-AF65-F5344CB8AC3E}">
        <p14:creationId xmlns:p14="http://schemas.microsoft.com/office/powerpoint/2010/main" val="3128762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Layers of the Skin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Epidermis</a:t>
            </a:r>
            <a:r>
              <a:rPr lang="en-US" dirty="0"/>
              <a:t> – outermost layer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Made of epithelial cells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Subdivided into sublayers: stratum </a:t>
            </a:r>
            <a:r>
              <a:rPr lang="en-US" dirty="0" err="1"/>
              <a:t>corneum</a:t>
            </a:r>
            <a:r>
              <a:rPr lang="en-US" dirty="0"/>
              <a:t>, stratum granulosum, stratum </a:t>
            </a:r>
            <a:r>
              <a:rPr lang="en-US" dirty="0" err="1"/>
              <a:t>spinosum</a:t>
            </a:r>
            <a:r>
              <a:rPr lang="en-US" dirty="0"/>
              <a:t>, stratum </a:t>
            </a:r>
            <a:r>
              <a:rPr lang="en-US" dirty="0" err="1"/>
              <a:t>basale</a:t>
            </a:r>
            <a:r>
              <a:rPr lang="en-US" dirty="0" smtClean="0"/>
              <a:t>.</a:t>
            </a:r>
          </a:p>
          <a:p>
            <a:r>
              <a:rPr lang="en-US" dirty="0"/>
              <a:t>Stratum </a:t>
            </a:r>
            <a:r>
              <a:rPr lang="en-US" dirty="0" err="1"/>
              <a:t>corneum</a:t>
            </a:r>
            <a:r>
              <a:rPr lang="en-US" dirty="0"/>
              <a:t> = outermost dead‑cell layer that sheds continuously</a:t>
            </a:r>
            <a:r>
              <a:rPr lang="en-US" dirty="0" smtClean="0"/>
              <a:t>.</a:t>
            </a:r>
          </a:p>
          <a:p>
            <a:r>
              <a:rPr lang="en-US" dirty="0"/>
              <a:t>Stratum </a:t>
            </a:r>
            <a:r>
              <a:rPr lang="en-US" dirty="0" err="1"/>
              <a:t>basale</a:t>
            </a:r>
            <a:r>
              <a:rPr lang="en-US" dirty="0"/>
              <a:t> = deepest layer where new cells are formed by cell division.</a:t>
            </a:r>
          </a:p>
        </p:txBody>
      </p:sp>
    </p:spTree>
    <p:extLst>
      <p:ext uri="{BB962C8B-B14F-4D97-AF65-F5344CB8AC3E}">
        <p14:creationId xmlns:p14="http://schemas.microsoft.com/office/powerpoint/2010/main" val="329147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3"/>
            <a:ext cx="11060264" cy="541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82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Dermis</a:t>
            </a:r>
            <a:r>
              <a:rPr lang="en-US" dirty="0"/>
              <a:t> – middle layer of connective tissue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Contains blood vessels, nerves, hair follicles, sebaceous &amp; sweat glands</a:t>
            </a:r>
            <a:r>
              <a:rPr lang="en-US" dirty="0" smtClean="0"/>
              <a:t>.</a:t>
            </a:r>
          </a:p>
          <a:p>
            <a:r>
              <a:rPr lang="en-US" dirty="0"/>
              <a:t>Provides structural support; has collagen &amp; elastin fibers for strength &amp; elasticity</a:t>
            </a:r>
          </a:p>
        </p:txBody>
      </p:sp>
    </p:spTree>
    <p:extLst>
      <p:ext uri="{BB962C8B-B14F-4D97-AF65-F5344CB8AC3E}">
        <p14:creationId xmlns:p14="http://schemas.microsoft.com/office/powerpoint/2010/main" val="1556994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47729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09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Hypodermis (Subcutaneous Tissue) – deepest </a:t>
            </a:r>
            <a:r>
              <a:rPr lang="en-US" b="1" dirty="0" smtClean="0"/>
              <a:t>layer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Mainly fat cells (adipocytes) &amp; connective tissue</a:t>
            </a:r>
            <a:r>
              <a:rPr lang="en-US" dirty="0" smtClean="0"/>
              <a:t>.</a:t>
            </a:r>
          </a:p>
          <a:p>
            <a:r>
              <a:rPr lang="en-US" dirty="0"/>
              <a:t>Functions: energy storage, insulation, padding.</a:t>
            </a:r>
          </a:p>
        </p:txBody>
      </p:sp>
    </p:spTree>
    <p:extLst>
      <p:ext uri="{BB962C8B-B14F-4D97-AF65-F5344CB8AC3E}">
        <p14:creationId xmlns:p14="http://schemas.microsoft.com/office/powerpoint/2010/main" val="2606262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543" y="982132"/>
            <a:ext cx="11084118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67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4" y="500931"/>
            <a:ext cx="818984" cy="481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Structures within the Skin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Hair </a:t>
            </a:r>
            <a:r>
              <a:rPr lang="en-US" b="1" dirty="0" smtClean="0"/>
              <a:t>Follicles:</a:t>
            </a:r>
          </a:p>
          <a:p>
            <a:r>
              <a:rPr lang="en-US" dirty="0"/>
              <a:t>Located in dermis, extend into hypodermis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Produce hair → protective skin covering</a:t>
            </a:r>
            <a:r>
              <a:rPr lang="en-US" dirty="0" smtClean="0"/>
              <a:t>.</a:t>
            </a:r>
          </a:p>
          <a:p>
            <a:r>
              <a:rPr lang="en-US" b="1" dirty="0"/>
              <a:t>Sebaceous </a:t>
            </a:r>
            <a:r>
              <a:rPr lang="en-US" b="1" dirty="0" smtClean="0"/>
              <a:t>Glands:</a:t>
            </a:r>
          </a:p>
          <a:p>
            <a:r>
              <a:rPr lang="en-US" dirty="0"/>
              <a:t>Connected to hair </a:t>
            </a:r>
            <a:r>
              <a:rPr lang="en-US" dirty="0" smtClean="0"/>
              <a:t>follicles</a:t>
            </a:r>
          </a:p>
          <a:p>
            <a:r>
              <a:rPr lang="en-US" dirty="0"/>
              <a:t>Secrete sebum → lubricates &amp; waterproofs skin.</a:t>
            </a:r>
          </a:p>
        </p:txBody>
      </p:sp>
    </p:spTree>
    <p:extLst>
      <p:ext uri="{BB962C8B-B14F-4D97-AF65-F5344CB8AC3E}">
        <p14:creationId xmlns:p14="http://schemas.microsoft.com/office/powerpoint/2010/main" val="24852141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</TotalTime>
  <Words>323</Words>
  <Application>Microsoft Office PowerPoint</Application>
  <PresentationFormat>Widescreen</PresentationFormat>
  <Paragraphs>42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BASIC MEDICAL SCIENCE</vt:lpstr>
      <vt:lpstr>Skin</vt:lpstr>
      <vt:lpstr>Layers of the Skin</vt:lpstr>
      <vt:lpstr>PowerPoint Presentation</vt:lpstr>
      <vt:lpstr>CONTINUED </vt:lpstr>
      <vt:lpstr>PowerPoint Presentation</vt:lpstr>
      <vt:lpstr>Hypodermis (Subcutaneous Tissue) – deepest layer</vt:lpstr>
      <vt:lpstr>PowerPoint Presentation</vt:lpstr>
      <vt:lpstr>Structures within the Skin</vt:lpstr>
      <vt:lpstr>CONTINUED </vt:lpstr>
      <vt:lpstr>CONTINUED</vt:lpstr>
      <vt:lpstr>Functions of the Skin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4</cp:revision>
  <dcterms:created xsi:type="dcterms:W3CDTF">2025-12-01T14:02:34Z</dcterms:created>
  <dcterms:modified xsi:type="dcterms:W3CDTF">2025-12-01T14:33:44Z</dcterms:modified>
</cp:coreProperties>
</file>