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55" y="1389932"/>
            <a:ext cx="795131" cy="4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Bursae</a:t>
            </a:r>
            <a:endParaRPr lang="en-US" dirty="0"/>
          </a:p>
          <a:p>
            <a:r>
              <a:rPr lang="en-US" dirty="0"/>
              <a:t>Fluid-filled sacs between tendon and bone/skin.</a:t>
            </a:r>
          </a:p>
          <a:p>
            <a:r>
              <a:rPr lang="en-US" dirty="0"/>
              <a:t>Prevent wear due to rubbing during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6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Retinacula + Synovial Fluid</a:t>
            </a:r>
            <a:endParaRPr lang="en-US" dirty="0"/>
          </a:p>
          <a:p>
            <a:r>
              <a:rPr lang="en-US" dirty="0"/>
              <a:t>Retinacula hold tendons in place; synovial fluid reduces friction</a:t>
            </a:r>
            <a:r>
              <a:rPr lang="en-US" dirty="0" smtClean="0"/>
              <a:t>.</a:t>
            </a:r>
          </a:p>
          <a:p>
            <a:r>
              <a:rPr lang="en-US" b="1" dirty="0"/>
              <a:t>Areolar Connective Tissue</a:t>
            </a:r>
            <a:endParaRPr lang="en-US" dirty="0"/>
          </a:p>
          <a:p>
            <a:r>
              <a:rPr lang="en-US" dirty="0"/>
              <a:t>Allows smooth gliding between muscle layers.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8" y="982132"/>
            <a:ext cx="11147728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19" y="500931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2" y="990082"/>
            <a:ext cx="11259046" cy="5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2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Parts of a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pPr lvl="1"/>
            <a:r>
              <a:rPr lang="en-US" dirty="0"/>
              <a:t>Fixed, less movable end of the muscle.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pPr lvl="1"/>
            <a:r>
              <a:rPr lang="en-US" dirty="0"/>
              <a:t>Movable end where muscle action is produced.</a:t>
            </a:r>
          </a:p>
          <a:p>
            <a:r>
              <a:rPr lang="en-US" b="1" dirty="0"/>
              <a:t>Belly (</a:t>
            </a:r>
            <a:r>
              <a:rPr lang="en-US" b="1" dirty="0" err="1"/>
              <a:t>Gaster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/>
              <a:t>Thick, fleshy, contractile middle portion.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3"/>
            <a:ext cx="11195436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3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Tendon</a:t>
            </a:r>
            <a:endParaRPr lang="en-US" dirty="0"/>
          </a:p>
          <a:p>
            <a:pPr lvl="1"/>
            <a:r>
              <a:rPr lang="en-US" dirty="0"/>
              <a:t>Strong, fibrous cord attaching muscle to bone.</a:t>
            </a:r>
          </a:p>
          <a:p>
            <a:r>
              <a:rPr lang="en-US" b="1" dirty="0"/>
              <a:t>Aponeurosis</a:t>
            </a:r>
            <a:endParaRPr lang="en-US" dirty="0"/>
          </a:p>
          <a:p>
            <a:pPr lvl="1"/>
            <a:r>
              <a:rPr lang="en-US" dirty="0"/>
              <a:t>Flattened sheet-like tendon for broad attachments.</a:t>
            </a:r>
          </a:p>
          <a:p>
            <a:r>
              <a:rPr lang="en-US" b="1" dirty="0"/>
              <a:t>Raphe</a:t>
            </a:r>
            <a:endParaRPr lang="en-US" dirty="0"/>
          </a:p>
          <a:p>
            <a:pPr lvl="1"/>
            <a:r>
              <a:rPr lang="en-US" dirty="0"/>
              <a:t>Fibrous seam formed by interlacing tendons of two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4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Muscle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Fleshy </a:t>
            </a:r>
            <a:r>
              <a:rPr lang="en-US" b="1" dirty="0"/>
              <a:t>Attachments</a:t>
            </a:r>
            <a:endParaRPr lang="en-US" dirty="0"/>
          </a:p>
          <a:p>
            <a:pPr lvl="1"/>
            <a:r>
              <a:rPr lang="en-US" dirty="0"/>
              <a:t>Muscle fibers directly join bone (via short, firm connective tissue).</a:t>
            </a:r>
          </a:p>
          <a:p>
            <a:r>
              <a:rPr lang="en-US" b="1" dirty="0"/>
              <a:t>Tendinous Attachments</a:t>
            </a:r>
            <a:endParaRPr lang="en-US" dirty="0"/>
          </a:p>
          <a:p>
            <a:pPr lvl="1"/>
            <a:r>
              <a:rPr lang="en-US" dirty="0"/>
              <a:t>Rope-like or cord-like tendons connect muscle to bone.</a:t>
            </a:r>
          </a:p>
          <a:p>
            <a:r>
              <a:rPr lang="en-US" b="1" dirty="0"/>
              <a:t>Aponeurotic Attachments</a:t>
            </a:r>
            <a:endParaRPr lang="en-US" dirty="0"/>
          </a:p>
          <a:p>
            <a:pPr lvl="1"/>
            <a:r>
              <a:rPr lang="en-US" dirty="0"/>
              <a:t>Wide, flat tendons used by broad, flat muscles.</a:t>
            </a:r>
          </a:p>
          <a:p>
            <a:r>
              <a:rPr lang="en-US" b="1" dirty="0"/>
              <a:t>Fibrous &amp; </a:t>
            </a:r>
            <a:r>
              <a:rPr lang="en-US" b="1" dirty="0" err="1"/>
              <a:t>Fibrocartilaginous</a:t>
            </a:r>
            <a:r>
              <a:rPr lang="en-US" b="1" dirty="0"/>
              <a:t> Attachments</a:t>
            </a:r>
            <a:endParaRPr lang="en-US" dirty="0"/>
          </a:p>
          <a:p>
            <a:pPr lvl="1"/>
            <a:r>
              <a:rPr lang="en-US" dirty="0"/>
              <a:t>Seen at regions of friction or pressure.</a:t>
            </a:r>
          </a:p>
          <a:p>
            <a:r>
              <a:rPr lang="en-US" b="1" dirty="0"/>
              <a:t>Skin Attachments</a:t>
            </a:r>
            <a:endParaRPr lang="en-US" dirty="0"/>
          </a:p>
          <a:p>
            <a:pPr lvl="1"/>
            <a:r>
              <a:rPr lang="en-US" dirty="0"/>
              <a:t>In muscles of facial expression.</a:t>
            </a:r>
          </a:p>
        </p:txBody>
      </p:sp>
    </p:spTree>
    <p:extLst>
      <p:ext uri="{BB962C8B-B14F-4D97-AF65-F5344CB8AC3E}">
        <p14:creationId xmlns:p14="http://schemas.microsoft.com/office/powerpoint/2010/main" val="227817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Structures From Which a Muscle May Originate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Bones</a:t>
            </a:r>
            <a:endParaRPr lang="en-US" dirty="0"/>
          </a:p>
          <a:p>
            <a:pPr lvl="1"/>
            <a:r>
              <a:rPr lang="en-US" dirty="0"/>
              <a:t>Most common site; includes shafts, tubercles, ridges.</a:t>
            </a:r>
          </a:p>
          <a:p>
            <a:r>
              <a:rPr lang="en-US" b="1" dirty="0"/>
              <a:t>Cartilage</a:t>
            </a:r>
            <a:endParaRPr lang="en-US" dirty="0"/>
          </a:p>
          <a:p>
            <a:pPr lvl="1"/>
            <a:r>
              <a:rPr lang="en-US" dirty="0"/>
              <a:t>e.g., laryngeal muscles.</a:t>
            </a:r>
          </a:p>
          <a:p>
            <a:r>
              <a:rPr lang="en-US" b="1" dirty="0"/>
              <a:t>Ligaments</a:t>
            </a:r>
            <a:endParaRPr lang="en-US" dirty="0"/>
          </a:p>
          <a:p>
            <a:r>
              <a:rPr lang="en-US" b="1" dirty="0"/>
              <a:t>Fascia</a:t>
            </a:r>
            <a:endParaRPr lang="en-US" dirty="0"/>
          </a:p>
          <a:p>
            <a:pPr lvl="1"/>
            <a:r>
              <a:rPr lang="en-US" dirty="0"/>
              <a:t>e.g., muscles originating from deep fascia.</a:t>
            </a:r>
          </a:p>
          <a:p>
            <a:r>
              <a:rPr lang="en-US" b="1" dirty="0"/>
              <a:t>Aponeuroses</a:t>
            </a:r>
            <a:endParaRPr lang="en-US" dirty="0"/>
          </a:p>
          <a:p>
            <a:r>
              <a:rPr lang="en-US" b="1" dirty="0"/>
              <a:t>Skin</a:t>
            </a:r>
            <a:endParaRPr lang="en-US" dirty="0"/>
          </a:p>
          <a:p>
            <a:pPr lvl="1"/>
            <a:r>
              <a:rPr lang="en-US" dirty="0"/>
              <a:t>For facial muscles.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2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Structures </a:t>
            </a:r>
            <a:r>
              <a:rPr lang="en-US" b="1" dirty="0"/>
              <a:t>Into Which Skeletal Muscles May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Bones</a:t>
            </a:r>
            <a:endParaRPr lang="en-US" dirty="0"/>
          </a:p>
          <a:p>
            <a:pPr lvl="1"/>
            <a:r>
              <a:rPr lang="en-US" dirty="0"/>
              <a:t>Primary insertion site.</a:t>
            </a:r>
          </a:p>
          <a:p>
            <a:r>
              <a:rPr lang="en-US" b="1" dirty="0"/>
              <a:t>Cartilage</a:t>
            </a:r>
            <a:endParaRPr lang="en-US" dirty="0"/>
          </a:p>
          <a:p>
            <a:pPr lvl="1"/>
            <a:r>
              <a:rPr lang="en-US" dirty="0"/>
              <a:t>e.g., some pharyngeal or laryngeal muscles.</a:t>
            </a:r>
          </a:p>
          <a:p>
            <a:r>
              <a:rPr lang="en-US" b="1" dirty="0"/>
              <a:t>Ligaments</a:t>
            </a:r>
            <a:endParaRPr lang="en-US" dirty="0"/>
          </a:p>
          <a:p>
            <a:r>
              <a:rPr lang="en-US" b="1" dirty="0"/>
              <a:t>Fascia / Aponeuroses</a:t>
            </a:r>
            <a:endParaRPr lang="en-US" dirty="0"/>
          </a:p>
          <a:p>
            <a:pPr lvl="1"/>
            <a:r>
              <a:rPr lang="en-US" dirty="0"/>
              <a:t>e.g., abdominal wall.</a:t>
            </a:r>
          </a:p>
          <a:p>
            <a:r>
              <a:rPr lang="en-US" b="1" dirty="0"/>
              <a:t>Skin</a:t>
            </a:r>
            <a:endParaRPr lang="en-US" dirty="0"/>
          </a:p>
          <a:p>
            <a:pPr lvl="1"/>
            <a:r>
              <a:rPr lang="en-US" dirty="0"/>
              <a:t>Especially facial muscles.</a:t>
            </a:r>
          </a:p>
          <a:p>
            <a:r>
              <a:rPr lang="en-US" b="1" dirty="0"/>
              <a:t>Tendons of Other Muscles</a:t>
            </a:r>
            <a:endParaRPr lang="en-US" dirty="0"/>
          </a:p>
          <a:p>
            <a:pPr lvl="1"/>
            <a:r>
              <a:rPr lang="en-US" dirty="0"/>
              <a:t>For coordinated group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1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Lubricating Mechanisms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Synovial </a:t>
            </a:r>
            <a:r>
              <a:rPr lang="en-US" b="1" dirty="0"/>
              <a:t>Tendon Sheaths</a:t>
            </a:r>
            <a:endParaRPr lang="en-US" dirty="0"/>
          </a:p>
          <a:p>
            <a:pPr lvl="1"/>
            <a:r>
              <a:rPr lang="en-US" dirty="0"/>
              <a:t>Double-layered tubular sacs wrapped around tendons.</a:t>
            </a:r>
          </a:p>
          <a:p>
            <a:pPr lvl="1"/>
            <a:r>
              <a:rPr lang="en-US" dirty="0"/>
              <a:t>Reduce friction where tendons pass through confined spaces.</a:t>
            </a:r>
          </a:p>
        </p:txBody>
      </p:sp>
    </p:spTree>
    <p:extLst>
      <p:ext uri="{BB962C8B-B14F-4D97-AF65-F5344CB8AC3E}">
        <p14:creationId xmlns:p14="http://schemas.microsoft.com/office/powerpoint/2010/main" val="150825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3" y="500933"/>
            <a:ext cx="795131" cy="48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2"/>
            <a:ext cx="11100021" cy="5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2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285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GENERAL ANATOMY</vt:lpstr>
      <vt:lpstr>Parts of a Muscle</vt:lpstr>
      <vt:lpstr>PowerPoint Presentation</vt:lpstr>
      <vt:lpstr>CONTINUED </vt:lpstr>
      <vt:lpstr> Muscle Attachments</vt:lpstr>
      <vt:lpstr>Structures From Which a Muscle May Originate</vt:lpstr>
      <vt:lpstr>Structures Into Which Skeletal Muscles May Insert</vt:lpstr>
      <vt:lpstr>Lubricating Mechanisms of Muscles</vt:lpstr>
      <vt:lpstr>PowerPoint Presentation</vt:lpstr>
      <vt:lpstr>CONTINUED </vt:lpstr>
      <vt:lpstr>CONTINUED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3</cp:revision>
  <dcterms:created xsi:type="dcterms:W3CDTF">2025-12-01T13:30:13Z</dcterms:created>
  <dcterms:modified xsi:type="dcterms:W3CDTF">2025-12-01T13:51:24Z</dcterms:modified>
</cp:coreProperties>
</file>