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 snapToGrid="0">
      <p:cViewPr>
        <p:scale>
          <a:sx n="70" d="100"/>
          <a:sy n="70" d="100"/>
        </p:scale>
        <p:origin x="74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69D2E-0686-FD00-17EC-8C1A6DE767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Applied </a:t>
            </a:r>
            <a:r>
              <a:rPr lang="en-US" dirty="0">
                <a:latin typeface="+mn-lt"/>
              </a:rPr>
              <a:t>science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FDD931-8E28-9C46-8605-C5DBD2BC53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Awais Hamza </a:t>
            </a:r>
          </a:p>
        </p:txBody>
      </p:sp>
    </p:spTree>
    <p:extLst>
      <p:ext uri="{BB962C8B-B14F-4D97-AF65-F5344CB8AC3E}">
        <p14:creationId xmlns:p14="http://schemas.microsoft.com/office/powerpoint/2010/main" val="3286489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D1C12-82A0-C25C-DCA7-4ECE47290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Instantaneous Acceleration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94FAC3-15AE-0F31-B3BD-F62202635F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When </a:t>
                </a:r>
                <a:r>
                  <a:rPr lang="el-GR" dirty="0"/>
                  <a:t>Δ</a:t>
                </a:r>
                <a:r>
                  <a:rPr lang="en-US" dirty="0"/>
                  <a:t>t becomes extremely small, the average acceleration approaches a limit.</a:t>
                </a:r>
              </a:p>
              <a:p>
                <a:r>
                  <a:rPr lang="en-US" dirty="0"/>
                  <a:t>This limiting value gives </a:t>
                </a:r>
                <a:r>
                  <a:rPr lang="en-US" b="1" dirty="0"/>
                  <a:t>instantaneous acceleration</a:t>
                </a:r>
                <a:r>
                  <a:rPr lang="en-US" dirty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𝑖𝑛𝑠𝑡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fName>
                          <m:e/>
                        </m:func>
                      </m:e>
                      <m:lim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l-GR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ar-AE" dirty="0"/>
              </a:p>
              <a:p>
                <a:r>
                  <a:rPr lang="en-US" dirty="0"/>
                  <a:t>If velocity increases → acceleration is positive.</a:t>
                </a:r>
              </a:p>
              <a:p>
                <a:r>
                  <a:rPr lang="en-US" dirty="0"/>
                  <a:t>If velocity decreases → acceleration is negative (retardation).</a:t>
                </a:r>
              </a:p>
              <a:p>
                <a:r>
                  <a:rPr lang="en-US" dirty="0"/>
                  <a:t>For uniform acceleration, instantaneous acceleration remains constant.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94FAC3-15AE-0F31-B3BD-F62202635F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53" t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15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34EE-F8FD-FE90-C17C-AB8F38E1F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Velocity-Time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33FF4-C34D-E4C3-76E6-C73EBC1AA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Velocity-time graphs help us study how velocity changes with time.</a:t>
            </a:r>
          </a:p>
          <a:p>
            <a:r>
              <a:rPr lang="en-US" dirty="0"/>
              <a:t>Time is taken along the horizontal axis (x-axis).</a:t>
            </a:r>
          </a:p>
          <a:p>
            <a:r>
              <a:rPr lang="en-US" dirty="0"/>
              <a:t>Velocity is taken along the vertical axis (y-axis).</a:t>
            </a:r>
            <a:br>
              <a:rPr lang="en-US" dirty="0"/>
            </a:br>
            <a:r>
              <a:rPr lang="en-US" dirty="0"/>
              <a:t>These graphs provide clear information about acceleration and distance travelled.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672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3F9C9-CA13-08F3-737D-5DB7DDFBD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v-t Graph for Constant Velocity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3B0D83C-F1B0-9A3A-27B5-1E2B18A197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7280" y="2457167"/>
            <a:ext cx="979931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If a body moves with constant velocity, the graph is a horizontal straight line.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This means velocity does not change with time.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No acceleration (a = 0)</a:t>
            </a:r>
          </a:p>
        </p:txBody>
      </p:sp>
    </p:spTree>
    <p:extLst>
      <p:ext uri="{BB962C8B-B14F-4D97-AF65-F5344CB8AC3E}">
        <p14:creationId xmlns:p14="http://schemas.microsoft.com/office/powerpoint/2010/main" val="2388348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EC622-B26C-C62C-625C-C5B498D57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v-t Graph for Constant </a:t>
            </a:r>
            <a:r>
              <a:rPr lang="fr-FR" dirty="0" err="1"/>
              <a:t>Acceleration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7367E90-0F82-C5B6-E738-F7C26069C2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55078" y="2507456"/>
            <a:ext cx="984152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When a body accelerates uniformly, the v-t graph is a straight line sloping upward.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Equal increases in velocity occur during equal intervals of time.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slope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of this line gives the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acceleration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7646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3A2C0-FCB0-F297-57C5-643A765A7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v-t Graph for Increasing Acceleration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FBF25DF-2F80-3DBB-3A57-632307054D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69146" y="2572065"/>
            <a:ext cx="982745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When acceleration is not constant, the graph becomes a curve.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The slope of the tangent at any point on the curve gives the instantaneous acceleration.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 steeper slope = greater acceleration.</a:t>
            </a:r>
          </a:p>
        </p:txBody>
      </p:sp>
    </p:spTree>
    <p:extLst>
      <p:ext uri="{BB962C8B-B14F-4D97-AF65-F5344CB8AC3E}">
        <p14:creationId xmlns:p14="http://schemas.microsoft.com/office/powerpoint/2010/main" val="2632923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FCA65-8A29-B1F6-3D0C-8B7378808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v-t Graph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31ABC7-EE06-7471-EFAE-6722062D7D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Distance travelled is equal to the area under the velocity-time graph.</a:t>
                </a:r>
              </a:p>
              <a:p>
                <a:r>
                  <a:rPr lang="en-US" dirty="0"/>
                  <a:t>For constant velocity: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/>
                      <m:t>Distance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Represented by the area of a rectangle under the line.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31ABC7-EE06-7471-EFAE-6722062D7D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7885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FECA0-2261-6F17-A32C-727766B59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Distance from v-t Graph (Variable Velocity)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0E1E019-7A0C-910F-C37E-A49C79660B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11349" y="2574840"/>
            <a:ext cx="978524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Even when acceleration is not constant, distance can still be found by calculating the area under the curve.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For increasing velocity, the graph area forms shapes such as triangles, rectangles, or irregular regions.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The total shaded area = total distance travelled.</a:t>
            </a:r>
          </a:p>
        </p:txBody>
      </p:sp>
    </p:spTree>
    <p:extLst>
      <p:ext uri="{BB962C8B-B14F-4D97-AF65-F5344CB8AC3E}">
        <p14:creationId xmlns:p14="http://schemas.microsoft.com/office/powerpoint/2010/main" val="1999973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D4352-BDF1-B642-22B5-A0EB6D8E93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82663"/>
            <a:ext cx="9601200" cy="1303337"/>
          </a:xfrm>
        </p:spPr>
        <p:txBody>
          <a:bodyPr>
            <a:normAutofit fontScale="90000"/>
          </a:bodyPr>
          <a:lstStyle/>
          <a:p>
            <a:br>
              <a:rPr lang="en-US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DCAED5-F1C9-FE34-AE7B-A9BBEE30130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 r="2623"/>
          <a:stretch>
            <a:fillRect/>
          </a:stretch>
        </p:blipFill>
        <p:spPr>
          <a:xfrm>
            <a:off x="2590800" y="982663"/>
            <a:ext cx="7180997" cy="4585624"/>
          </a:xfrm>
        </p:spPr>
      </p:pic>
    </p:spTree>
    <p:extLst>
      <p:ext uri="{BB962C8B-B14F-4D97-AF65-F5344CB8AC3E}">
        <p14:creationId xmlns:p14="http://schemas.microsoft.com/office/powerpoint/2010/main" val="2675032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8BABC-0998-861A-E8AB-D3306EC52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(Uniform Acceleration)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65F6C9-B7FB-3A99-6D44-81DD1C2B04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 body accelerating uniformly from 0 to v in time t:</a:t>
                </a:r>
              </a:p>
              <a:p>
                <a:r>
                  <a:rPr lang="en-US" dirty="0"/>
                  <a:t>Average velocity = (0 + v)/2 = v/2</a:t>
                </a:r>
              </a:p>
              <a:p>
                <a:r>
                  <a:rPr lang="en-US" dirty="0"/>
                  <a:t>Distance travelled: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/>
                      <m:t>Distance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ar-AE" i="1">
                        <a:latin typeface="Cambria Math" panose="02040503050406030204" pitchFamily="18" charset="0"/>
                      </a:rPr>
                      <m:t>𝑣𝑡</m:t>
                    </m:r>
                  </m:oMath>
                </a14:m>
                <a:endParaRPr lang="ar-AE" b="0" dirty="0"/>
              </a:p>
              <a:p>
                <a:r>
                  <a:rPr lang="en-US" dirty="0"/>
                  <a:t>This equals the area of the triangle under the v-t graph.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65F6C9-B7FB-3A99-6D44-81DD1C2B04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7523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6883-F9C0-A156-542D-630EB62D4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Centre of Gravity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BE18F-4694-CBE2-A2BE-8ECE67EE8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Centre of gravity (CG) is a theoretical point where the entire weight of a body acts.</a:t>
            </a:r>
          </a:p>
          <a:p>
            <a:r>
              <a:rPr lang="en-US" dirty="0"/>
              <a:t>Knowledge of CG is important in:</a:t>
            </a:r>
          </a:p>
          <a:p>
            <a:pPr lvl="1"/>
            <a:r>
              <a:rPr lang="en-US" dirty="0"/>
              <a:t>Engineering designs</a:t>
            </a:r>
          </a:p>
          <a:p>
            <a:pPr lvl="1"/>
            <a:r>
              <a:rPr lang="en-US" dirty="0"/>
              <a:t>Stability of structures</a:t>
            </a:r>
          </a:p>
          <a:p>
            <a:pPr lvl="1"/>
            <a:r>
              <a:rPr lang="en-US" dirty="0"/>
              <a:t>Construction of bridges and buildings</a:t>
            </a:r>
          </a:p>
          <a:p>
            <a:pPr lvl="1"/>
            <a:r>
              <a:rPr lang="en-US" dirty="0"/>
              <a:t>Understanding natural motions of bodies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109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1A18B-7723-0F56-2BB8-092031BC1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551" y="982132"/>
            <a:ext cx="9743047" cy="2446868"/>
          </a:xfrm>
        </p:spPr>
        <p:txBody>
          <a:bodyPr>
            <a:normAutofit/>
          </a:bodyPr>
          <a:lstStyle/>
          <a:p>
            <a:r>
              <a:rPr lang="en-US" b="1" dirty="0"/>
              <a:t>Continuous Motion in the Universe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275B8-F4BC-1008-D5D4-A44CB52BD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Everything in the universe is in continuous motion.</a:t>
            </a:r>
          </a:p>
          <a:p>
            <a:r>
              <a:rPr lang="en-US" dirty="0"/>
              <a:t>Atoms vibrate internally; planets rotate and revolve; stars move through space.</a:t>
            </a:r>
          </a:p>
          <a:p>
            <a:r>
              <a:rPr lang="en-US" dirty="0"/>
              <a:t>Earth rotates on its axis and revolves around the Sun.</a:t>
            </a:r>
          </a:p>
          <a:p>
            <a:r>
              <a:rPr lang="en-US" dirty="0"/>
              <a:t>These motions affect us, but we do not always feel them because they are uniform.</a:t>
            </a:r>
          </a:p>
          <a:p>
            <a:r>
              <a:rPr lang="en-US" dirty="0"/>
              <a:t>Understanding motion is important as every physical process involves some form of movement.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47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273DE-78AE-2CFE-A21C-053B057DD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Behaviour</a:t>
            </a:r>
            <a:r>
              <a:rPr lang="en-US" dirty="0"/>
              <a:t> of Centre of Gravity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B5CB-611C-160F-E2DA-6F629D92F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CG of Earth is not at its exact </a:t>
            </a:r>
            <a:r>
              <a:rPr lang="en-US" dirty="0" err="1"/>
              <a:t>centre</a:t>
            </a:r>
            <a:r>
              <a:rPr lang="en-US" dirty="0"/>
              <a:t> due to uneven distribution of mass.</a:t>
            </a:r>
          </a:p>
          <a:p>
            <a:r>
              <a:rPr lang="en-US" dirty="0"/>
              <a:t>For symmetric objects made of uniform material, CG lies at their geometric </a:t>
            </a:r>
            <a:r>
              <a:rPr lang="en-US" dirty="0" err="1"/>
              <a:t>centre</a:t>
            </a:r>
            <a:r>
              <a:rPr lang="en-US" dirty="0"/>
              <a:t>.</a:t>
            </a:r>
          </a:p>
          <a:p>
            <a:r>
              <a:rPr lang="en-US" dirty="0"/>
              <a:t>For irregular shaped objects, CG may lie at unusual or even external points.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93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416AF-434A-0BC9-3685-D98D538B8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Centre of Gravity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C223C-7769-E441-B2F3-F3886D706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Method 1: Balancing Method</a:t>
            </a:r>
            <a:endParaRPr lang="en-US" dirty="0"/>
          </a:p>
          <a:p>
            <a:r>
              <a:rPr lang="en-US" dirty="0"/>
              <a:t>Suspend the body from a point using a string.</a:t>
            </a:r>
          </a:p>
          <a:p>
            <a:r>
              <a:rPr lang="en-US" dirty="0"/>
              <a:t>The body will balance when the CG is vertically below the suspension point.</a:t>
            </a:r>
          </a:p>
          <a:p>
            <a:r>
              <a:rPr lang="en-US" b="1" dirty="0"/>
              <a:t>Method 2: Plumb Line Method</a:t>
            </a:r>
            <a:endParaRPr lang="en-US" dirty="0"/>
          </a:p>
          <a:p>
            <a:r>
              <a:rPr lang="en-US" dirty="0"/>
              <a:t>Suspend object from point A → trace vertical line.</a:t>
            </a:r>
          </a:p>
          <a:p>
            <a:r>
              <a:rPr lang="en-US" dirty="0"/>
              <a:t>Suspend again from point B → trace second line.</a:t>
            </a:r>
          </a:p>
          <a:p>
            <a:r>
              <a:rPr lang="en-US" dirty="0"/>
              <a:t>The intersection of the two lines gives the </a:t>
            </a:r>
            <a:r>
              <a:rPr lang="en-US" b="1" dirty="0" err="1"/>
              <a:t>centre</a:t>
            </a:r>
            <a:r>
              <a:rPr lang="en-US" b="1" dirty="0"/>
              <a:t> of gravity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71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D4EE9-A052-FE0B-6C47-A1FCFBAAF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Plumb line method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4FED0E-E2FB-BD70-C90A-CB192E8361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2518" y="2447778"/>
            <a:ext cx="4783014" cy="2124224"/>
          </a:xfrm>
        </p:spPr>
      </p:pic>
    </p:spTree>
    <p:extLst>
      <p:ext uri="{BB962C8B-B14F-4D97-AF65-F5344CB8AC3E}">
        <p14:creationId xmlns:p14="http://schemas.microsoft.com/office/powerpoint/2010/main" val="1683746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13887-3DEF-A04D-DDCC-38EB80CBD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Displacement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2D1C530-D50C-C8A3-AD21-ACD9D4181B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72197" y="2413337"/>
            <a:ext cx="1088445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When a body moves from one position to another, the change in its position is called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displacement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It is represented as a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vector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quantity because it has both magnitude and direction.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Displacement shows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how far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and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 what direction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 body has moved from its original position.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If a body moves along a curved path from point A to point B, displacement is the straight-line vector from A to B.</a:t>
            </a:r>
          </a:p>
        </p:txBody>
      </p:sp>
    </p:spTree>
    <p:extLst>
      <p:ext uri="{BB962C8B-B14F-4D97-AF65-F5344CB8AC3E}">
        <p14:creationId xmlns:p14="http://schemas.microsoft.com/office/powerpoint/2010/main" val="1238433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6D12-191F-63A8-E32A-B1D4468D7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243C6-A1C9-4319-3E42-6B6B856EC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b="1" dirty="0"/>
              <a:t>r₁</a:t>
            </a:r>
            <a:r>
              <a:rPr lang="en-US" dirty="0"/>
              <a:t> = position vector at point A (initial position).</a:t>
            </a:r>
          </a:p>
          <a:p>
            <a:r>
              <a:rPr lang="en-US" dirty="0"/>
              <a:t>Let </a:t>
            </a:r>
            <a:r>
              <a:rPr lang="en-US" b="1" dirty="0"/>
              <a:t>r₂</a:t>
            </a:r>
            <a:r>
              <a:rPr lang="en-US" dirty="0"/>
              <a:t> = position vector at point B (final position).</a:t>
            </a:r>
          </a:p>
          <a:p>
            <a:r>
              <a:rPr lang="en-US" b="1" dirty="0"/>
              <a:t>Displacement D = r₂ – r₁</a:t>
            </a:r>
            <a:endParaRPr lang="en-US" dirty="0"/>
          </a:p>
          <a:p>
            <a:r>
              <a:rPr lang="en-US" dirty="0"/>
              <a:t>Illustrated by placing the tail of r₁ at origin and showing r₂ as final point; the arrow from r₁ to r₂ represents D.</a:t>
            </a:r>
          </a:p>
          <a:p>
            <a:r>
              <a:rPr lang="en-US" dirty="0"/>
              <a:t>Displacement is independent of the actual path travelled.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7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D92E7-DE10-1FA5-6CEC-82029F778A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87355"/>
            <a:ext cx="12192000" cy="1098645"/>
          </a:xfrm>
        </p:spPr>
        <p:txBody>
          <a:bodyPr/>
          <a:lstStyle/>
          <a:p>
            <a:r>
              <a:rPr lang="en-US" dirty="0"/>
              <a:t>Vector Representation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541006-49D6-213E-8797-8162F2336C2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279176" y="2286000"/>
            <a:ext cx="7427913" cy="3286125"/>
          </a:xfrm>
        </p:spPr>
      </p:pic>
    </p:spTree>
    <p:extLst>
      <p:ext uri="{BB962C8B-B14F-4D97-AF65-F5344CB8AC3E}">
        <p14:creationId xmlns:p14="http://schemas.microsoft.com/office/powerpoint/2010/main" val="4205382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CCFA0-4C7F-81A6-9D3B-EAA91F135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Instantaneous Velocity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15C63-DDC1-DF89-6541-60279E92B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Average velocity does not describe motion in detail, especially if motion is curved or speed changes continuously.</a:t>
            </a:r>
          </a:p>
          <a:p>
            <a:r>
              <a:rPr lang="en-US" dirty="0"/>
              <a:t>To find velocity at a particular instant, we use </a:t>
            </a:r>
            <a:r>
              <a:rPr lang="en-US" b="1" dirty="0"/>
              <a:t>instantaneous velocity</a:t>
            </a:r>
            <a:r>
              <a:rPr lang="en-US" dirty="0"/>
              <a:t>.</a:t>
            </a:r>
          </a:p>
          <a:p>
            <a:r>
              <a:rPr lang="en-US" dirty="0"/>
              <a:t>Consider velocity vectors v₁ and v₂ at slightly different times.</a:t>
            </a:r>
          </a:p>
          <a:p>
            <a:r>
              <a:rPr lang="en-US" dirty="0"/>
              <a:t>As the time interval </a:t>
            </a:r>
            <a:r>
              <a:rPr lang="en-US" dirty="0" err="1"/>
              <a:t>Δt</a:t>
            </a:r>
            <a:r>
              <a:rPr lang="en-US" dirty="0"/>
              <a:t> becomes very small, the ratio </a:t>
            </a:r>
            <a:r>
              <a:rPr lang="en-US" dirty="0" err="1"/>
              <a:t>Δd</a:t>
            </a:r>
            <a:r>
              <a:rPr lang="en-US" dirty="0"/>
              <a:t>/</a:t>
            </a:r>
            <a:r>
              <a:rPr lang="en-US" dirty="0" err="1"/>
              <a:t>Δt</a:t>
            </a:r>
            <a:r>
              <a:rPr lang="en-US" dirty="0"/>
              <a:t> approaches a limiting value.</a:t>
            </a:r>
          </a:p>
          <a:p>
            <a:r>
              <a:rPr lang="en-US" dirty="0"/>
              <a:t>This limit gives the </a:t>
            </a:r>
            <a:r>
              <a:rPr lang="en-US" b="1" dirty="0"/>
              <a:t>instantaneous velocity</a:t>
            </a:r>
            <a:r>
              <a:rPr lang="en-US" dirty="0"/>
              <a:t>, which is always tangent to the path of the moving body.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834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EC6A-DBC0-2E00-B4D9-A457EDD8A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Instantaneous Velocity (Formula &amp; Definition)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B3F4D4-2867-3718-CA6A-C4E5F497D7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Instantaneous velocity is defined as the limiting value of </a:t>
                </a:r>
                <a:r>
                  <a:rPr lang="el-GR" b="1" dirty="0"/>
                  <a:t>Δ</a:t>
                </a:r>
                <a:r>
                  <a:rPr lang="en-US" b="1" dirty="0"/>
                  <a:t>d/</a:t>
                </a:r>
                <a:r>
                  <a:rPr lang="el-GR" b="1" dirty="0"/>
                  <a:t>Δ</a:t>
                </a:r>
                <a:r>
                  <a:rPr lang="en-US" b="1" dirty="0"/>
                  <a:t>t as the time interval approaches zero.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𝑖𝑛𝑠𝑡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fName>
                          <m:e/>
                        </m:func>
                      </m:e>
                      <m:lim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l-GR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ar-AE" dirty="0"/>
              </a:p>
              <a:p>
                <a:r>
                  <a:rPr lang="en-US" dirty="0"/>
                  <a:t>This gives the velocity at a single point on the path.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B3F4D4-2867-3718-CA6A-C4E5F497D7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936" r="-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77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143EA-1CE7-52CC-7149-36251159F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5CE5D-BF1C-5E03-8951-877F46EEF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velocity of a body changes, the body is said to be moving with </a:t>
            </a:r>
            <a:r>
              <a:rPr lang="en-US" b="1" dirty="0"/>
              <a:t>acceleration</a:t>
            </a:r>
            <a:r>
              <a:rPr lang="en-US" dirty="0"/>
              <a:t>.</a:t>
            </a:r>
          </a:p>
          <a:p>
            <a:r>
              <a:rPr lang="en-US" dirty="0"/>
              <a:t>Acceleration occurs when:</a:t>
            </a:r>
          </a:p>
          <a:p>
            <a:pPr lvl="1"/>
            <a:r>
              <a:rPr lang="en-US" dirty="0"/>
              <a:t>Speed changes,</a:t>
            </a:r>
          </a:p>
          <a:p>
            <a:pPr lvl="1"/>
            <a:r>
              <a:rPr lang="en-US" dirty="0"/>
              <a:t>Direction changes, or</a:t>
            </a:r>
          </a:p>
          <a:p>
            <a:pPr lvl="1"/>
            <a:r>
              <a:rPr lang="en-US" dirty="0"/>
              <a:t>Both speed and direction change.</a:t>
            </a:r>
          </a:p>
          <a:p>
            <a:r>
              <a:rPr lang="en-US" dirty="0"/>
              <a:t>Acceleration is also a vector quantity.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828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BDF8C-89D5-4333-5744-D41363559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Acceleration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D32008-9AA4-1A1D-1BD8-2B5B6994D0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a body whose velocity changes from </a:t>
                </a:r>
                <a:r>
                  <a:rPr lang="en-US" b="1" dirty="0"/>
                  <a:t>v₁</a:t>
                </a:r>
                <a:r>
                  <a:rPr lang="en-US" dirty="0"/>
                  <a:t> to </a:t>
                </a:r>
                <a:r>
                  <a:rPr lang="en-US" b="1" dirty="0"/>
                  <a:t>v₂</a:t>
                </a:r>
                <a:r>
                  <a:rPr lang="en-US" dirty="0"/>
                  <a:t> during a time interval </a:t>
                </a:r>
                <a:r>
                  <a:rPr lang="el-GR" dirty="0"/>
                  <a:t>Δ</a:t>
                </a:r>
                <a:r>
                  <a:rPr lang="en-US" dirty="0"/>
                  <a:t>t.</a:t>
                </a:r>
              </a:p>
              <a:p>
                <a:r>
                  <a:rPr lang="en-US" dirty="0"/>
                  <a:t>The </a:t>
                </a:r>
                <a:r>
                  <a:rPr lang="en-US" b="1" dirty="0"/>
                  <a:t>average acceleration</a:t>
                </a:r>
                <a:r>
                  <a:rPr lang="en-US" dirty="0"/>
                  <a:t> is: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ar-AE" dirty="0"/>
              </a:p>
              <a:p>
                <a:r>
                  <a:rPr lang="en-US" dirty="0"/>
                  <a:t>The direction of acceleration is the same as the direction of velocity change (</a:t>
                </a:r>
                <a:r>
                  <a:rPr lang="el-GR" dirty="0"/>
                  <a:t>Δ</a:t>
                </a:r>
                <a:r>
                  <a:rPr lang="en-US" dirty="0"/>
                  <a:t>v).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D32008-9AA4-1A1D-1BD8-2B5B6994D0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752" r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0196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</TotalTime>
  <Words>976</Words>
  <Application>Microsoft Office PowerPoint</Application>
  <PresentationFormat>Widescreen</PresentationFormat>
  <Paragraphs>112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Organic</vt:lpstr>
      <vt:lpstr>Applied science </vt:lpstr>
      <vt:lpstr>Continuous Motion in the Universe </vt:lpstr>
      <vt:lpstr>Displacement</vt:lpstr>
      <vt:lpstr>Vector Representation</vt:lpstr>
      <vt:lpstr>Vector Representation</vt:lpstr>
      <vt:lpstr>Instantaneous Velocity</vt:lpstr>
      <vt:lpstr>Instantaneous Velocity (Formula &amp; Definition)</vt:lpstr>
      <vt:lpstr>Acceleration</vt:lpstr>
      <vt:lpstr>Average Acceleration</vt:lpstr>
      <vt:lpstr>Instantaneous Acceleration</vt:lpstr>
      <vt:lpstr>Velocity-Time Graphs</vt:lpstr>
      <vt:lpstr>v-t Graph for Constant Velocity</vt:lpstr>
      <vt:lpstr>v-t Graph for Constant Acceleration</vt:lpstr>
      <vt:lpstr>v-t Graph for Increasing Acceleration</vt:lpstr>
      <vt:lpstr>Distance from v-t Graph </vt:lpstr>
      <vt:lpstr>Distance from v-t Graph (Variable Velocity)</vt:lpstr>
      <vt:lpstr> </vt:lpstr>
      <vt:lpstr>Example (Uniform Acceleration)</vt:lpstr>
      <vt:lpstr>Centre of Gravity </vt:lpstr>
      <vt:lpstr>Behaviour of Centre of Gravity</vt:lpstr>
      <vt:lpstr>Determining Centre of Gravity</vt:lpstr>
      <vt:lpstr>Plumb line method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science </dc:title>
  <dc:creator>Awais Hamza</dc:creator>
  <cp:lastModifiedBy>Awais Hamza</cp:lastModifiedBy>
  <cp:revision>2</cp:revision>
  <dcterms:created xsi:type="dcterms:W3CDTF">2025-12-01T01:48:49Z</dcterms:created>
  <dcterms:modified xsi:type="dcterms:W3CDTF">2025-12-02T07:02:00Z</dcterms:modified>
</cp:coreProperties>
</file>