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56" y="1423283"/>
            <a:ext cx="731520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Positive </a:t>
            </a:r>
            <a:r>
              <a:rPr lang="en-US" b="1" dirty="0"/>
              <a:t>counter-transference:</a:t>
            </a:r>
            <a:endParaRPr lang="en-US" dirty="0"/>
          </a:p>
          <a:p>
            <a:pPr lvl="1"/>
            <a:r>
              <a:rPr lang="en-US" dirty="0"/>
              <a:t>A physician becomes overly sympathetic toward a patient who reminds them of their own child, offering longer appointments or unnecessary favors.</a:t>
            </a:r>
          </a:p>
          <a:p>
            <a:pPr lvl="1"/>
            <a:r>
              <a:rPr lang="en-US" dirty="0"/>
              <a:t>A doctor feels compelled to “save” a patient with a story similar to a loved one.</a:t>
            </a:r>
          </a:p>
        </p:txBody>
      </p:sp>
    </p:spTree>
    <p:extLst>
      <p:ext uri="{BB962C8B-B14F-4D97-AF65-F5344CB8AC3E}">
        <p14:creationId xmlns:p14="http://schemas.microsoft.com/office/powerpoint/2010/main" val="169557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Negative counter-transference:</a:t>
            </a:r>
            <a:endParaRPr lang="en-US" dirty="0"/>
          </a:p>
          <a:p>
            <a:r>
              <a:rPr lang="en-US" dirty="0"/>
              <a:t>A doctor feels irritated by a demanding patient and unconsciously rushes through the consultation.</a:t>
            </a:r>
          </a:p>
          <a:p>
            <a:r>
              <a:rPr lang="en-US" dirty="0"/>
              <a:t>A physician avoids a patient who resembles someone from their past with whom they had conflict.</a:t>
            </a:r>
          </a:p>
        </p:txBody>
      </p:sp>
    </p:spTree>
    <p:extLst>
      <p:ext uri="{BB962C8B-B14F-4D97-AF65-F5344CB8AC3E}">
        <p14:creationId xmlns:p14="http://schemas.microsoft.com/office/powerpoint/2010/main" val="1932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Resistance</a:t>
            </a:r>
          </a:p>
          <a:p>
            <a:r>
              <a:rPr lang="en-US" b="1" dirty="0"/>
              <a:t>Definition:</a:t>
            </a:r>
            <a:r>
              <a:rPr lang="en-US" dirty="0"/>
              <a:t> Subconscious defense mechanism where the patient avoids certain topics, emotions, or treatments because they cause discomfort or anxiety.</a:t>
            </a:r>
          </a:p>
          <a:p>
            <a:r>
              <a:rPr lang="en-US" b="1" dirty="0"/>
              <a:t>Impact:</a:t>
            </a:r>
            <a:r>
              <a:rPr lang="en-US" dirty="0"/>
              <a:t> Leads to poor compliance or avoidance behaviors.</a:t>
            </a:r>
          </a:p>
        </p:txBody>
      </p:sp>
    </p:spTree>
    <p:extLst>
      <p:ext uri="{BB962C8B-B14F-4D97-AF65-F5344CB8AC3E}">
        <p14:creationId xmlns:p14="http://schemas.microsoft.com/office/powerpoint/2010/main" val="14692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hypertensive patient keeps “forgetting” medication because taking it reminds them of aging or vulnerability.</a:t>
            </a:r>
          </a:p>
          <a:p>
            <a:r>
              <a:rPr lang="en-US" dirty="0"/>
              <a:t>A young man consistently misses follow-ups because he fears learning the results of an HIV test.</a:t>
            </a:r>
          </a:p>
          <a:p>
            <a:r>
              <a:rPr lang="en-US" dirty="0"/>
              <a:t>A patient changes the subject whenever the doctor asks about alcohol consumption.</a:t>
            </a:r>
          </a:p>
          <a:p>
            <a:r>
              <a:rPr lang="en-US" dirty="0"/>
              <a:t>An obese patient avoids diet discussions because they feel shame or fear of being judged.</a:t>
            </a:r>
          </a:p>
        </p:txBody>
      </p:sp>
    </p:spTree>
    <p:extLst>
      <p:ext uri="{BB962C8B-B14F-4D97-AF65-F5344CB8AC3E}">
        <p14:creationId xmlns:p14="http://schemas.microsoft.com/office/powerpoint/2010/main" val="18235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Physician Burnout</a:t>
            </a:r>
          </a:p>
          <a:p>
            <a:r>
              <a:rPr lang="en-US" b="1" dirty="0"/>
              <a:t>Definition:</a:t>
            </a:r>
            <a:r>
              <a:rPr lang="en-US" dirty="0"/>
              <a:t> Emotional and physical exhaustion leading to depersonalization and reduced sense of achievement.</a:t>
            </a:r>
          </a:p>
          <a:p>
            <a:r>
              <a:rPr lang="en-US" b="1" dirty="0"/>
              <a:t>Causes:</a:t>
            </a:r>
            <a:r>
              <a:rPr lang="en-US" dirty="0"/>
              <a:t> Heavy workload, emotional strain, bureaucratic pressure, long hours, lack of support.</a:t>
            </a:r>
          </a:p>
        </p:txBody>
      </p:sp>
    </p:spTree>
    <p:extLst>
      <p:ext uri="{BB962C8B-B14F-4D97-AF65-F5344CB8AC3E}">
        <p14:creationId xmlns:p14="http://schemas.microsoft.com/office/powerpoint/2010/main" val="395278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physician feels emotionally numb and begins treating patients mechanically, avoiding eye contact or meaningful conversation.</a:t>
            </a:r>
          </a:p>
          <a:p>
            <a:r>
              <a:rPr lang="en-US" dirty="0"/>
              <a:t>A doctor snaps at a patient after many hours of work, showing irritability and frustration.</a:t>
            </a:r>
          </a:p>
          <a:p>
            <a:r>
              <a:rPr lang="en-US" dirty="0"/>
              <a:t>A physician feels drained before the day even begins, questioning their effectiveness or career choice.</a:t>
            </a:r>
          </a:p>
          <a:p>
            <a:r>
              <a:rPr lang="en-US" dirty="0"/>
              <a:t>A previously engaged doctor becomes detached and cynical, saying things like “Patients don’t listen anyway.”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1" y="982131"/>
            <a:ext cx="11187484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79533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53224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Psychological Reactions in the Doctor–Patient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Social Bonding</a:t>
            </a:r>
          </a:p>
          <a:p>
            <a:r>
              <a:rPr lang="en-US" b="1" dirty="0"/>
              <a:t>Definition:</a:t>
            </a:r>
            <a:r>
              <a:rPr lang="en-US" dirty="0"/>
              <a:t> Emotional connection built through trust, empathy, and effective communication.</a:t>
            </a:r>
          </a:p>
          <a:p>
            <a:r>
              <a:rPr lang="en-US" b="1" dirty="0"/>
              <a:t>How it develops:</a:t>
            </a:r>
            <a:endParaRPr lang="en-US" dirty="0"/>
          </a:p>
          <a:p>
            <a:pPr lvl="1"/>
            <a:r>
              <a:rPr lang="en-US" dirty="0"/>
              <a:t>Doctor listens actively, shows presence, remembers past concerns.</a:t>
            </a:r>
          </a:p>
          <a:p>
            <a:pPr lvl="1"/>
            <a:r>
              <a:rPr lang="en-US" dirty="0"/>
              <a:t>Patient feels respected and valued.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3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patient with diabetes feels comfortable sharing dietary struggles because the doctor speaks without judgment and shows understanding.</a:t>
            </a:r>
          </a:p>
          <a:p>
            <a:r>
              <a:rPr lang="en-US" dirty="0"/>
              <a:t>A child who was initially scared begins smiling at the doctor over repeated visits, indicating trust.</a:t>
            </a:r>
          </a:p>
          <a:p>
            <a:r>
              <a:rPr lang="en-US" dirty="0"/>
              <a:t>A surgeon takes time to explain a procedure clearly, and the patient later expresses high confidence in their care.</a:t>
            </a:r>
          </a:p>
        </p:txBody>
      </p:sp>
    </p:spTree>
    <p:extLst>
      <p:ext uri="{BB962C8B-B14F-4D97-AF65-F5344CB8AC3E}">
        <p14:creationId xmlns:p14="http://schemas.microsoft.com/office/powerpoint/2010/main" val="185312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Dependence</a:t>
            </a:r>
          </a:p>
          <a:p>
            <a:r>
              <a:rPr lang="en-US" b="1" dirty="0"/>
              <a:t>Definition:</a:t>
            </a:r>
            <a:r>
              <a:rPr lang="en-US" dirty="0"/>
              <a:t> Patient relies on the doctor for emotional comfort, decision-making, or reassurance.</a:t>
            </a:r>
          </a:p>
          <a:p>
            <a:r>
              <a:rPr lang="en-US" b="1" dirty="0"/>
              <a:t>Types:</a:t>
            </a:r>
            <a:endParaRPr lang="en-US" dirty="0"/>
          </a:p>
          <a:p>
            <a:pPr lvl="1"/>
            <a:r>
              <a:rPr lang="en-US" b="1" dirty="0"/>
              <a:t>Healthy dependence</a:t>
            </a:r>
            <a:r>
              <a:rPr lang="en-US" dirty="0"/>
              <a:t> – expected during serious illness.</a:t>
            </a:r>
          </a:p>
          <a:p>
            <a:pPr lvl="1"/>
            <a:r>
              <a:rPr lang="en-US" b="1" dirty="0"/>
              <a:t>Excessive dependence</a:t>
            </a:r>
            <a:r>
              <a:rPr lang="en-US" dirty="0"/>
              <a:t> – becomes emotionally burdensome or interferes with patient autonomy.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6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Healthy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A cancer patient depends on the oncologist for guidance through complex treatments.</a:t>
            </a:r>
          </a:p>
          <a:p>
            <a:pPr lvl="1"/>
            <a:r>
              <a:rPr lang="en-US" dirty="0"/>
              <a:t>A patient recovering from a heart attack relies on the cardiologist’s advice to modify lifestyle.</a:t>
            </a:r>
          </a:p>
          <a:p>
            <a:r>
              <a:rPr lang="en-US" b="1" dirty="0"/>
              <a:t>Excessive:</a:t>
            </a:r>
            <a:endParaRPr lang="en-US" dirty="0"/>
          </a:p>
          <a:p>
            <a:pPr lvl="1"/>
            <a:r>
              <a:rPr lang="en-US" dirty="0"/>
              <a:t>A patient calls the doctor multiple times a day with minor questions seeking reassurance.</a:t>
            </a:r>
          </a:p>
          <a:p>
            <a:pPr lvl="1"/>
            <a:r>
              <a:rPr lang="en-US" dirty="0"/>
              <a:t>A person refuses to make any health-related decisions without direct approval from the physician.</a:t>
            </a:r>
          </a:p>
        </p:txBody>
      </p:sp>
    </p:spTree>
    <p:extLst>
      <p:ext uri="{BB962C8B-B14F-4D97-AF65-F5344CB8AC3E}">
        <p14:creationId xmlns:p14="http://schemas.microsoft.com/office/powerpoint/2010/main" val="19916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Transference</a:t>
            </a:r>
          </a:p>
          <a:p>
            <a:r>
              <a:rPr lang="en-US" b="1" dirty="0"/>
              <a:t>Definition:</a:t>
            </a:r>
            <a:r>
              <a:rPr lang="en-US" dirty="0"/>
              <a:t> Patient unconsciously transfers feelings from past relationships onto the doctor.</a:t>
            </a:r>
          </a:p>
          <a:p>
            <a:r>
              <a:rPr lang="en-US" b="1" dirty="0"/>
              <a:t>Influence:</a:t>
            </a:r>
            <a:r>
              <a:rPr lang="en-US" dirty="0"/>
              <a:t> Affects cooperation, trust, and emotional responses.</a:t>
            </a:r>
          </a:p>
        </p:txBody>
      </p:sp>
    </p:spTree>
    <p:extLst>
      <p:ext uri="{BB962C8B-B14F-4D97-AF65-F5344CB8AC3E}">
        <p14:creationId xmlns:p14="http://schemas.microsoft.com/office/powerpoint/2010/main" val="37359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Positive </a:t>
            </a:r>
            <a:r>
              <a:rPr lang="en-US" b="1" dirty="0"/>
              <a:t>transference:</a:t>
            </a:r>
            <a:endParaRPr lang="en-US" dirty="0"/>
          </a:p>
          <a:p>
            <a:pPr lvl="1"/>
            <a:r>
              <a:rPr lang="en-US" dirty="0"/>
              <a:t>A patient who lacked parental support begins to view the doctor as a nurturing parental figure and becomes overly attached.</a:t>
            </a:r>
          </a:p>
          <a:p>
            <a:pPr lvl="1"/>
            <a:r>
              <a:rPr lang="en-US" dirty="0"/>
              <a:t>A lonely patient idealizes the doctor and views them as perfect, leading to unrealistic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4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Negative transference:</a:t>
            </a:r>
            <a:endParaRPr lang="en-US" dirty="0"/>
          </a:p>
          <a:p>
            <a:r>
              <a:rPr lang="en-US" dirty="0"/>
              <a:t>A patient with past trauma involving authority figures becomes defensive or distrustful toward the doctor for no clear reason</a:t>
            </a:r>
            <a:r>
              <a:rPr lang="en-US" dirty="0" smtClean="0"/>
              <a:t>.</a:t>
            </a:r>
          </a:p>
          <a:p>
            <a:r>
              <a:rPr lang="en-US" dirty="0"/>
              <a:t>A patient who had an abusive partner becomes fearful or angry when examining a physician of the same gender.</a:t>
            </a:r>
          </a:p>
        </p:txBody>
      </p:sp>
    </p:spTree>
    <p:extLst>
      <p:ext uri="{BB962C8B-B14F-4D97-AF65-F5344CB8AC3E}">
        <p14:creationId xmlns:p14="http://schemas.microsoft.com/office/powerpoint/2010/main" val="100714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0" y="485029"/>
            <a:ext cx="731520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Counter-Transference</a:t>
            </a:r>
          </a:p>
          <a:p>
            <a:r>
              <a:rPr lang="en-US" b="1" dirty="0"/>
              <a:t>Definition:</a:t>
            </a:r>
            <a:r>
              <a:rPr lang="en-US" dirty="0"/>
              <a:t> Emotional reaction of the physician toward the patient, sometimes based on the doctor’s own history or unconscious feelings.</a:t>
            </a:r>
          </a:p>
          <a:p>
            <a:r>
              <a:rPr lang="en-US" b="1" dirty="0"/>
              <a:t>Importance:</a:t>
            </a:r>
            <a:r>
              <a:rPr lang="en-US" dirty="0"/>
              <a:t> Can affect objectivity and treatment decisions.</a:t>
            </a:r>
          </a:p>
        </p:txBody>
      </p:sp>
    </p:spTree>
    <p:extLst>
      <p:ext uri="{BB962C8B-B14F-4D97-AF65-F5344CB8AC3E}">
        <p14:creationId xmlns:p14="http://schemas.microsoft.com/office/powerpoint/2010/main" val="1334683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660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BEHAVIOURAL SCIENCES</vt:lpstr>
      <vt:lpstr>Psychological Reactions in the Doctor–Patient Relationship</vt:lpstr>
      <vt:lpstr>Examples</vt:lpstr>
      <vt:lpstr>CONTINUED </vt:lpstr>
      <vt:lpstr>Examples</vt:lpstr>
      <vt:lpstr>CONTINUED </vt:lpstr>
      <vt:lpstr>Examples</vt:lpstr>
      <vt:lpstr>CONTINUED </vt:lpstr>
      <vt:lpstr>CONTINUED </vt:lpstr>
      <vt:lpstr>Examples</vt:lpstr>
      <vt:lpstr>CONTINUED </vt:lpstr>
      <vt:lpstr>CONTINUED </vt:lpstr>
      <vt:lpstr>Examples</vt:lpstr>
      <vt:lpstr>CONTINUED </vt:lpstr>
      <vt:lpstr>Examples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2025-11-30T17:17:06Z</dcterms:created>
  <dcterms:modified xsi:type="dcterms:W3CDTF">2025-11-30T17:30:04Z</dcterms:modified>
</cp:coreProperties>
</file>