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9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GENERAL ANATOMY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DPT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 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2302" y="1400690"/>
            <a:ext cx="970059" cy="470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3252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8448" y="511691"/>
            <a:ext cx="970059" cy="4704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64543" y="982132"/>
            <a:ext cx="11044361" cy="5243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505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8448" y="511691"/>
            <a:ext cx="970059" cy="4704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Superficial Fascia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Located </a:t>
            </a:r>
            <a:r>
              <a:rPr lang="en-US" dirty="0"/>
              <a:t>just beneath the skin.</a:t>
            </a:r>
          </a:p>
          <a:p>
            <a:r>
              <a:rPr lang="en-US" dirty="0"/>
              <a:t>Contains </a:t>
            </a:r>
            <a:r>
              <a:rPr lang="en-US" b="1" dirty="0"/>
              <a:t>fat, nerves, blood vessels</a:t>
            </a:r>
            <a:r>
              <a:rPr lang="en-US" dirty="0"/>
              <a:t>, and lymphatics.</a:t>
            </a:r>
          </a:p>
          <a:p>
            <a:r>
              <a:rPr lang="en-US" dirty="0"/>
              <a:t>Helps </a:t>
            </a:r>
            <a:r>
              <a:rPr lang="en-US" b="1" dirty="0"/>
              <a:t>insulate the body</a:t>
            </a:r>
            <a:r>
              <a:rPr lang="en-US" dirty="0"/>
              <a:t>, store fat, and provide padding.</a:t>
            </a:r>
          </a:p>
        </p:txBody>
      </p:sp>
    </p:spTree>
    <p:extLst>
      <p:ext uri="{BB962C8B-B14F-4D97-AF65-F5344CB8AC3E}">
        <p14:creationId xmlns:p14="http://schemas.microsoft.com/office/powerpoint/2010/main" val="13438949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8448" y="511691"/>
            <a:ext cx="970059" cy="4704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Deep Fascia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Dense</a:t>
            </a:r>
            <a:r>
              <a:rPr lang="en-US" dirty="0"/>
              <a:t>, tough connective tissue covering muscles.</a:t>
            </a:r>
          </a:p>
          <a:p>
            <a:r>
              <a:rPr lang="en-US" dirty="0"/>
              <a:t>Forms compartments separating muscle groups.</a:t>
            </a:r>
          </a:p>
          <a:p>
            <a:r>
              <a:rPr lang="en-US" dirty="0"/>
              <a:t>Helps muscles </a:t>
            </a:r>
            <a:r>
              <a:rPr lang="en-US" b="1" dirty="0"/>
              <a:t>transmit force</a:t>
            </a:r>
            <a:r>
              <a:rPr lang="en-US" dirty="0"/>
              <a:t> efficiently.</a:t>
            </a:r>
          </a:p>
          <a:p>
            <a:r>
              <a:rPr lang="en-US" dirty="0"/>
              <a:t>Also creates pathways for </a:t>
            </a:r>
            <a:r>
              <a:rPr lang="en-US" b="1" dirty="0"/>
              <a:t>nerves and blood vessels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263845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8448" y="511691"/>
            <a:ext cx="970059" cy="4704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Connective Tissue Components of Muscle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Endomysium</a:t>
            </a:r>
            <a:r>
              <a:rPr lang="en-US" b="1" dirty="0"/>
              <a:t>:</a:t>
            </a:r>
            <a:r>
              <a:rPr lang="en-US" dirty="0"/>
              <a:t> surrounds individual muscle fibers.</a:t>
            </a:r>
          </a:p>
          <a:p>
            <a:r>
              <a:rPr lang="en-US" b="1" dirty="0"/>
              <a:t>Perimysium:</a:t>
            </a:r>
            <a:r>
              <a:rPr lang="en-US" dirty="0"/>
              <a:t> surrounds bundles (fascicles) of fibers.</a:t>
            </a:r>
          </a:p>
          <a:p>
            <a:r>
              <a:rPr lang="en-US" b="1" dirty="0"/>
              <a:t>Epimysium:</a:t>
            </a:r>
            <a:r>
              <a:rPr lang="en-US" dirty="0"/>
              <a:t> outermost covering of the entire muscle.</a:t>
            </a:r>
          </a:p>
          <a:p>
            <a:r>
              <a:rPr lang="en-US" dirty="0"/>
              <a:t>These layers merge to form </a:t>
            </a:r>
            <a:r>
              <a:rPr lang="en-US" b="1" dirty="0"/>
              <a:t>tendons and aponeuroses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540026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8448" y="511691"/>
            <a:ext cx="970059" cy="4704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Tendons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Tough </a:t>
            </a:r>
            <a:r>
              <a:rPr lang="en-US" dirty="0"/>
              <a:t>bands of dense regular connective tissue.</a:t>
            </a:r>
          </a:p>
          <a:p>
            <a:r>
              <a:rPr lang="en-US" dirty="0"/>
              <a:t>Anchor muscles to bones, allowing movement.</a:t>
            </a:r>
          </a:p>
          <a:p>
            <a:r>
              <a:rPr lang="en-US" dirty="0"/>
              <a:t>Very strong with minimal stretch.</a:t>
            </a:r>
          </a:p>
        </p:txBody>
      </p:sp>
    </p:spTree>
    <p:extLst>
      <p:ext uri="{BB962C8B-B14F-4D97-AF65-F5344CB8AC3E}">
        <p14:creationId xmlns:p14="http://schemas.microsoft.com/office/powerpoint/2010/main" val="24473097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8448" y="511691"/>
            <a:ext cx="970059" cy="4704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4786" y="982133"/>
            <a:ext cx="11131825" cy="5251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4511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8448" y="511691"/>
            <a:ext cx="970059" cy="4704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Summary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Skeletal </a:t>
            </a:r>
            <a:r>
              <a:rPr lang="en-US" dirty="0"/>
              <a:t>muscles are complex structures made of fibers, fascia, and connective tissue layers.</a:t>
            </a:r>
          </a:p>
          <a:p>
            <a:r>
              <a:rPr lang="en-US" dirty="0"/>
              <a:t>Muscle fibers vary in structure and function → adapted for endurance or power.</a:t>
            </a:r>
          </a:p>
          <a:p>
            <a:r>
              <a:rPr lang="en-US" dirty="0"/>
              <a:t>Connective tissues play crucial roles in support, force transmission, and movement.</a:t>
            </a:r>
          </a:p>
          <a:p>
            <a:r>
              <a:rPr lang="en-US" dirty="0"/>
              <a:t>Understanding these components helps explain muscle performance and biomechanics.</a:t>
            </a:r>
          </a:p>
        </p:txBody>
      </p:sp>
    </p:spTree>
    <p:extLst>
      <p:ext uri="{BB962C8B-B14F-4D97-AF65-F5344CB8AC3E}">
        <p14:creationId xmlns:p14="http://schemas.microsoft.com/office/powerpoint/2010/main" val="8102706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8448" y="511691"/>
            <a:ext cx="970059" cy="4704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982132"/>
            <a:ext cx="11115924" cy="544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179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8448" y="511691"/>
            <a:ext cx="970059" cy="4704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4787" y="982131"/>
            <a:ext cx="11171582" cy="537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926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8448" y="511691"/>
            <a:ext cx="970059" cy="4704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Skeletal Muscles &amp; Muscle Fibers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Introduction </a:t>
            </a:r>
            <a:r>
              <a:rPr lang="en-US" b="1" dirty="0"/>
              <a:t>to Skeletal Muscles</a:t>
            </a:r>
          </a:p>
          <a:p>
            <a:r>
              <a:rPr lang="en-US" dirty="0"/>
              <a:t>The human body contains </a:t>
            </a:r>
            <a:r>
              <a:rPr lang="en-US" b="1" dirty="0"/>
              <a:t>about 600 skeletal muscles</a:t>
            </a:r>
            <a:r>
              <a:rPr lang="en-US" dirty="0"/>
              <a:t>.</a:t>
            </a:r>
          </a:p>
          <a:p>
            <a:r>
              <a:rPr lang="en-US" dirty="0"/>
              <a:t>Skeletal muscles form the </a:t>
            </a:r>
            <a:r>
              <a:rPr lang="en-US" b="1" dirty="0"/>
              <a:t>muscular system</a:t>
            </a:r>
            <a:r>
              <a:rPr lang="en-US" dirty="0"/>
              <a:t>, enabling movement and stability.</a:t>
            </a:r>
          </a:p>
          <a:p>
            <a:r>
              <a:rPr lang="en-US" dirty="0"/>
              <a:t>A </a:t>
            </a:r>
            <a:r>
              <a:rPr lang="en-US" i="1" dirty="0"/>
              <a:t>muscle</a:t>
            </a:r>
            <a:r>
              <a:rPr lang="en-US" dirty="0"/>
              <a:t> = collection of </a:t>
            </a:r>
            <a:r>
              <a:rPr lang="en-US" b="1" dirty="0"/>
              <a:t>muscle fibers bound together</a:t>
            </a:r>
            <a:r>
              <a:rPr lang="en-US" dirty="0"/>
              <a:t> by connective tissue.</a:t>
            </a:r>
          </a:p>
        </p:txBody>
      </p:sp>
    </p:spTree>
    <p:extLst>
      <p:ext uri="{BB962C8B-B14F-4D97-AF65-F5344CB8AC3E}">
        <p14:creationId xmlns:p14="http://schemas.microsoft.com/office/powerpoint/2010/main" val="1668696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8448" y="511691"/>
            <a:ext cx="970059" cy="4704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Skeletal Muscle Fibers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Muscle </a:t>
            </a:r>
            <a:r>
              <a:rPr lang="en-US" dirty="0"/>
              <a:t>fibers are </a:t>
            </a:r>
            <a:r>
              <a:rPr lang="en-US" b="1" dirty="0"/>
              <a:t>long, cylindrical, multinucleated cells</a:t>
            </a:r>
            <a:r>
              <a:rPr lang="en-US" dirty="0"/>
              <a:t>.</a:t>
            </a:r>
          </a:p>
          <a:p>
            <a:r>
              <a:rPr lang="en-US" dirty="0"/>
              <a:t>Diameter ranges from </a:t>
            </a:r>
            <a:r>
              <a:rPr lang="en-US" b="1" dirty="0"/>
              <a:t>10–100 micrometers</a:t>
            </a:r>
            <a:r>
              <a:rPr lang="en-US" dirty="0"/>
              <a:t>.</a:t>
            </a:r>
          </a:p>
          <a:p>
            <a:r>
              <a:rPr lang="en-US" dirty="0"/>
              <a:t>Average length = </a:t>
            </a:r>
            <a:r>
              <a:rPr lang="en-US" b="1" dirty="0"/>
              <a:t>25 mm</a:t>
            </a:r>
            <a:r>
              <a:rPr lang="en-US" dirty="0"/>
              <a:t>, but can be much longer depending on muscle type.</a:t>
            </a:r>
          </a:p>
          <a:p>
            <a:r>
              <a:rPr lang="en-US" b="1" dirty="0"/>
              <a:t>Sarcolemma</a:t>
            </a:r>
            <a:r>
              <a:rPr lang="en-US" dirty="0"/>
              <a:t> → cell membrane of the muscle fiber.</a:t>
            </a:r>
          </a:p>
          <a:p>
            <a:r>
              <a:rPr lang="en-US" b="1" dirty="0"/>
              <a:t>Sarcoplasm</a:t>
            </a:r>
            <a:r>
              <a:rPr lang="en-US" dirty="0"/>
              <a:t> → cytoplasm of the muscle fiber.</a:t>
            </a:r>
          </a:p>
        </p:txBody>
      </p:sp>
    </p:spTree>
    <p:extLst>
      <p:ext uri="{BB962C8B-B14F-4D97-AF65-F5344CB8AC3E}">
        <p14:creationId xmlns:p14="http://schemas.microsoft.com/office/powerpoint/2010/main" val="27308094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8448" y="511691"/>
            <a:ext cx="970059" cy="4704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Types of Muscle Fibers (Red, White &amp; Intermediate)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1. Red Fibers (Slow-twitch)</a:t>
            </a:r>
          </a:p>
          <a:p>
            <a:r>
              <a:rPr lang="en-US" dirty="0"/>
              <a:t>Smaller diameter.</a:t>
            </a:r>
          </a:p>
          <a:p>
            <a:r>
              <a:rPr lang="en-US" dirty="0"/>
              <a:t>Rich in </a:t>
            </a:r>
            <a:r>
              <a:rPr lang="en-US" b="1" dirty="0" smtClean="0"/>
              <a:t>myoglobin&gt; THE OXYGEN &amp; IRON BINDING PROTEIN</a:t>
            </a:r>
            <a:r>
              <a:rPr lang="en-US" dirty="0" smtClean="0"/>
              <a:t> </a:t>
            </a:r>
            <a:r>
              <a:rPr lang="en-US" dirty="0"/>
              <a:t>(gives reddish color).</a:t>
            </a:r>
          </a:p>
          <a:p>
            <a:r>
              <a:rPr lang="en-US" dirty="0"/>
              <a:t>Numerous </a:t>
            </a:r>
            <a:r>
              <a:rPr lang="en-US" b="1" dirty="0"/>
              <a:t>mitochondria</a:t>
            </a:r>
            <a:r>
              <a:rPr lang="en-US" dirty="0"/>
              <a:t> → high endurance.</a:t>
            </a:r>
          </a:p>
          <a:p>
            <a:r>
              <a:rPr lang="en-US" dirty="0"/>
              <a:t>Suitable for </a:t>
            </a:r>
            <a:r>
              <a:rPr lang="en-US" b="1" dirty="0"/>
              <a:t>long-term, low-intensity activities</a:t>
            </a:r>
            <a:r>
              <a:rPr lang="en-US" dirty="0"/>
              <a:t> (e.g., posture, walking).</a:t>
            </a:r>
          </a:p>
        </p:txBody>
      </p:sp>
    </p:spTree>
    <p:extLst>
      <p:ext uri="{BB962C8B-B14F-4D97-AF65-F5344CB8AC3E}">
        <p14:creationId xmlns:p14="http://schemas.microsoft.com/office/powerpoint/2010/main" val="13061524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8448" y="511691"/>
            <a:ext cx="970059" cy="4704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8418" y="1073426"/>
            <a:ext cx="9601196" cy="121257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3225" y="1073426"/>
            <a:ext cx="11346510" cy="516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612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8448" y="511691"/>
            <a:ext cx="970059" cy="4704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White Fibers (Fast-twitch)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Larger </a:t>
            </a:r>
            <a:r>
              <a:rPr lang="en-US" dirty="0"/>
              <a:t>diameter.</a:t>
            </a:r>
          </a:p>
          <a:p>
            <a:r>
              <a:rPr lang="en-US" dirty="0"/>
              <a:t>Low myoglobin, fewer mitochondria.</a:t>
            </a:r>
          </a:p>
          <a:p>
            <a:r>
              <a:rPr lang="en-US" dirty="0"/>
              <a:t>Fatigue quickly but produce </a:t>
            </a:r>
            <a:r>
              <a:rPr lang="en-US" b="1" dirty="0"/>
              <a:t>rapid, powerful contractions</a:t>
            </a:r>
            <a:r>
              <a:rPr lang="en-US" dirty="0"/>
              <a:t>.</a:t>
            </a:r>
          </a:p>
          <a:p>
            <a:r>
              <a:rPr lang="en-US" dirty="0"/>
              <a:t>Used in sprinting, weightlifting, explosive movements.</a:t>
            </a:r>
          </a:p>
        </p:txBody>
      </p:sp>
    </p:spTree>
    <p:extLst>
      <p:ext uri="{BB962C8B-B14F-4D97-AF65-F5344CB8AC3E}">
        <p14:creationId xmlns:p14="http://schemas.microsoft.com/office/powerpoint/2010/main" val="4423802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8448" y="511691"/>
            <a:ext cx="970059" cy="4704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8418" y="1073426"/>
            <a:ext cx="9601196" cy="121257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3225" y="1073426"/>
            <a:ext cx="11346510" cy="516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561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8448" y="511691"/>
            <a:ext cx="970059" cy="4704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Intermediate Fibers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Properties </a:t>
            </a:r>
            <a:r>
              <a:rPr lang="en-US" dirty="0"/>
              <a:t>between red and white fibers.</a:t>
            </a:r>
          </a:p>
          <a:p>
            <a:r>
              <a:rPr lang="en-US" dirty="0"/>
              <a:t>More fatigue-resistant than white fibers; stronger than red fibers.</a:t>
            </a:r>
          </a:p>
        </p:txBody>
      </p:sp>
    </p:spTree>
    <p:extLst>
      <p:ext uri="{BB962C8B-B14F-4D97-AF65-F5344CB8AC3E}">
        <p14:creationId xmlns:p14="http://schemas.microsoft.com/office/powerpoint/2010/main" val="7047791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8448" y="511691"/>
            <a:ext cx="970059" cy="4704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Connective Tissue </a:t>
            </a:r>
            <a:r>
              <a:rPr lang="en-US" b="1" dirty="0" smtClean="0"/>
              <a:t>Associated With Skeletal Muscles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Fascia:</a:t>
            </a:r>
          </a:p>
          <a:p>
            <a:r>
              <a:rPr lang="en-US" dirty="0" smtClean="0"/>
              <a:t>Band of fibrous connective tissues that stabilizes, support &amp; covering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7560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20</TotalTime>
  <Words>412</Words>
  <Application>Microsoft Office PowerPoint</Application>
  <PresentationFormat>Widescreen</PresentationFormat>
  <Paragraphs>55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Garamond</vt:lpstr>
      <vt:lpstr>Organic</vt:lpstr>
      <vt:lpstr>GENERAL ANATOMY</vt:lpstr>
      <vt:lpstr>Skeletal Muscles &amp; Muscle Fibers</vt:lpstr>
      <vt:lpstr>Skeletal Muscle Fibers</vt:lpstr>
      <vt:lpstr>Types of Muscle Fibers (Red, White &amp; Intermediate)</vt:lpstr>
      <vt:lpstr>PowerPoint Presentation</vt:lpstr>
      <vt:lpstr>2. White Fibers (Fast-twitch)</vt:lpstr>
      <vt:lpstr>PowerPoint Presentation</vt:lpstr>
      <vt:lpstr>3. Intermediate Fibers</vt:lpstr>
      <vt:lpstr>Connective Tissue Associated With Skeletal Muscles</vt:lpstr>
      <vt:lpstr>PowerPoint Presentation</vt:lpstr>
      <vt:lpstr>Superficial Fascia</vt:lpstr>
      <vt:lpstr>Deep Fascia</vt:lpstr>
      <vt:lpstr>Connective Tissue Components of Muscle</vt:lpstr>
      <vt:lpstr>Tendons</vt:lpstr>
      <vt:lpstr>PowerPoint Presentation</vt:lpstr>
      <vt:lpstr>Summary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Moorche</cp:lastModifiedBy>
  <cp:revision>3</cp:revision>
  <dcterms:created xsi:type="dcterms:W3CDTF">2025-11-30T14:18:54Z</dcterms:created>
  <dcterms:modified xsi:type="dcterms:W3CDTF">2025-11-30T14:39:42Z</dcterms:modified>
</cp:coreProperties>
</file>