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72" r:id="rId10"/>
    <p:sldId id="263" r:id="rId11"/>
    <p:sldId id="273" r:id="rId12"/>
    <p:sldId id="274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3748" y="1389931"/>
            <a:ext cx="938254" cy="4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2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Sublingual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Located </a:t>
            </a:r>
            <a:r>
              <a:rPr lang="en-US" dirty="0"/>
              <a:t>beneath the tongue, in the floor of the mouth.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Smallest of the major salivary glands.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Multiple ducts (</a:t>
            </a:r>
            <a:r>
              <a:rPr lang="en-US" dirty="0" err="1"/>
              <a:t>Rivinus</a:t>
            </a:r>
            <a:r>
              <a:rPr lang="en-US" dirty="0"/>
              <a:t>’ ducts) open into the floor of the mouth along with the submandibular ducts.</a:t>
            </a:r>
          </a:p>
        </p:txBody>
      </p:sp>
    </p:spTree>
    <p:extLst>
      <p:ext uri="{BB962C8B-B14F-4D97-AF65-F5344CB8AC3E}">
        <p14:creationId xmlns:p14="http://schemas.microsoft.com/office/powerpoint/2010/main" val="1417574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23875" cy="53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214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092069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917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Structure of Salivary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Composed of clusters of secretory cells called acini that produce saliva.   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/>
              <a:t>Acini are surrounded by </a:t>
            </a:r>
            <a:r>
              <a:rPr lang="en-US" dirty="0" err="1"/>
              <a:t>myoepithelial</a:t>
            </a:r>
            <a:r>
              <a:rPr lang="en-US" dirty="0"/>
              <a:t> cells that contract to facilitate expulsion of saliva from the acini into the ducts.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Ducts transport saliva from the acini to the oral cavity.</a:t>
            </a:r>
          </a:p>
        </p:txBody>
      </p:sp>
    </p:spTree>
    <p:extLst>
      <p:ext uri="{BB962C8B-B14F-4D97-AF65-F5344CB8AC3E}">
        <p14:creationId xmlns:p14="http://schemas.microsoft.com/office/powerpoint/2010/main" val="2902230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982133"/>
            <a:ext cx="10972799" cy="53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557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Salivary Gland Secretions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Saliva </a:t>
            </a:r>
            <a:r>
              <a:rPr lang="en-US" dirty="0"/>
              <a:t>consists of water, electrolytes (sodium, potassium, chloride, bicarbonate ions), enzymes (amylase for carbohydrate digestion), mucins, and antibacterial agents.</a:t>
            </a:r>
          </a:p>
        </p:txBody>
      </p:sp>
    </p:spTree>
    <p:extLst>
      <p:ext uri="{BB962C8B-B14F-4D97-AF65-F5344CB8AC3E}">
        <p14:creationId xmlns:p14="http://schemas.microsoft.com/office/powerpoint/2010/main" val="809818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Nerve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Salivary glands are innervated by the autonomic nervous system</a:t>
            </a:r>
            <a:r>
              <a:rPr lang="en-US" dirty="0" smtClean="0"/>
              <a:t>.</a:t>
            </a:r>
          </a:p>
          <a:p>
            <a:r>
              <a:rPr lang="en-US" dirty="0"/>
              <a:t>Parasympathetic stimulation, mediated by the facial nerve (for submandibular &amp; sublingual glands) and the glossopharyngeal nerve (for parotid gland), increases saliva production.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87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932" y="982132"/>
            <a:ext cx="11123875" cy="542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23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61176" y="982132"/>
            <a:ext cx="11306754" cy="521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264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492981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SALIVARY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OVERVIEW:</a:t>
            </a:r>
          </a:p>
          <a:p>
            <a:r>
              <a:rPr lang="en-US" dirty="0" smtClean="0"/>
              <a:t>Essential </a:t>
            </a:r>
            <a:r>
              <a:rPr lang="en-US" dirty="0"/>
              <a:t>structures in the human body responsible for producing saliva, which plays crucial roles in digestion, oral hygiene, and speech.    </a:t>
            </a:r>
            <a:endParaRPr lang="en-US" dirty="0" smtClean="0"/>
          </a:p>
          <a:p>
            <a:r>
              <a:rPr lang="en-US" dirty="0" smtClean="0"/>
              <a:t>Saliva </a:t>
            </a:r>
            <a:r>
              <a:rPr lang="en-US" dirty="0"/>
              <a:t>contains enzymes and lubricants that aid digestion of food, protect oral tissues, and maintain pH balance.</a:t>
            </a:r>
          </a:p>
        </p:txBody>
      </p:sp>
    </p:spTree>
    <p:extLst>
      <p:ext uri="{BB962C8B-B14F-4D97-AF65-F5344CB8AC3E}">
        <p14:creationId xmlns:p14="http://schemas.microsoft.com/office/powerpoint/2010/main" val="62447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Types of Salivary </a:t>
            </a:r>
            <a:r>
              <a:rPr lang="en-US" b="1" dirty="0" smtClean="0"/>
              <a:t>Glands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/>
              <a:t>Major Salivary Glands: </a:t>
            </a:r>
            <a:r>
              <a:rPr lang="en-US" dirty="0"/>
              <a:t>Primary producers of saliva; larger in size.      </a:t>
            </a:r>
            <a:endParaRPr lang="en-US" dirty="0" smtClean="0"/>
          </a:p>
          <a:p>
            <a:r>
              <a:rPr lang="en-US" dirty="0" smtClean="0"/>
              <a:t>  Include </a:t>
            </a:r>
            <a:r>
              <a:rPr lang="en-US" dirty="0"/>
              <a:t>the parotid, submandibular, and sublingual glands.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 </a:t>
            </a:r>
            <a:r>
              <a:rPr lang="en-US" b="1" dirty="0"/>
              <a:t>Minor Salivary Glands: </a:t>
            </a:r>
            <a:r>
              <a:rPr lang="en-US" dirty="0"/>
              <a:t>Numerous small glands distributed throughout the oral cavity (lips, cheeks, palate, tongue).       </a:t>
            </a:r>
            <a:endParaRPr lang="en-US" dirty="0" smtClean="0"/>
          </a:p>
          <a:p>
            <a:r>
              <a:rPr lang="en-US" dirty="0" smtClean="0"/>
              <a:t>  </a:t>
            </a:r>
            <a:r>
              <a:rPr lang="en-US" dirty="0"/>
              <a:t>Contribute to overall saliva production.</a:t>
            </a:r>
          </a:p>
        </p:txBody>
      </p:sp>
    </p:spTree>
    <p:extLst>
      <p:ext uri="{BB962C8B-B14F-4D97-AF65-F5344CB8AC3E}">
        <p14:creationId xmlns:p14="http://schemas.microsoft.com/office/powerpoint/2010/main" val="1088329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Parotid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Located bilaterally in front of the ears, just below and in front of the ear lobes.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Largest of the major salivary glands.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Parotid duct (</a:t>
            </a:r>
            <a:r>
              <a:rPr lang="en-US" dirty="0" err="1"/>
              <a:t>Stensen’s</a:t>
            </a:r>
            <a:r>
              <a:rPr lang="en-US" dirty="0"/>
              <a:t> duct) extends from each gland and opens into the oral cavity near the second upper molar.</a:t>
            </a:r>
          </a:p>
        </p:txBody>
      </p:sp>
    </p:spTree>
    <p:extLst>
      <p:ext uri="{BB962C8B-B14F-4D97-AF65-F5344CB8AC3E}">
        <p14:creationId xmlns:p14="http://schemas.microsoft.com/office/powerpoint/2010/main" val="1932489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23875" cy="53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2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092069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Submandibular Glands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Positioned </a:t>
            </a:r>
            <a:r>
              <a:rPr lang="en-US" dirty="0"/>
              <a:t>below the mandible, along its posterior aspect.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Smaller than parotid but larger than sublingual glands.   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Submandibular duct (Wharton’s duct) runs forward from each gland and opens into the floor of the mouth on either side of the frenulum linguae.</a:t>
            </a:r>
          </a:p>
        </p:txBody>
      </p:sp>
    </p:spTree>
    <p:extLst>
      <p:ext uri="{BB962C8B-B14F-4D97-AF65-F5344CB8AC3E}">
        <p14:creationId xmlns:p14="http://schemas.microsoft.com/office/powerpoint/2010/main" val="2285777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6835" y="982132"/>
            <a:ext cx="11123875" cy="5331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3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602" y="500932"/>
            <a:ext cx="938254" cy="48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982132"/>
            <a:ext cx="11092069" cy="535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21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385</Words>
  <Application>Microsoft Office PowerPoint</Application>
  <PresentationFormat>Widescreen</PresentationFormat>
  <Paragraphs>33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Organic</vt:lpstr>
      <vt:lpstr>BASIC MEDICAL SCIENCE</vt:lpstr>
      <vt:lpstr>SALIVARY GLANDS</vt:lpstr>
      <vt:lpstr>Types of Salivary Glands</vt:lpstr>
      <vt:lpstr>Parotid Glands</vt:lpstr>
      <vt:lpstr>PowerPoint Presentation</vt:lpstr>
      <vt:lpstr>PowerPoint Presentation</vt:lpstr>
      <vt:lpstr>Submandibular Glands</vt:lpstr>
      <vt:lpstr>PowerPoint Presentation</vt:lpstr>
      <vt:lpstr>PowerPoint Presentation</vt:lpstr>
      <vt:lpstr>Sublingual Glands</vt:lpstr>
      <vt:lpstr>PowerPoint Presentation</vt:lpstr>
      <vt:lpstr>PowerPoint Presentation</vt:lpstr>
      <vt:lpstr> Structure of Salivary Glands</vt:lpstr>
      <vt:lpstr>PowerPoint Presentation</vt:lpstr>
      <vt:lpstr>Salivary Gland Secretions</vt:lpstr>
      <vt:lpstr>Nerve Supply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4</cp:revision>
  <dcterms:created xsi:type="dcterms:W3CDTF">2025-11-30T14:45:10Z</dcterms:created>
  <dcterms:modified xsi:type="dcterms:W3CDTF">2025-11-30T15:13:45Z</dcterms:modified>
</cp:coreProperties>
</file>