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Radiography Imaging &amp;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4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Cathode Ray Oscilloscope (CRO) – </a:t>
            </a:r>
            <a:r>
              <a:rPr lang="en-US" b="1" dirty="0" smtClean="0"/>
              <a:t>Parts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903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CRT Tube: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Electron gun, deflection plates, fluorescent screen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Vertical Amplifier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Horizontal Time‑Base Generator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Supply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Trigger System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knobs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(focus, intensity, sync)</a:t>
            </a:r>
          </a:p>
        </p:txBody>
      </p:sp>
    </p:spTree>
    <p:extLst>
      <p:ext uri="{BB962C8B-B14F-4D97-AF65-F5344CB8AC3E}">
        <p14:creationId xmlns:p14="http://schemas.microsoft.com/office/powerpoint/2010/main" val="50445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 – Operation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718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 gun generates beam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Vertical plates deflect beam according to input signal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Horizontal plates create time-based sweep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Beam strikes screen → waveform visible</a:t>
            </a:r>
          </a:p>
        </p:txBody>
      </p:sp>
    </p:spTree>
    <p:extLst>
      <p:ext uri="{BB962C8B-B14F-4D97-AF65-F5344CB8AC3E}">
        <p14:creationId xmlns:p14="http://schemas.microsoft.com/office/powerpoint/2010/main" val="44072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 – Features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Waveform display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voltage, frequency, time period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Dual‑trace options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Trigger control for stable waveforms</a:t>
            </a:r>
          </a:p>
        </p:txBody>
      </p:sp>
    </p:spTree>
    <p:extLst>
      <p:ext uri="{BB962C8B-B14F-4D97-AF65-F5344CB8AC3E}">
        <p14:creationId xmlns:p14="http://schemas.microsoft.com/office/powerpoint/2010/main" val="160422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 – Advantages &amp;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Advantages</a:t>
            </a:r>
          </a:p>
          <a:p>
            <a:r>
              <a:rPr lang="en-US" dirty="0"/>
              <a:t>Real‑time visualization</a:t>
            </a:r>
          </a:p>
          <a:p>
            <a:r>
              <a:rPr lang="en-US" dirty="0"/>
              <a:t>High accuracy</a:t>
            </a:r>
          </a:p>
          <a:p>
            <a:r>
              <a:rPr lang="en-US" dirty="0"/>
              <a:t>Wide frequency response</a:t>
            </a:r>
          </a:p>
          <a:p>
            <a:r>
              <a:rPr lang="en-US" b="1" dirty="0"/>
              <a:t>Disadvantages</a:t>
            </a:r>
          </a:p>
          <a:p>
            <a:r>
              <a:rPr lang="en-US" dirty="0"/>
              <a:t>Bulky</a:t>
            </a:r>
          </a:p>
          <a:p>
            <a:r>
              <a:rPr lang="en-US" dirty="0"/>
              <a:t>Requires calibration</a:t>
            </a:r>
          </a:p>
          <a:p>
            <a:r>
              <a:rPr lang="en-US" dirty="0"/>
              <a:t>Cannot store long‑term data (traditional CRO)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 –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284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Analog CRO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Storage Oscilloscope (DSO)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Dual/Multiple beam CRO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Sampling CRO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8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High-Voltage Rectifier Circuits –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3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Vacuum tube rectifier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Semiconductor diode rectifier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Half‑wave rectifier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Full‑wave rectifier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(center‑tap, bridge type)</a:t>
            </a:r>
          </a:p>
        </p:txBody>
      </p:sp>
    </p:spTree>
    <p:extLst>
      <p:ext uri="{BB962C8B-B14F-4D97-AF65-F5344CB8AC3E}">
        <p14:creationId xmlns:p14="http://schemas.microsoft.com/office/powerpoint/2010/main" val="160075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High-Voltage Rectifier – Operation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839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Converts AC to DC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Allows current flow in one direction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X‑ray machines for stable DC across tube</a:t>
            </a:r>
          </a:p>
        </p:txBody>
      </p:sp>
    </p:spTree>
    <p:extLst>
      <p:ext uri="{BB962C8B-B14F-4D97-AF65-F5344CB8AC3E}">
        <p14:creationId xmlns:p14="http://schemas.microsoft.com/office/powerpoint/2010/main" val="127532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4" y="1056023"/>
            <a:ext cx="9601196" cy="1303867"/>
          </a:xfrm>
        </p:spPr>
        <p:txBody>
          <a:bodyPr/>
          <a:lstStyle/>
          <a:p>
            <a:r>
              <a:rPr lang="en-US" dirty="0"/>
              <a:t>High-Voltage Rectifier – 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X‑ray tube power supply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High‑voltage generators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Stable DC for imaging systems</a:t>
            </a:r>
          </a:p>
        </p:txBody>
      </p:sp>
    </p:spTree>
    <p:extLst>
      <p:ext uri="{BB962C8B-B14F-4D97-AF65-F5344CB8AC3E}">
        <p14:creationId xmlns:p14="http://schemas.microsoft.com/office/powerpoint/2010/main" val="326128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High-Voltage Rectifier – Considerations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164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Voltage rating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dissipation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Ripple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 insulation</a:t>
            </a:r>
          </a:p>
        </p:txBody>
      </p:sp>
    </p:spTree>
    <p:extLst>
      <p:ext uri="{BB962C8B-B14F-4D97-AF65-F5344CB8AC3E}">
        <p14:creationId xmlns:p14="http://schemas.microsoft.com/office/powerpoint/2010/main" val="376908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Self‑Rectifying Circuits – Details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931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X‑ray tube itself acts as rectifier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anode-positive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half‑cycle produces X‑rays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external diode required</a:t>
            </a:r>
          </a:p>
        </p:txBody>
      </p:sp>
    </p:spTree>
    <p:extLst>
      <p:ext uri="{BB962C8B-B14F-4D97-AF65-F5344CB8AC3E}">
        <p14:creationId xmlns:p14="http://schemas.microsoft.com/office/powerpoint/2010/main" val="84056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Valve – Structure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2565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Cathode (heated), Control Grid, Anode (plate)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Cathode: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Emits electrons when heated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Grid: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Mesh/screen regulating electron 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Collects accelerated electrons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Vacuum Tube: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Air-free interior enables free electron movement</a:t>
            </a:r>
          </a:p>
        </p:txBody>
      </p:sp>
    </p:spTree>
    <p:extLst>
      <p:ext uri="{BB962C8B-B14F-4D97-AF65-F5344CB8AC3E}">
        <p14:creationId xmlns:p14="http://schemas.microsoft.com/office/powerpoint/2010/main" val="3071070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Self‑Rectifying Circuits – Operation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44856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Positive half‑cycle → electrons flow → X‑rays produced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Negative half‑cycle → anode negative → no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 in half‑wave output</a:t>
            </a:r>
          </a:p>
        </p:txBody>
      </p:sp>
    </p:spTree>
    <p:extLst>
      <p:ext uri="{BB962C8B-B14F-4D97-AF65-F5344CB8AC3E}">
        <p14:creationId xmlns:p14="http://schemas.microsoft.com/office/powerpoint/2010/main" val="171642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65259"/>
            <a:ext cx="9601196" cy="1303867"/>
          </a:xfrm>
        </p:spPr>
        <p:txBody>
          <a:bodyPr/>
          <a:lstStyle/>
          <a:p>
            <a:r>
              <a:rPr lang="en-US" dirty="0"/>
              <a:t>Self‑Rectifying Circuits – 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142086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cost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Fewer components</a:t>
            </a:r>
          </a:p>
        </p:txBody>
      </p:sp>
    </p:spTree>
    <p:extLst>
      <p:ext uri="{BB962C8B-B14F-4D97-AF65-F5344CB8AC3E}">
        <p14:creationId xmlns:p14="http://schemas.microsoft.com/office/powerpoint/2010/main" val="74833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Self‑Rectifying Circuits – 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Portable X‑ray units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Dental X‑ray generators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mA systems</a:t>
            </a:r>
          </a:p>
        </p:txBody>
      </p:sp>
    </p:spTree>
    <p:extLst>
      <p:ext uri="{BB962C8B-B14F-4D97-AF65-F5344CB8AC3E}">
        <p14:creationId xmlns:p14="http://schemas.microsoft.com/office/powerpoint/2010/main" val="77457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Self‑Rectifying Circuits – Limitations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efficiency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ripple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half‑wave output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stress on anode</a:t>
            </a:r>
          </a:p>
        </p:txBody>
      </p:sp>
    </p:spTree>
    <p:extLst>
      <p:ext uri="{BB962C8B-B14F-4D97-AF65-F5344CB8AC3E}">
        <p14:creationId xmlns:p14="http://schemas.microsoft.com/office/powerpoint/2010/main" val="187543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Half-Wave Pulsating Voltage Circuit</a:t>
            </a: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0766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1 diode or self‑rectifying tube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flows only during positive cycle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ripple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efficiency</a:t>
            </a:r>
          </a:p>
        </p:txBody>
      </p:sp>
    </p:spTree>
    <p:extLst>
      <p:ext uri="{BB962C8B-B14F-4D97-AF65-F5344CB8AC3E}">
        <p14:creationId xmlns:p14="http://schemas.microsoft.com/office/powerpoint/2010/main" val="391259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Full-Wave Pulsating Voltage </a:t>
            </a:r>
            <a:r>
              <a:rPr lang="en-US" b="1" dirty="0" smtClean="0"/>
              <a:t>Circuit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55016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2 diodes (center‑tap) or 4 diodes (bridge)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Utilizes both AC half cycles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Lower ripple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efficiency</a:t>
            </a:r>
          </a:p>
        </p:txBody>
      </p:sp>
    </p:spTree>
    <p:extLst>
      <p:ext uri="{BB962C8B-B14F-4D97-AF65-F5344CB8AC3E}">
        <p14:creationId xmlns:p14="http://schemas.microsoft.com/office/powerpoint/2010/main" val="3373376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Potential Circuits – Purpose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0398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 nearly constant kVp during exposure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 ripple → stable X-ray output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 image consistency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 tube efficiency</a:t>
            </a:r>
          </a:p>
        </p:txBody>
      </p:sp>
    </p:spTree>
    <p:extLst>
      <p:ext uri="{BB962C8B-B14F-4D97-AF65-F5344CB8AC3E}">
        <p14:creationId xmlns:p14="http://schemas.microsoft.com/office/powerpoint/2010/main" val="2636650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Potential Circuits – </a:t>
            </a:r>
            <a:r>
              <a:rPr lang="en-US" dirty="0" smtClean="0"/>
              <a:t>Types and Operation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20551"/>
            <a:ext cx="5541710" cy="339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High-frequency generators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Three-phase 12-pulse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Constant potential (CP) generators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dirty="0"/>
              <a:t>Operation</a:t>
            </a:r>
          </a:p>
          <a:p>
            <a:r>
              <a:rPr lang="en-US" sz="1800" dirty="0"/>
              <a:t>AC → rectified → filtered → high-frequency conversion</a:t>
            </a:r>
          </a:p>
          <a:p>
            <a:r>
              <a:rPr lang="en-US" sz="1800" dirty="0"/>
              <a:t>Produces nearly constant DC voltage</a:t>
            </a:r>
          </a:p>
          <a:p>
            <a:r>
              <a:rPr lang="en-US" sz="1800" dirty="0"/>
              <a:t>Minimal fluctuation during exposure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25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Voltage Regulators – </a:t>
            </a:r>
            <a:r>
              <a:rPr lang="en-US" b="1" dirty="0" smtClean="0"/>
              <a:t>Purpose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Stabilize voltage for sensitive electronic circuits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clean, noise-free DC output</a:t>
            </a:r>
          </a:p>
        </p:txBody>
      </p:sp>
    </p:spTree>
    <p:extLst>
      <p:ext uri="{BB962C8B-B14F-4D97-AF65-F5344CB8AC3E}">
        <p14:creationId xmlns:p14="http://schemas.microsoft.com/office/powerpoint/2010/main" val="533087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Voltage Regulators –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29147" y="1540932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Series regulator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Shunt regulator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Low-dropout (LDO) regulator</a:t>
            </a:r>
          </a:p>
        </p:txBody>
      </p:sp>
    </p:spTree>
    <p:extLst>
      <p:ext uri="{BB962C8B-B14F-4D97-AF65-F5344CB8AC3E}">
        <p14:creationId xmlns:p14="http://schemas.microsoft.com/office/powerpoint/2010/main" val="30181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Valve – Operation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7" y="143009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Heating → Thermionic emission from cathode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Negative grid voltage controls intensity of electron stream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anode voltage attracts electrons → current flows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Acts as an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amplifier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oscillator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switch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43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and Purpose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11141"/>
            <a:ext cx="5796202" cy="2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Acts like adjustable resistor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constant output despite input/load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low noise output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dirty="0"/>
              <a:t>Purpose</a:t>
            </a:r>
          </a:p>
          <a:p>
            <a:r>
              <a:rPr lang="en-US" sz="1800" dirty="0"/>
              <a:t>Provides precise, stable reference voltage for measurements</a:t>
            </a:r>
          </a:p>
          <a:p>
            <a:r>
              <a:rPr lang="en-US" sz="1800" dirty="0"/>
              <a:t>Critical for calibration, ADCs, DMMs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3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Reference –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Bandgap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Zener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-based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Precision IC references</a:t>
            </a:r>
          </a:p>
        </p:txBody>
      </p:sp>
    </p:spTree>
    <p:extLst>
      <p:ext uri="{BB962C8B-B14F-4D97-AF65-F5344CB8AC3E}">
        <p14:creationId xmlns:p14="http://schemas.microsoft.com/office/powerpoint/2010/main" val="790410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Zener</a:t>
            </a:r>
            <a:r>
              <a:rPr lang="en-US" dirty="0"/>
              <a:t> Diode – Structure &amp; Purpose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34659" y="2651285"/>
            <a:ext cx="6216638" cy="2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Special diode designed to operate in breakdown region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stable reference voltage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regulators and protection circuits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dirty="0"/>
              <a:t>Operation</a:t>
            </a:r>
          </a:p>
          <a:p>
            <a:r>
              <a:rPr lang="en-US" sz="1800" dirty="0"/>
              <a:t>Reverse-biased</a:t>
            </a:r>
          </a:p>
          <a:p>
            <a:r>
              <a:rPr lang="en-US" sz="1800" dirty="0"/>
              <a:t>At breakdown voltage → maintains constant voltage across load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1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Precision Voltage Reference – Key Characteristics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40932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Stability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Minimal drift over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Accuracy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Precise nominal value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Maintains voltage under load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Efficiency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Low power loss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Noise Performance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Low ripple/EMI sensitivity</a:t>
            </a:r>
          </a:p>
        </p:txBody>
      </p:sp>
    </p:spTree>
    <p:extLst>
      <p:ext uri="{BB962C8B-B14F-4D97-AF65-F5344CB8AC3E}">
        <p14:creationId xmlns:p14="http://schemas.microsoft.com/office/powerpoint/2010/main" val="1849640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Measurement Devices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Multimeter (Analog)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Multimeter (DMM)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High-voltage probe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Oscilloscope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Voltage divider networks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90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vs Digital </a:t>
            </a:r>
            <a:r>
              <a:rPr lang="en-US" dirty="0" err="1"/>
              <a:t>Multimeter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Analog:</a:t>
            </a:r>
          </a:p>
          <a:p>
            <a:r>
              <a:rPr lang="en-US" dirty="0"/>
              <a:t>Needle movement</a:t>
            </a:r>
          </a:p>
          <a:p>
            <a:r>
              <a:rPr lang="en-US" dirty="0"/>
              <a:t>Good for trends</a:t>
            </a:r>
          </a:p>
          <a:p>
            <a:r>
              <a:rPr lang="en-US" dirty="0"/>
              <a:t>Lower accuracy</a:t>
            </a:r>
          </a:p>
          <a:p>
            <a:r>
              <a:rPr lang="en-US" b="1" dirty="0"/>
              <a:t>DMM:</a:t>
            </a:r>
          </a:p>
          <a:p>
            <a:r>
              <a:rPr lang="en-US" dirty="0"/>
              <a:t>LCD display</a:t>
            </a:r>
          </a:p>
          <a:p>
            <a:r>
              <a:rPr lang="en-US" dirty="0"/>
              <a:t>High precision</a:t>
            </a:r>
          </a:p>
          <a:p>
            <a:r>
              <a:rPr lang="en-US" dirty="0"/>
              <a:t>Auto-ranging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45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High-Voltage Probe – Purpose &amp; Operation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4300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Safely measure high voltages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large resistance divider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Output scaled down for meter or oscilloscope</a:t>
            </a:r>
          </a:p>
        </p:txBody>
      </p:sp>
    </p:spTree>
    <p:extLst>
      <p:ext uri="{BB962C8B-B14F-4D97-AF65-F5344CB8AC3E}">
        <p14:creationId xmlns:p14="http://schemas.microsoft.com/office/powerpoint/2010/main" val="1128018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 – Operation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6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Series resistors split voltage proportionally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measurement and calibration</a:t>
            </a:r>
          </a:p>
        </p:txBody>
      </p:sp>
    </p:spTree>
    <p:extLst>
      <p:ext uri="{BB962C8B-B14F-4D97-AF65-F5344CB8AC3E}">
        <p14:creationId xmlns:p14="http://schemas.microsoft.com/office/powerpoint/2010/main" val="254840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Precautions &amp; Safety for High-Voltage Measurement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92885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 safe distance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insulated tools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Verify grounding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PPE: insulated gloves, safety goggles, dielectric footwear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equipment rated for voltage</a:t>
            </a:r>
          </a:p>
        </p:txBody>
      </p:sp>
    </p:spTree>
    <p:extLst>
      <p:ext uri="{BB962C8B-B14F-4D97-AF65-F5344CB8AC3E}">
        <p14:creationId xmlns:p14="http://schemas.microsoft.com/office/powerpoint/2010/main" val="2080407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&amp; Insulation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3038" y="15132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Isolation prevents current through measuring device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Insulation prevents accidental contact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for high-voltage circuits</a:t>
            </a:r>
          </a:p>
        </p:txBody>
      </p:sp>
    </p:spTree>
    <p:extLst>
      <p:ext uri="{BB962C8B-B14F-4D97-AF65-F5344CB8AC3E}">
        <p14:creationId xmlns:p14="http://schemas.microsoft.com/office/powerpoint/2010/main" val="144912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Triode Valve – 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 amplification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X-ray high-voltage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Oscillator circuits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Modulation/demodulation</a:t>
            </a:r>
          </a:p>
        </p:txBody>
      </p:sp>
    </p:spTree>
    <p:extLst>
      <p:ext uri="{BB962C8B-B14F-4D97-AF65-F5344CB8AC3E}">
        <p14:creationId xmlns:p14="http://schemas.microsoft.com/office/powerpoint/2010/main" val="2448422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High-Voltage Measurement Steps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21518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off → connect device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HV probe or divider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 on insulated surface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one hand rule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Energize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 reading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Discharge before disconnecting</a:t>
            </a:r>
          </a:p>
        </p:txBody>
      </p:sp>
    </p:spTree>
    <p:extLst>
      <p:ext uri="{BB962C8B-B14F-4D97-AF65-F5344CB8AC3E}">
        <p14:creationId xmlns:p14="http://schemas.microsoft.com/office/powerpoint/2010/main" val="405141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High-Voltage Measurement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systems: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Transformers, substations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Industrial equipment: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Motors, X-ray machines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labs: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Plasma, particle acceleration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Calibration: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Equipment accuracy checks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Certification &amp; Documentation: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Compliance with standards</a:t>
            </a:r>
          </a:p>
        </p:txBody>
      </p:sp>
    </p:spTree>
    <p:extLst>
      <p:ext uri="{BB962C8B-B14F-4D97-AF65-F5344CB8AC3E}">
        <p14:creationId xmlns:p14="http://schemas.microsoft.com/office/powerpoint/2010/main" val="1041830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High-Voltage Measurement </a:t>
            </a:r>
            <a:r>
              <a:rPr lang="en-US" b="1" dirty="0" smtClean="0"/>
              <a:t>Steps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off → connect device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HV probe or divider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 on insulated surface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one hand rule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Energize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 reading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Discharge before disconnecting</a:t>
            </a:r>
          </a:p>
        </p:txBody>
      </p:sp>
    </p:spTree>
    <p:extLst>
      <p:ext uri="{BB962C8B-B14F-4D97-AF65-F5344CB8AC3E}">
        <p14:creationId xmlns:p14="http://schemas.microsoft.com/office/powerpoint/2010/main" val="167359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X‑Ray Exposure Controls – Overview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3038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Parameters controlling quantity &amp; quality of X-rays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Include: kV, mA, exposure time, filtration, collimation, SID/OID, positioning, grids, AEC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Aim: Optimal image quality with minimal patient dose</a:t>
            </a:r>
          </a:p>
        </p:txBody>
      </p:sp>
    </p:spTree>
    <p:extLst>
      <p:ext uri="{BB962C8B-B14F-4D97-AF65-F5344CB8AC3E}">
        <p14:creationId xmlns:p14="http://schemas.microsoft.com/office/powerpoint/2010/main" val="235920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X‑Ray Tube Voltage (kV) – Definition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477737"/>
            <a:ext cx="59202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Peak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kilovoltage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applied across the X‑ray tube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penetrating power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photons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Controls beam quality (hard vs soft X-rays)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3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↑ kV → ↑ penetration, ↓ contrast, ↑ patient dose (moderately)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kV → ↑ contrast, ↓ penetration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Affects image contrast and beam attenuation</a:t>
            </a:r>
          </a:p>
        </p:txBody>
      </p:sp>
    </p:spTree>
    <p:extLst>
      <p:ext uri="{BB962C8B-B14F-4D97-AF65-F5344CB8AC3E}">
        <p14:creationId xmlns:p14="http://schemas.microsoft.com/office/powerpoint/2010/main" val="2677962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3489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kV: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Chest, abdomen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kV: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Extremities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Adjusted according to body part thickness</a:t>
            </a:r>
          </a:p>
        </p:txBody>
      </p:sp>
    </p:spTree>
    <p:extLst>
      <p:ext uri="{BB962C8B-B14F-4D97-AF65-F5344CB8AC3E}">
        <p14:creationId xmlns:p14="http://schemas.microsoft.com/office/powerpoint/2010/main" val="32580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Triode Valve – Advantages &amp;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Advantages</a:t>
            </a:r>
          </a:p>
          <a:p>
            <a:r>
              <a:rPr lang="en-US" dirty="0"/>
              <a:t>High power handling</a:t>
            </a:r>
          </a:p>
          <a:p>
            <a:r>
              <a:rPr lang="en-US" dirty="0"/>
              <a:t>Smooth amplification characteristics</a:t>
            </a:r>
          </a:p>
          <a:p>
            <a:r>
              <a:rPr lang="en-US" b="1" dirty="0"/>
              <a:t>Disadvantages</a:t>
            </a:r>
          </a:p>
          <a:p>
            <a:r>
              <a:rPr lang="en-US" dirty="0"/>
              <a:t>Large, fragile, heats up</a:t>
            </a:r>
          </a:p>
          <a:p>
            <a:r>
              <a:rPr lang="en-US" dirty="0"/>
              <a:t>Shorter life than modern electronics</a:t>
            </a:r>
          </a:p>
          <a:p>
            <a:r>
              <a:rPr lang="en-US" dirty="0"/>
              <a:t>Replaced largely by semiconductors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7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– Structure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55940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Materials: Silicon, germanium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Intrinsic semiconductor: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Pure Si/Ge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Extrinsic semiconductor: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Doped with impurity atoms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n-type: Phosphorus/arsenic → extra electrons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p-type: Boron → electron holes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Semiconductor – Operation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p–n junction allows unidirectional current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Forward bias → conduction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Reverse bias → high resistance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Basis of modern rectifiers, diodes, transistors</a:t>
            </a:r>
          </a:p>
        </p:txBody>
      </p:sp>
    </p:spTree>
    <p:extLst>
      <p:ext uri="{BB962C8B-B14F-4D97-AF65-F5344CB8AC3E}">
        <p14:creationId xmlns:p14="http://schemas.microsoft.com/office/powerpoint/2010/main" val="322591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– Applications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X‑ray machine rectifiers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supplies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circuits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Switching circuits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Medical imaging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7692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Semiconductor – Advantages &amp;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Advantages</a:t>
            </a:r>
          </a:p>
          <a:p>
            <a:r>
              <a:rPr lang="en-US" dirty="0"/>
              <a:t>Compact, durable</a:t>
            </a:r>
          </a:p>
          <a:p>
            <a:r>
              <a:rPr lang="en-US" dirty="0"/>
              <a:t>Low heat production</a:t>
            </a:r>
          </a:p>
          <a:p>
            <a:r>
              <a:rPr lang="en-US" dirty="0"/>
              <a:t>High efficiency</a:t>
            </a:r>
          </a:p>
          <a:p>
            <a:r>
              <a:rPr lang="en-US" b="1" dirty="0"/>
              <a:t>Disadvantages</a:t>
            </a:r>
          </a:p>
          <a:p>
            <a:r>
              <a:rPr lang="en-US" dirty="0"/>
              <a:t>Sensitive to temperature</a:t>
            </a:r>
          </a:p>
          <a:p>
            <a:r>
              <a:rPr lang="en-US" dirty="0"/>
              <a:t>Damage from high reverse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0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1080</Words>
  <Application>Microsoft Office PowerPoint</Application>
  <PresentationFormat>Widescreen</PresentationFormat>
  <Paragraphs>250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Garamond</vt:lpstr>
      <vt:lpstr>Organic</vt:lpstr>
      <vt:lpstr>Radiography Imaging &amp; Technology</vt:lpstr>
      <vt:lpstr>Triode Valve – Structure</vt:lpstr>
      <vt:lpstr>Triode Valve – Operation</vt:lpstr>
      <vt:lpstr>Triode Valve – Applications</vt:lpstr>
      <vt:lpstr>Triode Valve – Advantages &amp; Disadvantages</vt:lpstr>
      <vt:lpstr>Semiconductor – Structure</vt:lpstr>
      <vt:lpstr>Semiconductor – Operation</vt:lpstr>
      <vt:lpstr>Semiconductor – Applications</vt:lpstr>
      <vt:lpstr>Semiconductor – Advantages &amp; Disadvantages</vt:lpstr>
      <vt:lpstr>Cathode Ray Oscilloscope (CRO) – Parts</vt:lpstr>
      <vt:lpstr>CRO – Operation</vt:lpstr>
      <vt:lpstr>CRO – Features</vt:lpstr>
      <vt:lpstr>CRO – Advantages &amp; Disadvantages</vt:lpstr>
      <vt:lpstr>CRO – Types</vt:lpstr>
      <vt:lpstr>High-Voltage Rectifier Circuits – Types</vt:lpstr>
      <vt:lpstr>High-Voltage Rectifier – Operation</vt:lpstr>
      <vt:lpstr>High-Voltage Rectifier – Applications</vt:lpstr>
      <vt:lpstr>High-Voltage Rectifier – Considerations</vt:lpstr>
      <vt:lpstr>Self‑Rectifying Circuits – Details</vt:lpstr>
      <vt:lpstr>Self‑Rectifying Circuits – Operation</vt:lpstr>
      <vt:lpstr>Self‑Rectifying Circuits – Advantages</vt:lpstr>
      <vt:lpstr>Self‑Rectifying Circuits – Applications</vt:lpstr>
      <vt:lpstr>Self‑Rectifying Circuits – Limitations</vt:lpstr>
      <vt:lpstr>Half-Wave Pulsating Voltage Circuit</vt:lpstr>
      <vt:lpstr>Full-Wave Pulsating Voltage Circuit</vt:lpstr>
      <vt:lpstr>Constant Potential Circuits – Purpose</vt:lpstr>
      <vt:lpstr>Constant Potential Circuits – Types and Operation</vt:lpstr>
      <vt:lpstr>Linear Voltage Regulators – Purpose</vt:lpstr>
      <vt:lpstr>Linear Voltage Regulators – Types</vt:lpstr>
      <vt:lpstr>Operation and Purpose</vt:lpstr>
      <vt:lpstr>Voltage Reference – Types</vt:lpstr>
      <vt:lpstr>Zener Diode – Structure &amp; Purpose</vt:lpstr>
      <vt:lpstr>Precision Voltage Reference – Key Characteristics </vt:lpstr>
      <vt:lpstr>Voltage Measurement Devices</vt:lpstr>
      <vt:lpstr>Analog vs Digital Multimeter</vt:lpstr>
      <vt:lpstr>High-Voltage Probe – Purpose &amp; Operation</vt:lpstr>
      <vt:lpstr>Voltage Divider – Operation</vt:lpstr>
      <vt:lpstr>Precautions &amp; Safety for High-Voltage Measurement</vt:lpstr>
      <vt:lpstr>Isolation &amp; Insulation</vt:lpstr>
      <vt:lpstr>High-Voltage Measurement Steps</vt:lpstr>
      <vt:lpstr>Applications of High-Voltage Measurement</vt:lpstr>
      <vt:lpstr>High-Voltage Measurement Steps</vt:lpstr>
      <vt:lpstr>X‑Ray Exposure Controls – Overview</vt:lpstr>
      <vt:lpstr>X‑Ray Tube Voltage (kV) – Definition</vt:lpstr>
      <vt:lpstr>Effects</vt:lpstr>
      <vt:lpstr>Applications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Radiography Imaging &amp; Technology</dc:title>
  <dc:creator>Moorche</dc:creator>
  <cp:lastModifiedBy>Moorche</cp:lastModifiedBy>
  <cp:revision>5</cp:revision>
  <dcterms:created xsi:type="dcterms:W3CDTF">2025-11-29T08:01:55Z</dcterms:created>
  <dcterms:modified xsi:type="dcterms:W3CDTF">2025-11-29T08:54:25Z</dcterms:modified>
</cp:coreProperties>
</file>