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5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Ordinal Data: Ordered Frequency Table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26878"/>
              </p:ext>
            </p:extLst>
          </p:nvPr>
        </p:nvGraphicFramePr>
        <p:xfrm>
          <a:off x="1295400" y="3484880"/>
          <a:ext cx="9601200" cy="14630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789956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89138662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44891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Pain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172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Mild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445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821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Severe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805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89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Data: Bar Chart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3059" y="130078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Always arrange bars in logical order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Heights reflect rank progression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Useful for Likert scales (Strongly Agree → Strongly Disagree)</a:t>
            </a:r>
          </a:p>
        </p:txBody>
      </p:sp>
    </p:spTree>
    <p:extLst>
      <p:ext uri="{BB962C8B-B14F-4D97-AF65-F5344CB8AC3E}">
        <p14:creationId xmlns:p14="http://schemas.microsoft.com/office/powerpoint/2010/main" val="103109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Data: Stacked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when comparing </a:t>
            </a:r>
            <a:r>
              <a:rPr lang="en-US" b="1" dirty="0"/>
              <a:t>multiple groups</a:t>
            </a:r>
            <a:r>
              <a:rPr lang="en-US" dirty="0"/>
              <a:t> on the same ordered scale.</a:t>
            </a:r>
            <a:br>
              <a:rPr lang="en-US" dirty="0"/>
            </a:br>
            <a:r>
              <a:rPr lang="en-US" dirty="0"/>
              <a:t>Example: Satisfaction levels across departments.</a:t>
            </a:r>
          </a:p>
        </p:txBody>
      </p:sp>
    </p:spTree>
    <p:extLst>
      <p:ext uri="{BB962C8B-B14F-4D97-AF65-F5344CB8AC3E}">
        <p14:creationId xmlns:p14="http://schemas.microsoft.com/office/powerpoint/2010/main" val="208105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Nominal vs Ordinal Charts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062054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5204354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6706040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972011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Nominal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Ordinal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467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Order of categories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❌ 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✔️ 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64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Bar chart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149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Pie chart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⚠️ Sometimes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338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Median/Rank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65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Stacked bar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✔️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3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Nominal Data?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 category labels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order, no ranking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classification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Gender, Blood group, Marital status, Yes/No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Analysis: Frequency &amp; percentage</a:t>
            </a:r>
          </a:p>
        </p:txBody>
      </p:sp>
    </p:spTree>
    <p:extLst>
      <p:ext uri="{BB962C8B-B14F-4D97-AF65-F5344CB8AC3E}">
        <p14:creationId xmlns:p14="http://schemas.microsoft.com/office/powerpoint/2010/main" val="85617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in Medical &amp; Health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Nominal:</a:t>
            </a:r>
            <a:endParaRPr lang="en-US" dirty="0"/>
          </a:p>
          <a:p>
            <a:r>
              <a:rPr lang="en-US" dirty="0"/>
              <a:t>Blood groups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Disease type</a:t>
            </a:r>
          </a:p>
          <a:p>
            <a:r>
              <a:rPr lang="en-US" b="1" dirty="0"/>
              <a:t>Ordinal:</a:t>
            </a:r>
            <a:endParaRPr lang="en-US" dirty="0"/>
          </a:p>
          <a:p>
            <a:r>
              <a:rPr lang="en-US" dirty="0"/>
              <a:t>Pain severity</a:t>
            </a:r>
          </a:p>
          <a:p>
            <a:r>
              <a:rPr lang="en-US" dirty="0"/>
              <a:t>Staging of cancer</a:t>
            </a:r>
          </a:p>
          <a:p>
            <a:r>
              <a:rPr lang="en-US" dirty="0"/>
              <a:t>Satisfaction survey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Nominal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Common Presentation Forms:</a:t>
            </a:r>
            <a:endParaRPr lang="en-US" dirty="0"/>
          </a:p>
          <a:p>
            <a:r>
              <a:rPr lang="en-US" b="1" dirty="0"/>
              <a:t>Frequency table</a:t>
            </a:r>
            <a:endParaRPr lang="en-US" dirty="0"/>
          </a:p>
          <a:p>
            <a:r>
              <a:rPr lang="en-US" b="1" dirty="0"/>
              <a:t>Bar chart</a:t>
            </a:r>
            <a:endParaRPr lang="en-US" dirty="0"/>
          </a:p>
          <a:p>
            <a:r>
              <a:rPr lang="en-US" b="1" dirty="0"/>
              <a:t>Clustered bar chart</a:t>
            </a:r>
            <a:endParaRPr lang="en-US" dirty="0"/>
          </a:p>
          <a:p>
            <a:r>
              <a:rPr lang="en-US" b="1" dirty="0"/>
              <a:t>Pie chart</a:t>
            </a:r>
            <a:endParaRPr lang="en-US" dirty="0"/>
          </a:p>
          <a:p>
            <a:r>
              <a:rPr lang="en-US" b="1" dirty="0"/>
              <a:t>Pictogram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Data: Frequency Table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44530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41075764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30591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42371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60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217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37.5%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43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O+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498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AB+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9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72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Data: Bar Chart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2565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Bars represent categories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Height = frequency or percentage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never touch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Easy comparison across groups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🎨 </a:t>
            </a:r>
            <a:r>
              <a:rPr kumimoji="0" lang="en-US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Good for showing “who’s ahead” without implying any order.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5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Data: Pie Chart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proportion of each category</a:t>
            </a:r>
          </a:p>
          <a:p>
            <a:r>
              <a:rPr lang="en-US" dirty="0"/>
              <a:t>Best for “slice of the whole” view</a:t>
            </a:r>
          </a:p>
          <a:p>
            <a:r>
              <a:rPr lang="en-US" dirty="0"/>
              <a:t>Use only if categories are few (&lt;</a:t>
            </a:r>
            <a:r>
              <a:rPr lang="en-US" dirty="0" smtClean="0"/>
              <a:t>6)</a:t>
            </a:r>
          </a:p>
          <a:p>
            <a:r>
              <a:rPr lang="en-US" i="1" dirty="0" smtClean="0"/>
              <a:t>Each </a:t>
            </a:r>
            <a:r>
              <a:rPr lang="en-US" i="1" dirty="0"/>
              <a:t>slice whispers its share of the whole circle.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1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Ordinal Data?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Categorical data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order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Ranking present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Intervals NOT equal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Pain scale (mild/moderate/severe), Likert scale, Education level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Analysis: Median, mode, frequency</a:t>
            </a:r>
          </a:p>
        </p:txBody>
      </p:sp>
    </p:spTree>
    <p:extLst>
      <p:ext uri="{BB962C8B-B14F-4D97-AF65-F5344CB8AC3E}">
        <p14:creationId xmlns:p14="http://schemas.microsoft.com/office/powerpoint/2010/main" val="368566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Ordinal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Suitable Presentation Forms:</a:t>
            </a:r>
            <a:endParaRPr lang="en-US" dirty="0"/>
          </a:p>
          <a:p>
            <a:r>
              <a:rPr lang="en-US" b="1" dirty="0"/>
              <a:t>Ordered frequency table</a:t>
            </a:r>
            <a:endParaRPr lang="en-US" dirty="0"/>
          </a:p>
          <a:p>
            <a:r>
              <a:rPr lang="en-US" b="1" dirty="0"/>
              <a:t>Bar chart</a:t>
            </a:r>
            <a:r>
              <a:rPr lang="en-US" dirty="0"/>
              <a:t> (ordered bars)</a:t>
            </a:r>
          </a:p>
          <a:p>
            <a:r>
              <a:rPr lang="en-US" b="1" dirty="0"/>
              <a:t>Stacked bar chart</a:t>
            </a:r>
            <a:endParaRPr lang="en-US" dirty="0"/>
          </a:p>
          <a:p>
            <a:r>
              <a:rPr lang="en-US" b="1" dirty="0"/>
              <a:t>Histogram</a:t>
            </a:r>
            <a:r>
              <a:rPr lang="en-US" dirty="0"/>
              <a:t> (only if numeric order scale used)</a:t>
            </a:r>
          </a:p>
          <a:p>
            <a:r>
              <a:rPr lang="en-US" b="1" dirty="0"/>
              <a:t>Ordered column chart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2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326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Statistics</vt:lpstr>
      <vt:lpstr>What is Nominal Data?</vt:lpstr>
      <vt:lpstr>Examples in Medical &amp; Health Sciences</vt:lpstr>
      <vt:lpstr>Presenting Nominal Data</vt:lpstr>
      <vt:lpstr>Nominal Data: Frequency Table Example</vt:lpstr>
      <vt:lpstr>Nominal Data: Bar Chart</vt:lpstr>
      <vt:lpstr>Nominal Data: Pie Chart </vt:lpstr>
      <vt:lpstr>What is Ordinal Data?</vt:lpstr>
      <vt:lpstr>Presenting Ordinal Data</vt:lpstr>
      <vt:lpstr>Ordinal Data: Ordered Frequency Table Example</vt:lpstr>
      <vt:lpstr>Ordinal Data: Bar Chart</vt:lpstr>
      <vt:lpstr>Ordinal Data: Stacked Bar Chart</vt:lpstr>
      <vt:lpstr>When to Use Nominal vs Ordinal Charts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1</cp:revision>
  <dcterms:created xsi:type="dcterms:W3CDTF">2025-12-01T07:08:37Z</dcterms:created>
  <dcterms:modified xsi:type="dcterms:W3CDTF">2025-12-01T07:17:35Z</dcterms:modified>
</cp:coreProperties>
</file>