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snapToGrid="0">
      <p:cViewPr>
        <p:scale>
          <a:sx n="70" d="100"/>
          <a:sy n="70" d="100"/>
        </p:scale>
        <p:origin x="7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D94F-FCBE-A22C-A469-EC485CA51A25}"/>
              </a:ext>
            </a:extLst>
          </p:cNvPr>
          <p:cNvSpPr>
            <a:spLocks noGrp="1"/>
          </p:cNvSpPr>
          <p:nvPr>
            <p:ph type="ctrTitle"/>
          </p:nvPr>
        </p:nvSpPr>
        <p:spPr/>
        <p:txBody>
          <a:bodyPr/>
          <a:lstStyle/>
          <a:p>
            <a:r>
              <a:rPr lang="en-US" sz="6600" b="1" dirty="0"/>
              <a:t>Physiology</a:t>
            </a:r>
          </a:p>
        </p:txBody>
      </p:sp>
      <p:sp>
        <p:nvSpPr>
          <p:cNvPr id="3" name="Subtitle 2">
            <a:extLst>
              <a:ext uri="{FF2B5EF4-FFF2-40B4-BE49-F238E27FC236}">
                <a16:creationId xmlns:a16="http://schemas.microsoft.com/office/drawing/2014/main" id="{57035BD4-4A20-8A4E-738B-8ADB0D2B3D7D}"/>
              </a:ext>
            </a:extLst>
          </p:cNvPr>
          <p:cNvSpPr>
            <a:spLocks noGrp="1"/>
          </p:cNvSpPr>
          <p:nvPr>
            <p:ph type="subTitle" idx="1"/>
          </p:nvPr>
        </p:nvSpPr>
        <p:spPr/>
        <p:txBody>
          <a:bodyPr/>
          <a:lstStyle/>
          <a:p>
            <a:r>
              <a:rPr lang="en-US" dirty="0"/>
              <a:t>DPT</a:t>
            </a:r>
          </a:p>
          <a:p>
            <a:r>
              <a:rPr lang="en-US" dirty="0"/>
              <a:t>Awais Hamza</a:t>
            </a:r>
          </a:p>
        </p:txBody>
      </p:sp>
    </p:spTree>
    <p:extLst>
      <p:ext uri="{BB962C8B-B14F-4D97-AF65-F5344CB8AC3E}">
        <p14:creationId xmlns:p14="http://schemas.microsoft.com/office/powerpoint/2010/main" val="153376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6C08-B61C-9147-2101-CBFCEC7E0B7E}"/>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1B89335F-76E2-62EF-AC4E-D875D0D25F4E}"/>
              </a:ext>
            </a:extLst>
          </p:cNvPr>
          <p:cNvSpPr>
            <a:spLocks noGrp="1"/>
          </p:cNvSpPr>
          <p:nvPr>
            <p:ph idx="1"/>
          </p:nvPr>
        </p:nvSpPr>
        <p:spPr/>
        <p:txBody>
          <a:bodyPr/>
          <a:lstStyle/>
          <a:p>
            <a:r>
              <a:rPr lang="en-US" dirty="0"/>
              <a:t>Volume of blood flow is determined by five factors:</a:t>
            </a:r>
          </a:p>
          <a:p>
            <a:r>
              <a:rPr lang="en-US" dirty="0"/>
              <a:t>1. Pressure gradient</a:t>
            </a:r>
          </a:p>
          <a:p>
            <a:r>
              <a:rPr lang="en-US" dirty="0"/>
              <a:t>2. Resistance to blood flow</a:t>
            </a:r>
          </a:p>
          <a:p>
            <a:r>
              <a:rPr lang="en-US" dirty="0"/>
              <a:t>3. Viscosity of blood</a:t>
            </a:r>
          </a:p>
          <a:p>
            <a:r>
              <a:rPr lang="en-US" dirty="0"/>
              <a:t>4. Diameter of blood vessels</a:t>
            </a:r>
          </a:p>
          <a:p>
            <a:r>
              <a:rPr lang="en-US" dirty="0"/>
              <a:t>5. Velocity of blood flow.</a:t>
            </a:r>
          </a:p>
        </p:txBody>
      </p:sp>
    </p:spTree>
    <p:extLst>
      <p:ext uri="{BB962C8B-B14F-4D97-AF65-F5344CB8AC3E}">
        <p14:creationId xmlns:p14="http://schemas.microsoft.com/office/powerpoint/2010/main" val="54439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6B4E-F5F8-75DD-4F6B-902F155390BF}"/>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11D76559-2422-FFD0-C348-CAD51B8C8708}"/>
              </a:ext>
            </a:extLst>
          </p:cNvPr>
          <p:cNvSpPr>
            <a:spLocks noGrp="1"/>
          </p:cNvSpPr>
          <p:nvPr>
            <p:ph idx="1"/>
          </p:nvPr>
        </p:nvSpPr>
        <p:spPr/>
        <p:txBody>
          <a:bodyPr>
            <a:normAutofit fontScale="70000" lnSpcReduction="20000"/>
          </a:bodyPr>
          <a:lstStyle/>
          <a:p>
            <a:r>
              <a:rPr lang="en-US" b="1" dirty="0"/>
              <a:t>1. Pressure Gradient</a:t>
            </a:r>
          </a:p>
          <a:p>
            <a:r>
              <a:rPr lang="en-US" dirty="0"/>
              <a:t>Volume of blood flowing through any blood vessel is directly proportional to the pressure gradient.</a:t>
            </a:r>
          </a:p>
          <a:p>
            <a:r>
              <a:rPr lang="en-US" dirty="0"/>
              <a:t> Pressure gradient is the pressure difference between the two ends of the blood vessel.</a:t>
            </a:r>
          </a:p>
          <a:p>
            <a:r>
              <a:rPr lang="en-US" dirty="0"/>
              <a:t> Formula to determine </a:t>
            </a:r>
            <a:r>
              <a:rPr lang="en-US" b="1" dirty="0"/>
              <a:t>Pressure gradient = P1– P2 </a:t>
            </a:r>
            <a:r>
              <a:rPr lang="en-US" dirty="0"/>
              <a:t>Where,</a:t>
            </a:r>
          </a:p>
          <a:p>
            <a:r>
              <a:rPr lang="en-US" dirty="0"/>
              <a:t>P1 = Pressure at proximal end of the vessel</a:t>
            </a:r>
          </a:p>
          <a:p>
            <a:r>
              <a:rPr lang="en-US" dirty="0"/>
              <a:t>P2 = Pressure at distal end of the vessel.</a:t>
            </a:r>
          </a:p>
          <a:p>
            <a:r>
              <a:rPr lang="en-US" dirty="0"/>
              <a:t>Maximum pressure gradient exists between the aorta and the inferior vena cava. The pressure in aorta</a:t>
            </a:r>
          </a:p>
          <a:p>
            <a:r>
              <a:rPr lang="en-US" dirty="0"/>
              <a:t>is 120 mm Hg and the pressure in inferior vena cava is 0 mm Hg.</a:t>
            </a:r>
          </a:p>
          <a:p>
            <a:r>
              <a:rPr lang="en-US" dirty="0"/>
              <a:t> So, the pressure gradient is 120 – 0 = 120 mm Hg.</a:t>
            </a:r>
          </a:p>
        </p:txBody>
      </p:sp>
    </p:spTree>
    <p:extLst>
      <p:ext uri="{BB962C8B-B14F-4D97-AF65-F5344CB8AC3E}">
        <p14:creationId xmlns:p14="http://schemas.microsoft.com/office/powerpoint/2010/main" val="100113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C5DC-7C17-CB86-1639-7A812E2F6D2D}"/>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98AD6C3F-EDF3-D058-9C87-6CA87D938025}"/>
              </a:ext>
            </a:extLst>
          </p:cNvPr>
          <p:cNvSpPr>
            <a:spLocks noGrp="1"/>
          </p:cNvSpPr>
          <p:nvPr>
            <p:ph idx="1"/>
          </p:nvPr>
        </p:nvSpPr>
        <p:spPr/>
        <p:txBody>
          <a:bodyPr>
            <a:normAutofit fontScale="92500"/>
          </a:bodyPr>
          <a:lstStyle/>
          <a:p>
            <a:r>
              <a:rPr lang="en-US" b="1" dirty="0"/>
              <a:t>2. Resistance to Blood Flow (Peripheral Resistance).</a:t>
            </a:r>
          </a:p>
          <a:p>
            <a:r>
              <a:rPr lang="en-US" dirty="0"/>
              <a:t>Volume of blood flow is inversely proportional to the resistance.</a:t>
            </a:r>
          </a:p>
          <a:p>
            <a:r>
              <a:rPr lang="en-US" dirty="0"/>
              <a:t> Resistance is the friction, tension or hindrance, against which the blood has to flow. </a:t>
            </a:r>
          </a:p>
          <a:p>
            <a:r>
              <a:rPr lang="en-US" dirty="0"/>
              <a:t>Peripheral resistance means the resistance offered to blood flow in peripheral blood vessels.</a:t>
            </a:r>
          </a:p>
          <a:p>
            <a:r>
              <a:rPr lang="en-US" dirty="0"/>
              <a:t> Though resistance exists in all the blood vessels to some extent, it is remarkable in the peripheral vessels, particularly the arterioles.</a:t>
            </a:r>
          </a:p>
        </p:txBody>
      </p:sp>
    </p:spTree>
    <p:extLst>
      <p:ext uri="{BB962C8B-B14F-4D97-AF65-F5344CB8AC3E}">
        <p14:creationId xmlns:p14="http://schemas.microsoft.com/office/powerpoint/2010/main" val="341651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9C31-8CC4-C9DD-A257-66B1917FBD96}"/>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C4231519-AD55-7922-E799-48A6007C650D}"/>
              </a:ext>
            </a:extLst>
          </p:cNvPr>
          <p:cNvSpPr>
            <a:spLocks noGrp="1"/>
          </p:cNvSpPr>
          <p:nvPr>
            <p:ph idx="1"/>
          </p:nvPr>
        </p:nvSpPr>
        <p:spPr/>
        <p:txBody>
          <a:bodyPr>
            <a:normAutofit fontScale="92500" lnSpcReduction="20000"/>
          </a:bodyPr>
          <a:lstStyle/>
          <a:p>
            <a:r>
              <a:rPr lang="en-US" b="1" dirty="0"/>
              <a:t>Determinants of peripheral resistance</a:t>
            </a:r>
          </a:p>
          <a:p>
            <a:r>
              <a:rPr lang="en-US" dirty="0" err="1"/>
              <a:t>i</a:t>
            </a:r>
            <a:r>
              <a:rPr lang="en-US" dirty="0"/>
              <a:t>. Radius of blood vessels</a:t>
            </a:r>
          </a:p>
          <a:p>
            <a:r>
              <a:rPr lang="en-US" dirty="0"/>
              <a:t>ii. Pressure gradient</a:t>
            </a:r>
          </a:p>
          <a:p>
            <a:r>
              <a:rPr lang="en-US" dirty="0"/>
              <a:t>iii. Viscosity of blood.</a:t>
            </a:r>
          </a:p>
          <a:p>
            <a:r>
              <a:rPr lang="en-US" dirty="0"/>
              <a:t>Peripheral resistance is inversely related to radius of the blood vessel, i.e. lesser the radius, more will be the resistance.</a:t>
            </a:r>
          </a:p>
          <a:p>
            <a:r>
              <a:rPr lang="en-US" dirty="0"/>
              <a:t> Radius of the arterioles is very less. It is because the arterioles remain partially constricted all the time due to sympathetic tone. So, the resistance is more. </a:t>
            </a:r>
            <a:r>
              <a:rPr lang="en-US" b="1" dirty="0"/>
              <a:t>Hence, the arterioles are called resistant vessels.</a:t>
            </a:r>
          </a:p>
        </p:txBody>
      </p:sp>
    </p:spTree>
    <p:extLst>
      <p:ext uri="{BB962C8B-B14F-4D97-AF65-F5344CB8AC3E}">
        <p14:creationId xmlns:p14="http://schemas.microsoft.com/office/powerpoint/2010/main" val="20319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881C-4330-52B4-9E68-C014370CBC60}"/>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481564E7-8A2D-D798-09F4-F98F028C2A2A}"/>
              </a:ext>
            </a:extLst>
          </p:cNvPr>
          <p:cNvSpPr>
            <a:spLocks noGrp="1"/>
          </p:cNvSpPr>
          <p:nvPr>
            <p:ph idx="1"/>
          </p:nvPr>
        </p:nvSpPr>
        <p:spPr/>
        <p:txBody>
          <a:bodyPr/>
          <a:lstStyle/>
          <a:p>
            <a:r>
              <a:rPr lang="en-US" b="1" dirty="0"/>
              <a:t>Formula to determine resistance : </a:t>
            </a:r>
          </a:p>
          <a:p>
            <a:r>
              <a:rPr lang="en-US" dirty="0"/>
              <a:t>Pressure gradient Resistance/Volume of blood flow.</a:t>
            </a:r>
          </a:p>
          <a:p>
            <a:r>
              <a:rPr lang="en-US" dirty="0"/>
              <a:t>= P1 -P2 /Q</a:t>
            </a:r>
          </a:p>
          <a:p>
            <a:endParaRPr lang="en-US" dirty="0"/>
          </a:p>
        </p:txBody>
      </p:sp>
    </p:spTree>
    <p:extLst>
      <p:ext uri="{BB962C8B-B14F-4D97-AF65-F5344CB8AC3E}">
        <p14:creationId xmlns:p14="http://schemas.microsoft.com/office/powerpoint/2010/main" val="399492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426C-239F-5670-C7C5-29142F867BE3}"/>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03B10D5F-3BD4-D2B7-4600-E25C0B9811BC}"/>
              </a:ext>
            </a:extLst>
          </p:cNvPr>
          <p:cNvSpPr>
            <a:spLocks noGrp="1"/>
          </p:cNvSpPr>
          <p:nvPr>
            <p:ph idx="1"/>
          </p:nvPr>
        </p:nvSpPr>
        <p:spPr/>
        <p:txBody>
          <a:bodyPr/>
          <a:lstStyle/>
          <a:p>
            <a:r>
              <a:rPr lang="en-US" b="1" dirty="0"/>
              <a:t>3. Viscosity of Blood: </a:t>
            </a:r>
          </a:p>
          <a:p>
            <a:r>
              <a:rPr lang="en-US" dirty="0"/>
              <a:t>Volume of blood flow is inversely proportional to the viscosity of blood. Viscosity is the friction of blood against the wall of the blood vessel.</a:t>
            </a:r>
          </a:p>
          <a:p>
            <a:r>
              <a:rPr lang="en-US" dirty="0"/>
              <a:t> Isaac Newton described viscosity as the internal friction or lack of slipperiness. Viscosity influences the blood flow through resistance.</a:t>
            </a:r>
          </a:p>
        </p:txBody>
      </p:sp>
    </p:spTree>
    <p:extLst>
      <p:ext uri="{BB962C8B-B14F-4D97-AF65-F5344CB8AC3E}">
        <p14:creationId xmlns:p14="http://schemas.microsoft.com/office/powerpoint/2010/main" val="129024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A5A9-1E9F-1BEE-B011-C03D513E4199}"/>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C2B19E19-82FF-908C-F823-ED44C5CCF4F2}"/>
              </a:ext>
            </a:extLst>
          </p:cNvPr>
          <p:cNvSpPr>
            <a:spLocks noGrp="1"/>
          </p:cNvSpPr>
          <p:nvPr>
            <p:ph idx="1"/>
          </p:nvPr>
        </p:nvSpPr>
        <p:spPr/>
        <p:txBody>
          <a:bodyPr>
            <a:normAutofit/>
          </a:bodyPr>
          <a:lstStyle/>
          <a:p>
            <a:r>
              <a:rPr lang="en-US" b="1" dirty="0"/>
              <a:t>Factors determining viscosity</a:t>
            </a:r>
          </a:p>
          <a:p>
            <a:r>
              <a:rPr lang="en-US" dirty="0"/>
              <a:t>RBC count is the main factor which determines the viscosity of the blood.</a:t>
            </a:r>
          </a:p>
          <a:p>
            <a:r>
              <a:rPr lang="en-US" dirty="0"/>
              <a:t>Another factor determining viscosity is plasma protein, mainly albumin.</a:t>
            </a:r>
          </a:p>
          <a:p>
            <a:r>
              <a:rPr lang="en-US" dirty="0"/>
              <a:t>When hemoconcentration occurs as in case of burns or in polycythemia, the viscosity increases and the velocity of blood flow decreases, so the volume of blood reaching the organ is decreased.</a:t>
            </a:r>
          </a:p>
        </p:txBody>
      </p:sp>
    </p:spTree>
    <p:extLst>
      <p:ext uri="{BB962C8B-B14F-4D97-AF65-F5344CB8AC3E}">
        <p14:creationId xmlns:p14="http://schemas.microsoft.com/office/powerpoint/2010/main" val="306641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50BE-4468-323B-3EC7-3098AFC017B2}"/>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F46D537E-4A9F-59CF-259E-78010213E676}"/>
              </a:ext>
            </a:extLst>
          </p:cNvPr>
          <p:cNvSpPr>
            <a:spLocks noGrp="1"/>
          </p:cNvSpPr>
          <p:nvPr>
            <p:ph idx="1"/>
          </p:nvPr>
        </p:nvSpPr>
        <p:spPr/>
        <p:txBody>
          <a:bodyPr>
            <a:normAutofit/>
          </a:bodyPr>
          <a:lstStyle/>
          <a:p>
            <a:r>
              <a:rPr lang="en-US" b="1" dirty="0"/>
              <a:t>4. Diameter of Blood Vessels</a:t>
            </a:r>
          </a:p>
          <a:p>
            <a:r>
              <a:rPr lang="en-US" dirty="0"/>
              <a:t>Volume of blood flow is directly proportional to the diameter of the blood vessels. </a:t>
            </a:r>
          </a:p>
          <a:p>
            <a:r>
              <a:rPr lang="en-US" dirty="0"/>
              <a:t>When the diameter of a segment of blood vessel is considered, the aorta has the maximum diameter and capillary has got the minimum diameter.</a:t>
            </a:r>
          </a:p>
          <a:p>
            <a:r>
              <a:rPr lang="en-US" dirty="0"/>
              <a:t>But, in circulation, the diameter of the vessel is considered in relation to the cross-sectional area through which the blood flows.</a:t>
            </a:r>
          </a:p>
        </p:txBody>
      </p:sp>
    </p:spTree>
    <p:extLst>
      <p:ext uri="{BB962C8B-B14F-4D97-AF65-F5344CB8AC3E}">
        <p14:creationId xmlns:p14="http://schemas.microsoft.com/office/powerpoint/2010/main" val="118188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3FB4-1387-C3A0-0F89-28667DBCEEB8}"/>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C74259A9-A612-88E7-8EE0-BD2C4581ACE9}"/>
              </a:ext>
            </a:extLst>
          </p:cNvPr>
          <p:cNvSpPr>
            <a:spLocks noGrp="1"/>
          </p:cNvSpPr>
          <p:nvPr>
            <p:ph idx="1"/>
          </p:nvPr>
        </p:nvSpPr>
        <p:spPr/>
        <p:txBody>
          <a:bodyPr>
            <a:normAutofit fontScale="92500" lnSpcReduction="20000"/>
          </a:bodyPr>
          <a:lstStyle/>
          <a:p>
            <a:r>
              <a:rPr lang="en-US" dirty="0"/>
              <a:t>Cross-sectional area is progressively increased as the arteries ramify and as the distance from the heart is increased. Cross-sectional area of each branch is smaller, but the sum of the cross-sectional areas of all the branches is always greater than that of the parent vessel.</a:t>
            </a:r>
          </a:p>
          <a:p>
            <a:r>
              <a:rPr lang="en-US" dirty="0"/>
              <a:t> In this way, the aorta has got less cross-sectional area of 4 cm2, compared to that of capillaries, which is 2,500 cm2. </a:t>
            </a:r>
          </a:p>
          <a:p>
            <a:r>
              <a:rPr lang="en-US" dirty="0"/>
              <a:t>But, the cross-sectional area is subjected to variations under physiological and pathological conditions. Diameter of the aorta depends upon the elasticity of the wall and its recoiling tendency helps in maintaining the flow and pressure. Diameter of the arterioles depends upon the sympathetic tone</a:t>
            </a:r>
          </a:p>
        </p:txBody>
      </p:sp>
    </p:spTree>
    <p:extLst>
      <p:ext uri="{BB962C8B-B14F-4D97-AF65-F5344CB8AC3E}">
        <p14:creationId xmlns:p14="http://schemas.microsoft.com/office/powerpoint/2010/main" val="185489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158F-31A0-DD0C-0E73-03C4BF2A8EFD}"/>
              </a:ext>
            </a:extLst>
          </p:cNvPr>
          <p:cNvSpPr>
            <a:spLocks noGrp="1"/>
          </p:cNvSpPr>
          <p:nvPr>
            <p:ph type="title"/>
          </p:nvPr>
        </p:nvSpPr>
        <p:spPr/>
        <p:txBody>
          <a:bodyPr>
            <a:normAutofit fontScale="90000"/>
          </a:bodyPr>
          <a:lstStyle/>
          <a:p>
            <a:r>
              <a:rPr lang="en-US" dirty="0"/>
              <a:t>FACTORS DETERMINING VOLUME</a:t>
            </a:r>
            <a:br>
              <a:rPr lang="en-US" dirty="0"/>
            </a:br>
            <a:r>
              <a:rPr lang="en-US" dirty="0"/>
              <a:t>OF BLOOD FLOW</a:t>
            </a:r>
          </a:p>
        </p:txBody>
      </p:sp>
      <p:sp>
        <p:nvSpPr>
          <p:cNvPr id="3" name="Content Placeholder 2">
            <a:extLst>
              <a:ext uri="{FF2B5EF4-FFF2-40B4-BE49-F238E27FC236}">
                <a16:creationId xmlns:a16="http://schemas.microsoft.com/office/drawing/2014/main" id="{33B12D08-AEE6-804F-9706-74ABEFE740F8}"/>
              </a:ext>
            </a:extLst>
          </p:cNvPr>
          <p:cNvSpPr>
            <a:spLocks noGrp="1"/>
          </p:cNvSpPr>
          <p:nvPr>
            <p:ph idx="1"/>
          </p:nvPr>
        </p:nvSpPr>
        <p:spPr/>
        <p:txBody>
          <a:bodyPr/>
          <a:lstStyle/>
          <a:p>
            <a:r>
              <a:rPr lang="en-US" b="1" dirty="0"/>
              <a:t>5. Velocity of Blood Flow </a:t>
            </a:r>
            <a:r>
              <a:rPr lang="en-US" dirty="0"/>
              <a:t>:</a:t>
            </a:r>
          </a:p>
          <a:p>
            <a:r>
              <a:rPr lang="en-US" dirty="0"/>
              <a:t>Volume of blood flow is directly proportional to the velocity of blood flow. Velocity of blood flow is the rate at which blood flows through a particular region. It is described later in this chapter.</a:t>
            </a:r>
          </a:p>
        </p:txBody>
      </p:sp>
    </p:spTree>
    <p:extLst>
      <p:ext uri="{BB962C8B-B14F-4D97-AF65-F5344CB8AC3E}">
        <p14:creationId xmlns:p14="http://schemas.microsoft.com/office/powerpoint/2010/main" val="46174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BF7-C642-4E0F-6F6A-77748DF36AC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25C9675-AD34-4A60-0D0E-B5FAB2F8271D}"/>
              </a:ext>
            </a:extLst>
          </p:cNvPr>
          <p:cNvSpPr>
            <a:spLocks noGrp="1"/>
          </p:cNvSpPr>
          <p:nvPr>
            <p:ph idx="1"/>
          </p:nvPr>
        </p:nvSpPr>
        <p:spPr/>
        <p:txBody>
          <a:bodyPr>
            <a:normAutofit fontScale="92500" lnSpcReduction="20000"/>
          </a:bodyPr>
          <a:lstStyle/>
          <a:p>
            <a:r>
              <a:rPr lang="en-US" b="1" dirty="0"/>
              <a:t>Dynamics</a:t>
            </a:r>
            <a:r>
              <a:rPr lang="en-US" dirty="0"/>
              <a:t> means study of motion.</a:t>
            </a:r>
          </a:p>
          <a:p>
            <a:r>
              <a:rPr lang="en-US" dirty="0"/>
              <a:t> </a:t>
            </a:r>
            <a:r>
              <a:rPr lang="en-US" b="1" dirty="0"/>
              <a:t>Hemodynamics</a:t>
            </a:r>
            <a:r>
              <a:rPr lang="en-US" dirty="0"/>
              <a:t> refers to the study of movement of blood through circulatory system.</a:t>
            </a:r>
          </a:p>
          <a:p>
            <a:r>
              <a:rPr lang="en-US" dirty="0"/>
              <a:t>Major function of cardiovascular system is to pump the blood and to circulate it through different parts of the body. </a:t>
            </a:r>
          </a:p>
          <a:p>
            <a:r>
              <a:rPr lang="en-US" dirty="0"/>
              <a:t>It is essential for the maintenance of pressure and other physical factors within the blood vessels, so that the volume of blood supplied to different parts of the body is adequate.</a:t>
            </a:r>
          </a:p>
          <a:p>
            <a:r>
              <a:rPr lang="en-US" dirty="0"/>
              <a:t>Circulatory system is designed for carrying out all these actions.</a:t>
            </a:r>
          </a:p>
        </p:txBody>
      </p:sp>
    </p:spTree>
    <p:extLst>
      <p:ext uri="{BB962C8B-B14F-4D97-AF65-F5344CB8AC3E}">
        <p14:creationId xmlns:p14="http://schemas.microsoft.com/office/powerpoint/2010/main" val="72960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4E8D-CA5F-DE58-0F35-13B3A98CAFD1}"/>
              </a:ext>
            </a:extLst>
          </p:cNvPr>
          <p:cNvSpPr>
            <a:spLocks noGrp="1"/>
          </p:cNvSpPr>
          <p:nvPr>
            <p:ph type="title"/>
          </p:nvPr>
        </p:nvSpPr>
        <p:spPr/>
        <p:txBody>
          <a:bodyPr/>
          <a:lstStyle/>
          <a:p>
            <a:r>
              <a:rPr lang="en-US" dirty="0"/>
              <a:t>HAGEN-POISEUILLE EQUATION</a:t>
            </a:r>
          </a:p>
        </p:txBody>
      </p:sp>
      <p:sp>
        <p:nvSpPr>
          <p:cNvPr id="3" name="Content Placeholder 2">
            <a:extLst>
              <a:ext uri="{FF2B5EF4-FFF2-40B4-BE49-F238E27FC236}">
                <a16:creationId xmlns:a16="http://schemas.microsoft.com/office/drawing/2014/main" id="{D60D6A0F-A6E2-C866-5BC0-A17E474D2E1C}"/>
              </a:ext>
            </a:extLst>
          </p:cNvPr>
          <p:cNvSpPr>
            <a:spLocks noGrp="1"/>
          </p:cNvSpPr>
          <p:nvPr>
            <p:ph idx="1"/>
          </p:nvPr>
        </p:nvSpPr>
        <p:spPr/>
        <p:txBody>
          <a:bodyPr>
            <a:normAutofit fontScale="92500" lnSpcReduction="20000"/>
          </a:bodyPr>
          <a:lstStyle/>
          <a:p>
            <a:r>
              <a:rPr lang="en-US" dirty="0"/>
              <a:t>Hagen and Poiseuille have worked on dynamics extensively. Equation which explains the relationship between different variables of dynamics, is named after </a:t>
            </a:r>
            <a:r>
              <a:rPr lang="en-US" dirty="0" err="1"/>
              <a:t>them.Variables</a:t>
            </a:r>
            <a:r>
              <a:rPr lang="en-US" dirty="0"/>
              <a:t> of dynamics are applied to hemodynamics also.</a:t>
            </a:r>
          </a:p>
          <a:p>
            <a:r>
              <a:rPr lang="en-US" dirty="0"/>
              <a:t> </a:t>
            </a:r>
            <a:r>
              <a:rPr lang="en-US" b="1" dirty="0"/>
              <a:t>According to Hagen-Poiseuille equation, volume (Q) of any fluid flowing through a rigid tube is: </a:t>
            </a:r>
          </a:p>
          <a:p>
            <a:r>
              <a:rPr lang="en-US" dirty="0"/>
              <a:t>1.Directly proportional to pressure gradient (P1 – P2 )</a:t>
            </a:r>
          </a:p>
          <a:p>
            <a:r>
              <a:rPr lang="en-US" dirty="0"/>
              <a:t> 2.Directly proportional to the fourth power of radius (r4) </a:t>
            </a:r>
          </a:p>
          <a:p>
            <a:r>
              <a:rPr lang="en-US" dirty="0"/>
              <a:t>3. Inversely proportional to the length of the tube (L).</a:t>
            </a:r>
          </a:p>
          <a:p>
            <a:r>
              <a:rPr lang="en-US" dirty="0"/>
              <a:t> Thus, Q = K  : (P1 – P2) * r4/L  </a:t>
            </a:r>
          </a:p>
          <a:p>
            <a:endParaRPr lang="en-US" dirty="0"/>
          </a:p>
        </p:txBody>
      </p:sp>
    </p:spTree>
    <p:extLst>
      <p:ext uri="{BB962C8B-B14F-4D97-AF65-F5344CB8AC3E}">
        <p14:creationId xmlns:p14="http://schemas.microsoft.com/office/powerpoint/2010/main" val="113871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899B-8F3E-2D86-3699-167CFFF025C7}"/>
              </a:ext>
            </a:extLst>
          </p:cNvPr>
          <p:cNvSpPr>
            <a:spLocks noGrp="1"/>
          </p:cNvSpPr>
          <p:nvPr>
            <p:ph type="title"/>
          </p:nvPr>
        </p:nvSpPr>
        <p:spPr/>
        <p:txBody>
          <a:bodyPr/>
          <a:lstStyle/>
          <a:p>
            <a:r>
              <a:rPr lang="en-US" dirty="0"/>
              <a:t>HAGEN-POISEUILLE EQUATION</a:t>
            </a:r>
          </a:p>
        </p:txBody>
      </p:sp>
      <p:sp>
        <p:nvSpPr>
          <p:cNvPr id="3" name="Content Placeholder 2">
            <a:extLst>
              <a:ext uri="{FF2B5EF4-FFF2-40B4-BE49-F238E27FC236}">
                <a16:creationId xmlns:a16="http://schemas.microsoft.com/office/drawing/2014/main" id="{D9E454E4-B7BD-CD97-4CF9-A7494580A5A5}"/>
              </a:ext>
            </a:extLst>
          </p:cNvPr>
          <p:cNvSpPr>
            <a:spLocks noGrp="1"/>
          </p:cNvSpPr>
          <p:nvPr>
            <p:ph idx="1"/>
          </p:nvPr>
        </p:nvSpPr>
        <p:spPr/>
        <p:txBody>
          <a:bodyPr/>
          <a:lstStyle/>
          <a:p>
            <a:r>
              <a:rPr lang="en-US" dirty="0"/>
              <a:t>K is the constant for fluid flowing at a temperature. It is directly proportional to temperature of the fluid.</a:t>
            </a:r>
          </a:p>
          <a:p>
            <a:r>
              <a:rPr lang="en-US" dirty="0"/>
              <a:t> Viscosity of the fluid is also affected by the temperature. Viscosity is inversely proportional to temperature of the fluid. Therefore in the equation, the constant ‘K’ is expressed as the reciprocal of viscosity (η).</a:t>
            </a:r>
          </a:p>
          <a:p>
            <a:r>
              <a:rPr lang="pt-BR" dirty="0"/>
              <a:t>So,  Q = (P1 – P2 ) × r4 / L *</a:t>
            </a:r>
            <a:r>
              <a:rPr lang="en-US" dirty="0"/>
              <a:t> η</a:t>
            </a:r>
          </a:p>
        </p:txBody>
      </p:sp>
    </p:spTree>
    <p:extLst>
      <p:ext uri="{BB962C8B-B14F-4D97-AF65-F5344CB8AC3E}">
        <p14:creationId xmlns:p14="http://schemas.microsoft.com/office/powerpoint/2010/main" val="127781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3F56-BB5D-BD50-C6EA-508A35EEF7B5}"/>
              </a:ext>
            </a:extLst>
          </p:cNvPr>
          <p:cNvSpPr>
            <a:spLocks noGrp="1"/>
          </p:cNvSpPr>
          <p:nvPr>
            <p:ph type="title"/>
          </p:nvPr>
        </p:nvSpPr>
        <p:spPr/>
        <p:txBody>
          <a:bodyPr/>
          <a:lstStyle/>
          <a:p>
            <a:r>
              <a:rPr lang="en-US" dirty="0"/>
              <a:t>HAGEN-POISEUILLE EQUATION</a:t>
            </a:r>
          </a:p>
        </p:txBody>
      </p:sp>
      <p:sp>
        <p:nvSpPr>
          <p:cNvPr id="3" name="Content Placeholder 2">
            <a:extLst>
              <a:ext uri="{FF2B5EF4-FFF2-40B4-BE49-F238E27FC236}">
                <a16:creationId xmlns:a16="http://schemas.microsoft.com/office/drawing/2014/main" id="{198E4C8E-B87A-EDC4-9D3A-C3DF6855EC68}"/>
              </a:ext>
            </a:extLst>
          </p:cNvPr>
          <p:cNvSpPr>
            <a:spLocks noGrp="1"/>
          </p:cNvSpPr>
          <p:nvPr>
            <p:ph idx="1"/>
          </p:nvPr>
        </p:nvSpPr>
        <p:spPr/>
        <p:txBody>
          <a:bodyPr/>
          <a:lstStyle/>
          <a:p>
            <a:r>
              <a:rPr lang="en-US" dirty="0"/>
              <a:t>Volume of flow of fluid is always expressed in a given unit of time. π/8 is the arithmetic value derived while determining volume of fluid flowing in a given unit of time. So, the equation has to be rewritten as: </a:t>
            </a:r>
          </a:p>
          <a:p>
            <a:r>
              <a:rPr lang="en-US" dirty="0"/>
              <a:t>Q = (P1 – P2) × r4/ L × </a:t>
            </a:r>
            <a:r>
              <a:rPr lang="el-GR" dirty="0"/>
              <a:t>η × π/8 </a:t>
            </a:r>
            <a:endParaRPr lang="en-US" dirty="0"/>
          </a:p>
          <a:p>
            <a:r>
              <a:rPr lang="en-US" dirty="0"/>
              <a:t>(</a:t>
            </a:r>
            <a:r>
              <a:rPr lang="el-GR" dirty="0"/>
              <a:t>P1 – P2 ) × πr4/8 (L × η)</a:t>
            </a:r>
            <a:endParaRPr lang="en-US" dirty="0"/>
          </a:p>
          <a:p>
            <a:r>
              <a:rPr lang="en-US" dirty="0"/>
              <a:t>Thus, Q = (P1 – P2 ) </a:t>
            </a:r>
            <a:r>
              <a:rPr lang="el-GR" dirty="0"/>
              <a:t>π</a:t>
            </a:r>
            <a:r>
              <a:rPr lang="en-US" dirty="0"/>
              <a:t>r4/ 8 (L × </a:t>
            </a:r>
            <a:r>
              <a:rPr lang="el-GR" dirty="0"/>
              <a:t>η)</a:t>
            </a:r>
            <a:endParaRPr lang="en-US" dirty="0"/>
          </a:p>
        </p:txBody>
      </p:sp>
    </p:spTree>
    <p:extLst>
      <p:ext uri="{BB962C8B-B14F-4D97-AF65-F5344CB8AC3E}">
        <p14:creationId xmlns:p14="http://schemas.microsoft.com/office/powerpoint/2010/main" val="275124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0216-74D7-BCBD-A726-C35ACA7B9BB2}"/>
              </a:ext>
            </a:extLst>
          </p:cNvPr>
          <p:cNvSpPr>
            <a:spLocks noGrp="1"/>
          </p:cNvSpPr>
          <p:nvPr>
            <p:ph type="title"/>
          </p:nvPr>
        </p:nvSpPr>
        <p:spPr/>
        <p:txBody>
          <a:bodyPr/>
          <a:lstStyle/>
          <a:p>
            <a:r>
              <a:rPr lang="en-US" dirty="0"/>
              <a:t>WINDKESSEL EFFECT</a:t>
            </a:r>
          </a:p>
        </p:txBody>
      </p:sp>
      <p:sp>
        <p:nvSpPr>
          <p:cNvPr id="3" name="Content Placeholder 2">
            <a:extLst>
              <a:ext uri="{FF2B5EF4-FFF2-40B4-BE49-F238E27FC236}">
                <a16:creationId xmlns:a16="http://schemas.microsoft.com/office/drawing/2014/main" id="{75F65227-741B-DCDB-D6FE-F98B09280544}"/>
              </a:ext>
            </a:extLst>
          </p:cNvPr>
          <p:cNvSpPr>
            <a:spLocks noGrp="1"/>
          </p:cNvSpPr>
          <p:nvPr>
            <p:ph idx="1"/>
          </p:nvPr>
        </p:nvSpPr>
        <p:spPr/>
        <p:txBody>
          <a:bodyPr/>
          <a:lstStyle/>
          <a:p>
            <a:r>
              <a:rPr lang="en-US" dirty="0" err="1"/>
              <a:t>Windkessel</a:t>
            </a:r>
            <a:r>
              <a:rPr lang="en-US" dirty="0"/>
              <a:t> effect is the recoiling effect of blood vessels that converts the </a:t>
            </a:r>
            <a:r>
              <a:rPr lang="en-US" b="1" dirty="0"/>
              <a:t>pulsatile flow </a:t>
            </a:r>
            <a:r>
              <a:rPr lang="en-US" dirty="0"/>
              <a:t>of blood into a </a:t>
            </a:r>
            <a:r>
              <a:rPr lang="en-US" b="1" dirty="0"/>
              <a:t>continuous flow. </a:t>
            </a:r>
          </a:p>
          <a:p>
            <a:r>
              <a:rPr lang="en-US" dirty="0"/>
              <a:t>Blood vessels showing the </a:t>
            </a:r>
            <a:r>
              <a:rPr lang="en-US" b="1" dirty="0" err="1"/>
              <a:t>windkessel</a:t>
            </a:r>
            <a:r>
              <a:rPr lang="en-US" b="1" dirty="0"/>
              <a:t> effect are known as </a:t>
            </a:r>
            <a:r>
              <a:rPr lang="en-US" b="1" dirty="0" err="1"/>
              <a:t>windkessel</a:t>
            </a:r>
            <a:r>
              <a:rPr lang="en-US" b="1" dirty="0"/>
              <a:t> vesse</a:t>
            </a:r>
            <a:r>
              <a:rPr lang="en-US" dirty="0"/>
              <a:t>ls. Mean velocity of the blood that flows through the aorta is more than 50 cm/second, but it is not constant. </a:t>
            </a:r>
          </a:p>
          <a:p>
            <a:r>
              <a:rPr lang="en-US" dirty="0"/>
              <a:t>During systole, it increases up to 120 cm/second and during diastole, it becomes almost negative. This variation is noticed even in the larger arteries.</a:t>
            </a:r>
          </a:p>
        </p:txBody>
      </p:sp>
    </p:spTree>
    <p:extLst>
      <p:ext uri="{BB962C8B-B14F-4D97-AF65-F5344CB8AC3E}">
        <p14:creationId xmlns:p14="http://schemas.microsoft.com/office/powerpoint/2010/main" val="2569224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59A1-71EA-B4B0-BA0B-6B987C0139D6}"/>
              </a:ext>
            </a:extLst>
          </p:cNvPr>
          <p:cNvSpPr>
            <a:spLocks noGrp="1"/>
          </p:cNvSpPr>
          <p:nvPr>
            <p:ph type="title"/>
          </p:nvPr>
        </p:nvSpPr>
        <p:spPr/>
        <p:txBody>
          <a:bodyPr/>
          <a:lstStyle/>
          <a:p>
            <a:r>
              <a:rPr lang="en-US" dirty="0"/>
              <a:t>WINDKESSEL EFFECT</a:t>
            </a:r>
          </a:p>
        </p:txBody>
      </p:sp>
      <p:sp>
        <p:nvSpPr>
          <p:cNvPr id="3" name="Content Placeholder 2">
            <a:extLst>
              <a:ext uri="{FF2B5EF4-FFF2-40B4-BE49-F238E27FC236}">
                <a16:creationId xmlns:a16="http://schemas.microsoft.com/office/drawing/2014/main" id="{67ACF7F3-A4E3-4F4A-3EE4-FC2FEFECA5D2}"/>
              </a:ext>
            </a:extLst>
          </p:cNvPr>
          <p:cNvSpPr>
            <a:spLocks noGrp="1"/>
          </p:cNvSpPr>
          <p:nvPr>
            <p:ph idx="1"/>
          </p:nvPr>
        </p:nvSpPr>
        <p:spPr>
          <a:xfrm>
            <a:off x="1295402" y="2556932"/>
            <a:ext cx="9601196" cy="3318936"/>
          </a:xfrm>
        </p:spPr>
        <p:txBody>
          <a:bodyPr>
            <a:normAutofit fontScale="92500" lnSpcReduction="10000"/>
          </a:bodyPr>
          <a:lstStyle/>
          <a:p>
            <a:r>
              <a:rPr lang="en-US" dirty="0"/>
              <a:t>During systole, velocity of blood flow reaches maximum, because of the force created by contraction of the heart. Therefore, the maximum volume of blood is pumped into the aorta.</a:t>
            </a:r>
          </a:p>
          <a:p>
            <a:r>
              <a:rPr lang="en-US" dirty="0"/>
              <a:t> During diastole, this force is absent and the volume of blood entering the aorta is zero. Thus, the flow of blood into the aorta is not continuous. This type of flow is called </a:t>
            </a:r>
            <a:r>
              <a:rPr lang="en-US" b="1" dirty="0"/>
              <a:t>pulsatile flow.</a:t>
            </a:r>
          </a:p>
          <a:p>
            <a:r>
              <a:rPr lang="en-US" dirty="0"/>
              <a:t>However, the flow of blood through other blood vessels is continuous. It is because of the behavioral pattern of aorta and to a little extent, the behavioral pattern of larger arteries.</a:t>
            </a:r>
            <a:endParaRPr lang="en-US" b="1" dirty="0"/>
          </a:p>
        </p:txBody>
      </p:sp>
    </p:spTree>
    <p:extLst>
      <p:ext uri="{BB962C8B-B14F-4D97-AF65-F5344CB8AC3E}">
        <p14:creationId xmlns:p14="http://schemas.microsoft.com/office/powerpoint/2010/main" val="3762285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DAC3-2FD6-2CF5-A7F6-C71E216BEC80}"/>
              </a:ext>
            </a:extLst>
          </p:cNvPr>
          <p:cNvSpPr>
            <a:spLocks noGrp="1"/>
          </p:cNvSpPr>
          <p:nvPr>
            <p:ph type="title"/>
          </p:nvPr>
        </p:nvSpPr>
        <p:spPr/>
        <p:txBody>
          <a:bodyPr/>
          <a:lstStyle/>
          <a:p>
            <a:r>
              <a:rPr lang="en-US" dirty="0"/>
              <a:t>WINDKESSEL EFFECT</a:t>
            </a:r>
          </a:p>
        </p:txBody>
      </p:sp>
      <p:sp>
        <p:nvSpPr>
          <p:cNvPr id="3" name="Content Placeholder 2">
            <a:extLst>
              <a:ext uri="{FF2B5EF4-FFF2-40B4-BE49-F238E27FC236}">
                <a16:creationId xmlns:a16="http://schemas.microsoft.com/office/drawing/2014/main" id="{C48FFD84-DE0B-C2B3-D4B7-1DEDF5014092}"/>
              </a:ext>
            </a:extLst>
          </p:cNvPr>
          <p:cNvSpPr>
            <a:spLocks noGrp="1"/>
          </p:cNvSpPr>
          <p:nvPr>
            <p:ph idx="1"/>
          </p:nvPr>
        </p:nvSpPr>
        <p:spPr/>
        <p:txBody>
          <a:bodyPr>
            <a:normAutofit fontScale="92500"/>
          </a:bodyPr>
          <a:lstStyle/>
          <a:p>
            <a:r>
              <a:rPr lang="en-US" dirty="0"/>
              <a:t>During systole, the aorta is completely dilated and during diastole, it recoils. </a:t>
            </a:r>
          </a:p>
          <a:p>
            <a:r>
              <a:rPr lang="en-US" dirty="0"/>
              <a:t>The elastic recoiling of this vessel creates the continuous momentum of blood. </a:t>
            </a:r>
          </a:p>
          <a:p>
            <a:r>
              <a:rPr lang="en-US" dirty="0"/>
              <a:t>So, the pulsatile flow of blood is converted into a continuous flow. This effect was named as </a:t>
            </a:r>
            <a:r>
              <a:rPr lang="en-US" b="1" dirty="0" err="1"/>
              <a:t>windkessel</a:t>
            </a:r>
            <a:r>
              <a:rPr lang="en-US" b="1" dirty="0"/>
              <a:t> effect by Otto Frank, in 1899</a:t>
            </a:r>
            <a:r>
              <a:rPr lang="en-US" dirty="0"/>
              <a:t>. </a:t>
            </a:r>
            <a:r>
              <a:rPr lang="en-US" dirty="0" err="1"/>
              <a:t>Windkessel</a:t>
            </a:r>
            <a:r>
              <a:rPr lang="en-US" dirty="0"/>
              <a:t> is a German word used for an ‘</a:t>
            </a:r>
            <a:r>
              <a:rPr lang="en-US" b="1" dirty="0"/>
              <a:t>elastic reservoir</a:t>
            </a:r>
            <a:r>
              <a:rPr lang="en-US" dirty="0"/>
              <a:t>’.</a:t>
            </a:r>
          </a:p>
          <a:p>
            <a:r>
              <a:rPr lang="en-US" dirty="0"/>
              <a:t>Thus, the </a:t>
            </a:r>
            <a:r>
              <a:rPr lang="en-US" dirty="0" err="1"/>
              <a:t>windkessel</a:t>
            </a:r>
            <a:r>
              <a:rPr lang="en-US" dirty="0"/>
              <a:t> vessels play an important role in maintaining the continuous flow of blood through the circulatory tree by acting as a second pump, the first pump being the heart.</a:t>
            </a:r>
          </a:p>
        </p:txBody>
      </p:sp>
    </p:spTree>
    <p:extLst>
      <p:ext uri="{BB962C8B-B14F-4D97-AF65-F5344CB8AC3E}">
        <p14:creationId xmlns:p14="http://schemas.microsoft.com/office/powerpoint/2010/main" val="1434162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4485-683D-4A69-E545-204D57941A45}"/>
              </a:ext>
            </a:extLst>
          </p:cNvPr>
          <p:cNvSpPr>
            <a:spLocks noGrp="1"/>
          </p:cNvSpPr>
          <p:nvPr>
            <p:ph type="title"/>
          </p:nvPr>
        </p:nvSpPr>
        <p:spPr/>
        <p:txBody>
          <a:bodyPr/>
          <a:lstStyle/>
          <a:p>
            <a:r>
              <a:rPr lang="en-US" dirty="0"/>
              <a:t>VELOCITY OF BLOOD FLOW</a:t>
            </a:r>
          </a:p>
        </p:txBody>
      </p:sp>
      <p:sp>
        <p:nvSpPr>
          <p:cNvPr id="3" name="Content Placeholder 2">
            <a:extLst>
              <a:ext uri="{FF2B5EF4-FFF2-40B4-BE49-F238E27FC236}">
                <a16:creationId xmlns:a16="http://schemas.microsoft.com/office/drawing/2014/main" id="{5EDCE725-231A-61FE-A437-4DA006851932}"/>
              </a:ext>
            </a:extLst>
          </p:cNvPr>
          <p:cNvSpPr>
            <a:spLocks noGrp="1"/>
          </p:cNvSpPr>
          <p:nvPr>
            <p:ph idx="1"/>
          </p:nvPr>
        </p:nvSpPr>
        <p:spPr/>
        <p:txBody>
          <a:bodyPr>
            <a:normAutofit fontScale="92500" lnSpcReduction="10000"/>
          </a:bodyPr>
          <a:lstStyle/>
          <a:p>
            <a:r>
              <a:rPr lang="en-US" dirty="0"/>
              <a:t>Velocity of blood flow is the rate at which blood flows through a particular region of the body. It mainly depends upon the diameter or cross-sectional area of blood vessel. </a:t>
            </a:r>
          </a:p>
          <a:p>
            <a:r>
              <a:rPr lang="en-US" b="1" dirty="0"/>
              <a:t>Mean velocity (cm/second) of blood flow in different blood vessels</a:t>
            </a:r>
            <a:r>
              <a:rPr lang="en-US" dirty="0"/>
              <a:t>:</a:t>
            </a:r>
          </a:p>
          <a:p>
            <a:r>
              <a:rPr lang="en-US" dirty="0"/>
              <a:t> Large arteries : 50.00,  Small arteries : 5.00,</a:t>
            </a:r>
          </a:p>
          <a:p>
            <a:r>
              <a:rPr lang="en-US" dirty="0"/>
              <a:t> Arterioles : 0.50, Capillaries : 0.05,</a:t>
            </a:r>
          </a:p>
          <a:p>
            <a:r>
              <a:rPr lang="en-US" dirty="0"/>
              <a:t> Venules : 0.10, Small veins : 1.00,</a:t>
            </a:r>
          </a:p>
          <a:p>
            <a:r>
              <a:rPr lang="en-US" dirty="0"/>
              <a:t> Large veins : 2.00,</a:t>
            </a:r>
          </a:p>
        </p:txBody>
      </p:sp>
    </p:spTree>
    <p:extLst>
      <p:ext uri="{BB962C8B-B14F-4D97-AF65-F5344CB8AC3E}">
        <p14:creationId xmlns:p14="http://schemas.microsoft.com/office/powerpoint/2010/main" val="341648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0553-9E87-1A26-5707-2F87C9780FF6}"/>
              </a:ext>
            </a:extLst>
          </p:cNvPr>
          <p:cNvSpPr>
            <a:spLocks noGrp="1"/>
          </p:cNvSpPr>
          <p:nvPr>
            <p:ph type="title"/>
          </p:nvPr>
        </p:nvSpPr>
        <p:spPr/>
        <p:txBody>
          <a:bodyPr/>
          <a:lstStyle/>
          <a:p>
            <a:r>
              <a:rPr lang="en-US" dirty="0"/>
              <a:t>METHODS OF STUDY</a:t>
            </a:r>
          </a:p>
        </p:txBody>
      </p:sp>
      <p:sp>
        <p:nvSpPr>
          <p:cNvPr id="3" name="Content Placeholder 2">
            <a:extLst>
              <a:ext uri="{FF2B5EF4-FFF2-40B4-BE49-F238E27FC236}">
                <a16:creationId xmlns:a16="http://schemas.microsoft.com/office/drawing/2014/main" id="{20EEC3E0-29A5-7584-492A-9F7340C8F693}"/>
              </a:ext>
            </a:extLst>
          </p:cNvPr>
          <p:cNvSpPr>
            <a:spLocks noGrp="1"/>
          </p:cNvSpPr>
          <p:nvPr>
            <p:ph idx="1"/>
          </p:nvPr>
        </p:nvSpPr>
        <p:spPr/>
        <p:txBody>
          <a:bodyPr/>
          <a:lstStyle/>
          <a:p>
            <a:r>
              <a:rPr lang="en-US" b="1" dirty="0"/>
              <a:t>1. By Using Flowmeters:</a:t>
            </a:r>
          </a:p>
          <a:p>
            <a:r>
              <a:rPr lang="en-US" dirty="0"/>
              <a:t> Flowmeters are described in Chapter 98.</a:t>
            </a:r>
          </a:p>
          <a:p>
            <a:r>
              <a:rPr lang="en-US" dirty="0"/>
              <a:t> </a:t>
            </a:r>
            <a:r>
              <a:rPr lang="en-US" b="1" dirty="0"/>
              <a:t>2. By </a:t>
            </a:r>
            <a:r>
              <a:rPr lang="en-US" b="1" dirty="0" err="1"/>
              <a:t>Hemodromography</a:t>
            </a:r>
            <a:r>
              <a:rPr lang="en-US" b="1" dirty="0"/>
              <a:t> :</a:t>
            </a:r>
          </a:p>
          <a:p>
            <a:r>
              <a:rPr lang="en-US" dirty="0" err="1"/>
              <a:t>Hemodromography</a:t>
            </a:r>
            <a:r>
              <a:rPr lang="en-US" dirty="0"/>
              <a:t> is a technique by which the velocity of blood is continuously recorded.</a:t>
            </a:r>
          </a:p>
        </p:txBody>
      </p:sp>
    </p:spTree>
    <p:extLst>
      <p:ext uri="{BB962C8B-B14F-4D97-AF65-F5344CB8AC3E}">
        <p14:creationId xmlns:p14="http://schemas.microsoft.com/office/powerpoint/2010/main" val="328653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B160-F972-A9D8-976C-9C50B9D88941}"/>
              </a:ext>
            </a:extLst>
          </p:cNvPr>
          <p:cNvSpPr>
            <a:spLocks noGrp="1"/>
          </p:cNvSpPr>
          <p:nvPr>
            <p:ph type="title"/>
          </p:nvPr>
        </p:nvSpPr>
        <p:spPr/>
        <p:txBody>
          <a:bodyPr/>
          <a:lstStyle/>
          <a:p>
            <a:r>
              <a:rPr lang="en-US" dirty="0"/>
              <a:t>FACTORS MAINTAINING VELOCITY</a:t>
            </a:r>
          </a:p>
        </p:txBody>
      </p:sp>
      <p:sp>
        <p:nvSpPr>
          <p:cNvPr id="3" name="Content Placeholder 2">
            <a:extLst>
              <a:ext uri="{FF2B5EF4-FFF2-40B4-BE49-F238E27FC236}">
                <a16:creationId xmlns:a16="http://schemas.microsoft.com/office/drawing/2014/main" id="{DD94A070-870A-76B9-CBC1-567E7DF4C001}"/>
              </a:ext>
            </a:extLst>
          </p:cNvPr>
          <p:cNvSpPr>
            <a:spLocks noGrp="1"/>
          </p:cNvSpPr>
          <p:nvPr>
            <p:ph idx="1"/>
          </p:nvPr>
        </p:nvSpPr>
        <p:spPr/>
        <p:txBody>
          <a:bodyPr/>
          <a:lstStyle/>
          <a:p>
            <a:r>
              <a:rPr lang="en-US" dirty="0"/>
              <a:t>Three factors are responsible for the maintenance of the velocity of blood flow: </a:t>
            </a:r>
          </a:p>
          <a:p>
            <a:r>
              <a:rPr lang="en-US" dirty="0"/>
              <a:t>1.Cardiac output</a:t>
            </a:r>
          </a:p>
          <a:p>
            <a:r>
              <a:rPr lang="en-US" dirty="0"/>
              <a:t> 2.Cross-sectional area of the blood vessel</a:t>
            </a:r>
          </a:p>
          <a:p>
            <a:r>
              <a:rPr lang="en-US" dirty="0"/>
              <a:t> 3. Viscosity of the blood</a:t>
            </a:r>
          </a:p>
        </p:txBody>
      </p:sp>
    </p:spTree>
    <p:extLst>
      <p:ext uri="{BB962C8B-B14F-4D97-AF65-F5344CB8AC3E}">
        <p14:creationId xmlns:p14="http://schemas.microsoft.com/office/powerpoint/2010/main" val="324787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94AD-2E77-EDBF-9EBC-1E8FF32AE15F}"/>
              </a:ext>
            </a:extLst>
          </p:cNvPr>
          <p:cNvSpPr>
            <a:spLocks noGrp="1"/>
          </p:cNvSpPr>
          <p:nvPr>
            <p:ph type="title"/>
          </p:nvPr>
        </p:nvSpPr>
        <p:spPr/>
        <p:txBody>
          <a:bodyPr/>
          <a:lstStyle/>
          <a:p>
            <a:r>
              <a:rPr lang="en-US" dirty="0"/>
              <a:t>FACTORS MAINTAINING VELOCITY</a:t>
            </a:r>
          </a:p>
        </p:txBody>
      </p:sp>
      <p:sp>
        <p:nvSpPr>
          <p:cNvPr id="3" name="Content Placeholder 2">
            <a:extLst>
              <a:ext uri="{FF2B5EF4-FFF2-40B4-BE49-F238E27FC236}">
                <a16:creationId xmlns:a16="http://schemas.microsoft.com/office/drawing/2014/main" id="{61C7ACA3-E713-2AA5-E8B6-4F99C489F58F}"/>
              </a:ext>
            </a:extLst>
          </p:cNvPr>
          <p:cNvSpPr>
            <a:spLocks noGrp="1"/>
          </p:cNvSpPr>
          <p:nvPr>
            <p:ph idx="1"/>
          </p:nvPr>
        </p:nvSpPr>
        <p:spPr/>
        <p:txBody>
          <a:bodyPr/>
          <a:lstStyle/>
          <a:p>
            <a:r>
              <a:rPr lang="en-US" b="1" dirty="0"/>
              <a:t>1. Cardiac Output</a:t>
            </a:r>
          </a:p>
          <a:p>
            <a:r>
              <a:rPr lang="en-US" dirty="0"/>
              <a:t>Velocity of blood flow is directly proportional to cardiac output. Increase in cardiac output leads to increase in the velocity of blood flow in all parts of the circulation.</a:t>
            </a:r>
          </a:p>
          <a:p>
            <a:pPr marL="0" indent="0">
              <a:buNone/>
            </a:pPr>
            <a:endParaRPr lang="en-US" dirty="0"/>
          </a:p>
        </p:txBody>
      </p:sp>
    </p:spTree>
    <p:extLst>
      <p:ext uri="{BB962C8B-B14F-4D97-AF65-F5344CB8AC3E}">
        <p14:creationId xmlns:p14="http://schemas.microsoft.com/office/powerpoint/2010/main" val="348327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0980-C38B-1E38-80BA-CC0F7BECD353}"/>
              </a:ext>
            </a:extLst>
          </p:cNvPr>
          <p:cNvSpPr>
            <a:spLocks noGrp="1"/>
          </p:cNvSpPr>
          <p:nvPr>
            <p:ph type="title"/>
          </p:nvPr>
        </p:nvSpPr>
        <p:spPr/>
        <p:txBody>
          <a:bodyPr/>
          <a:lstStyle/>
          <a:p>
            <a:r>
              <a:rPr lang="en-US" dirty="0"/>
              <a:t>MEAN VOLUME OF BLOOD FLOW</a:t>
            </a:r>
          </a:p>
        </p:txBody>
      </p:sp>
      <p:sp>
        <p:nvSpPr>
          <p:cNvPr id="3" name="Content Placeholder 2">
            <a:extLst>
              <a:ext uri="{FF2B5EF4-FFF2-40B4-BE49-F238E27FC236}">
                <a16:creationId xmlns:a16="http://schemas.microsoft.com/office/drawing/2014/main" id="{843AE21B-3DAC-ED36-C5FE-D4B2850BE1F1}"/>
              </a:ext>
            </a:extLst>
          </p:cNvPr>
          <p:cNvSpPr>
            <a:spLocks noGrp="1"/>
          </p:cNvSpPr>
          <p:nvPr>
            <p:ph idx="1"/>
          </p:nvPr>
        </p:nvSpPr>
        <p:spPr/>
        <p:txBody>
          <a:bodyPr>
            <a:normAutofit fontScale="92500"/>
          </a:bodyPr>
          <a:lstStyle/>
          <a:p>
            <a:r>
              <a:rPr lang="en-US" dirty="0"/>
              <a:t>Mean volume of blood flow is the volume of blood which flows into the region of circulatory system in a given unit of time.</a:t>
            </a:r>
          </a:p>
          <a:p>
            <a:r>
              <a:rPr lang="en-US" dirty="0"/>
              <a:t> It is the product of mean velocity and the cross-sectional area of the vascular bed.</a:t>
            </a:r>
          </a:p>
          <a:p>
            <a:r>
              <a:rPr lang="en-US" b="1" dirty="0"/>
              <a:t>Q = V × A </a:t>
            </a:r>
            <a:r>
              <a:rPr lang="en-US" dirty="0"/>
              <a:t>Where,</a:t>
            </a:r>
          </a:p>
          <a:p>
            <a:r>
              <a:rPr lang="en-US" dirty="0"/>
              <a:t>Q = Quantity of blood</a:t>
            </a:r>
          </a:p>
          <a:p>
            <a:r>
              <a:rPr lang="en-US" dirty="0"/>
              <a:t>V = Velocity of blood flow</a:t>
            </a:r>
          </a:p>
          <a:p>
            <a:r>
              <a:rPr lang="en-US" dirty="0"/>
              <a:t>A = Cross-sectional area of the blood vessel.</a:t>
            </a:r>
          </a:p>
        </p:txBody>
      </p:sp>
    </p:spTree>
    <p:extLst>
      <p:ext uri="{BB962C8B-B14F-4D97-AF65-F5344CB8AC3E}">
        <p14:creationId xmlns:p14="http://schemas.microsoft.com/office/powerpoint/2010/main" val="3790174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39B1-8415-F553-55A9-CB8E0CE479CB}"/>
              </a:ext>
            </a:extLst>
          </p:cNvPr>
          <p:cNvSpPr>
            <a:spLocks noGrp="1"/>
          </p:cNvSpPr>
          <p:nvPr>
            <p:ph type="title"/>
          </p:nvPr>
        </p:nvSpPr>
        <p:spPr/>
        <p:txBody>
          <a:bodyPr/>
          <a:lstStyle/>
          <a:p>
            <a:r>
              <a:rPr lang="en-US" dirty="0"/>
              <a:t>FACTORS MAINTAINING VELOCITY</a:t>
            </a:r>
          </a:p>
        </p:txBody>
      </p:sp>
      <p:sp>
        <p:nvSpPr>
          <p:cNvPr id="3" name="Content Placeholder 2">
            <a:extLst>
              <a:ext uri="{FF2B5EF4-FFF2-40B4-BE49-F238E27FC236}">
                <a16:creationId xmlns:a16="http://schemas.microsoft.com/office/drawing/2014/main" id="{473B5D1C-7891-9D0B-8DB1-590368761211}"/>
              </a:ext>
            </a:extLst>
          </p:cNvPr>
          <p:cNvSpPr>
            <a:spLocks noGrp="1"/>
          </p:cNvSpPr>
          <p:nvPr>
            <p:ph idx="1"/>
          </p:nvPr>
        </p:nvSpPr>
        <p:spPr/>
        <p:txBody>
          <a:bodyPr>
            <a:normAutofit fontScale="92500"/>
          </a:bodyPr>
          <a:lstStyle/>
          <a:p>
            <a:r>
              <a:rPr lang="en-US" b="1" dirty="0"/>
              <a:t>2. Cross-sectional Area of Blood Vessels </a:t>
            </a:r>
          </a:p>
          <a:p>
            <a:r>
              <a:rPr lang="en-US" dirty="0"/>
              <a:t>Velocity of blood flow is inversely proportional to the total cross-sectional area of the vascular bed, through which the blood circulates.</a:t>
            </a:r>
          </a:p>
          <a:p>
            <a:r>
              <a:rPr lang="en-US" dirty="0"/>
              <a:t> Cross-sectional area increases progressively as the arteries ramify.</a:t>
            </a:r>
          </a:p>
          <a:p>
            <a:r>
              <a:rPr lang="en-US" dirty="0"/>
              <a:t> Cross-sectional area of each branch is smaller, but the sum of the cross sectional areas of all the branches is always greater than that of the parent vessel. </a:t>
            </a:r>
          </a:p>
          <a:p>
            <a:r>
              <a:rPr lang="en-US" dirty="0"/>
              <a:t>So, velocity of blood flow is decreased as the distance from the heart is increased.</a:t>
            </a:r>
          </a:p>
        </p:txBody>
      </p:sp>
    </p:spTree>
    <p:extLst>
      <p:ext uri="{BB962C8B-B14F-4D97-AF65-F5344CB8AC3E}">
        <p14:creationId xmlns:p14="http://schemas.microsoft.com/office/powerpoint/2010/main" val="1515443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0C3-BF6B-2C74-FF86-BC2C839B16C2}"/>
              </a:ext>
            </a:extLst>
          </p:cNvPr>
          <p:cNvSpPr>
            <a:spLocks noGrp="1"/>
          </p:cNvSpPr>
          <p:nvPr>
            <p:ph type="title"/>
          </p:nvPr>
        </p:nvSpPr>
        <p:spPr/>
        <p:txBody>
          <a:bodyPr/>
          <a:lstStyle/>
          <a:p>
            <a:r>
              <a:rPr lang="en-US" dirty="0"/>
              <a:t>FACTORS MAINTAINING VELOCITY</a:t>
            </a:r>
          </a:p>
        </p:txBody>
      </p:sp>
      <p:sp>
        <p:nvSpPr>
          <p:cNvPr id="3" name="Content Placeholder 2">
            <a:extLst>
              <a:ext uri="{FF2B5EF4-FFF2-40B4-BE49-F238E27FC236}">
                <a16:creationId xmlns:a16="http://schemas.microsoft.com/office/drawing/2014/main" id="{142DFCE6-7110-1EE9-B56B-21152E53AED0}"/>
              </a:ext>
            </a:extLst>
          </p:cNvPr>
          <p:cNvSpPr>
            <a:spLocks noGrp="1"/>
          </p:cNvSpPr>
          <p:nvPr>
            <p:ph idx="1"/>
          </p:nvPr>
        </p:nvSpPr>
        <p:spPr/>
        <p:txBody>
          <a:bodyPr/>
          <a:lstStyle/>
          <a:p>
            <a:r>
              <a:rPr lang="en-US" b="1" dirty="0"/>
              <a:t>3. Viscosity of Blood</a:t>
            </a:r>
          </a:p>
          <a:p>
            <a:r>
              <a:rPr lang="en-US" dirty="0"/>
              <a:t>Velocity of blood flow is inversely proportional to the viscosity of blood. </a:t>
            </a:r>
          </a:p>
          <a:p>
            <a:r>
              <a:rPr lang="en-US" dirty="0"/>
              <a:t>If viscosity is more, the velocity of blood flow is reduced (See in Factors maintaining volume of blood flow).</a:t>
            </a:r>
          </a:p>
          <a:p>
            <a:r>
              <a:rPr lang="en-US" dirty="0"/>
              <a:t>It is because of the friction of blood against arterial wall, which is more when viscosity of blood is increased. </a:t>
            </a:r>
          </a:p>
        </p:txBody>
      </p:sp>
    </p:spTree>
    <p:extLst>
      <p:ext uri="{BB962C8B-B14F-4D97-AF65-F5344CB8AC3E}">
        <p14:creationId xmlns:p14="http://schemas.microsoft.com/office/powerpoint/2010/main" val="2780275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16CE-7D2D-5ECD-EFAC-5985B33C9797}"/>
              </a:ext>
            </a:extLst>
          </p:cNvPr>
          <p:cNvSpPr>
            <a:spLocks noGrp="1"/>
          </p:cNvSpPr>
          <p:nvPr>
            <p:ph type="title"/>
          </p:nvPr>
        </p:nvSpPr>
        <p:spPr/>
        <p:txBody>
          <a:bodyPr>
            <a:normAutofit fontScale="90000"/>
          </a:bodyPr>
          <a:lstStyle/>
          <a:p>
            <a:r>
              <a:rPr lang="en-US" dirty="0"/>
              <a:t>PHASIC CHANGES IN THE VELOCITY OF BLOOD FLOW</a:t>
            </a:r>
          </a:p>
        </p:txBody>
      </p:sp>
      <p:sp>
        <p:nvSpPr>
          <p:cNvPr id="3" name="Content Placeholder 2">
            <a:extLst>
              <a:ext uri="{FF2B5EF4-FFF2-40B4-BE49-F238E27FC236}">
                <a16:creationId xmlns:a16="http://schemas.microsoft.com/office/drawing/2014/main" id="{9E4B099E-D152-7FB5-E7E1-0A3897E3B2E4}"/>
              </a:ext>
            </a:extLst>
          </p:cNvPr>
          <p:cNvSpPr>
            <a:spLocks noGrp="1"/>
          </p:cNvSpPr>
          <p:nvPr>
            <p:ph idx="1"/>
          </p:nvPr>
        </p:nvSpPr>
        <p:spPr/>
        <p:txBody>
          <a:bodyPr/>
          <a:lstStyle/>
          <a:p>
            <a:r>
              <a:rPr lang="en-US" dirty="0"/>
              <a:t>Velocity of blood flow is altered according to the phases of cardiac cycle. Blood flows in the large arteries at a greater speed during systole than during diastole.</a:t>
            </a:r>
          </a:p>
          <a:p>
            <a:r>
              <a:rPr lang="en-US" dirty="0"/>
              <a:t> In common carotid artery, the velocity reaches 50 cm/sec during systole and it is only 30 cm/sec during diastole.</a:t>
            </a:r>
          </a:p>
        </p:txBody>
      </p:sp>
    </p:spTree>
    <p:extLst>
      <p:ext uri="{BB962C8B-B14F-4D97-AF65-F5344CB8AC3E}">
        <p14:creationId xmlns:p14="http://schemas.microsoft.com/office/powerpoint/2010/main" val="1309966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6542-9669-BF52-D397-1181FE4AB278}"/>
              </a:ext>
            </a:extLst>
          </p:cNvPr>
          <p:cNvSpPr>
            <a:spLocks noGrp="1"/>
          </p:cNvSpPr>
          <p:nvPr>
            <p:ph type="title"/>
          </p:nvPr>
        </p:nvSpPr>
        <p:spPr/>
        <p:txBody>
          <a:bodyPr/>
          <a:lstStyle/>
          <a:p>
            <a:r>
              <a:rPr lang="en-US" dirty="0"/>
              <a:t>CIRCULATION TIME</a:t>
            </a:r>
          </a:p>
        </p:txBody>
      </p:sp>
      <p:sp>
        <p:nvSpPr>
          <p:cNvPr id="3" name="Content Placeholder 2">
            <a:extLst>
              <a:ext uri="{FF2B5EF4-FFF2-40B4-BE49-F238E27FC236}">
                <a16:creationId xmlns:a16="http://schemas.microsoft.com/office/drawing/2014/main" id="{BDB9844B-4AB9-8718-ABFB-A2968494671D}"/>
              </a:ext>
            </a:extLst>
          </p:cNvPr>
          <p:cNvSpPr>
            <a:spLocks noGrp="1"/>
          </p:cNvSpPr>
          <p:nvPr>
            <p:ph idx="1"/>
          </p:nvPr>
        </p:nvSpPr>
        <p:spPr/>
        <p:txBody>
          <a:bodyPr>
            <a:normAutofit fontScale="92500" lnSpcReduction="10000"/>
          </a:bodyPr>
          <a:lstStyle/>
          <a:p>
            <a:r>
              <a:rPr lang="en-US" dirty="0"/>
              <a:t>Circulation time is the time taken by blood to travel through a part or whole of the circulatory system.</a:t>
            </a:r>
          </a:p>
          <a:p>
            <a:r>
              <a:rPr lang="en-US" dirty="0"/>
              <a:t> If a substance is injected into a vein, the time taken by it to appear in the blood of the same vein or in the corresponding vein on the opposite side shows the total circulation time.</a:t>
            </a:r>
          </a:p>
          <a:p>
            <a:r>
              <a:rPr lang="en-US" dirty="0"/>
              <a:t> Similarly, if the transit is from vein to the lungs, it shows the circulation time through pulmonary circuit and if it is from vein to capillaries, it shows the time for flow through pulmonary circuit, left heart and arteries to capillaries, i.e. the total circulation time minus the time for venous return.</a:t>
            </a:r>
          </a:p>
        </p:txBody>
      </p:sp>
    </p:spTree>
    <p:extLst>
      <p:ext uri="{BB962C8B-B14F-4D97-AF65-F5344CB8AC3E}">
        <p14:creationId xmlns:p14="http://schemas.microsoft.com/office/powerpoint/2010/main" val="3435501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C080-04DC-10A5-D846-8C528F1B56D9}"/>
              </a:ext>
            </a:extLst>
          </p:cNvPr>
          <p:cNvSpPr>
            <a:spLocks noGrp="1"/>
          </p:cNvSpPr>
          <p:nvPr>
            <p:ph type="title"/>
          </p:nvPr>
        </p:nvSpPr>
        <p:spPr/>
        <p:txBody>
          <a:bodyPr>
            <a:normAutofit fontScale="90000"/>
          </a:bodyPr>
          <a:lstStyle/>
          <a:p>
            <a:r>
              <a:rPr lang="en-US" dirty="0"/>
              <a:t>MEASUREMENT OF CIRCULATION TIME</a:t>
            </a:r>
          </a:p>
        </p:txBody>
      </p:sp>
      <p:sp>
        <p:nvSpPr>
          <p:cNvPr id="3" name="Content Placeholder 2">
            <a:extLst>
              <a:ext uri="{FF2B5EF4-FFF2-40B4-BE49-F238E27FC236}">
                <a16:creationId xmlns:a16="http://schemas.microsoft.com/office/drawing/2014/main" id="{C18CEFA9-4AED-0FF8-D768-52CBA5D71AC0}"/>
              </a:ext>
            </a:extLst>
          </p:cNvPr>
          <p:cNvSpPr>
            <a:spLocks noGrp="1"/>
          </p:cNvSpPr>
          <p:nvPr>
            <p:ph idx="1"/>
          </p:nvPr>
        </p:nvSpPr>
        <p:spPr/>
        <p:txBody>
          <a:bodyPr/>
          <a:lstStyle/>
          <a:p>
            <a:r>
              <a:rPr lang="en-US" dirty="0"/>
              <a:t>Circulation time is measured by introducing some easily recognized substance into bloodstream and determining the time when the substance appears at a given point (end point) in the circulation.</a:t>
            </a:r>
          </a:p>
          <a:p>
            <a:r>
              <a:rPr lang="en-US" dirty="0"/>
              <a:t> The injected substance must produce some characteristic response at its end point, so that its appearance could be easily recognized.</a:t>
            </a:r>
          </a:p>
          <a:p>
            <a:r>
              <a:rPr lang="en-US" dirty="0"/>
              <a:t> Introduction of the substance into circulation is done by injecting through median cubital vein or directly into the heart.</a:t>
            </a:r>
          </a:p>
        </p:txBody>
      </p:sp>
    </p:spTree>
    <p:extLst>
      <p:ext uri="{BB962C8B-B14F-4D97-AF65-F5344CB8AC3E}">
        <p14:creationId xmlns:p14="http://schemas.microsoft.com/office/powerpoint/2010/main" val="328485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1E32-5459-FFAB-C6CA-10B83CF0865D}"/>
              </a:ext>
            </a:extLst>
          </p:cNvPr>
          <p:cNvSpPr>
            <a:spLocks noGrp="1"/>
          </p:cNvSpPr>
          <p:nvPr>
            <p:ph type="title"/>
          </p:nvPr>
        </p:nvSpPr>
        <p:spPr/>
        <p:txBody>
          <a:bodyPr>
            <a:normAutofit fontScale="90000"/>
          </a:bodyPr>
          <a:lstStyle/>
          <a:p>
            <a:r>
              <a:rPr lang="en-US" dirty="0"/>
              <a:t>Substances used for Measuring Circulation Time </a:t>
            </a:r>
          </a:p>
        </p:txBody>
      </p:sp>
      <p:sp>
        <p:nvSpPr>
          <p:cNvPr id="3" name="Content Placeholder 2">
            <a:extLst>
              <a:ext uri="{FF2B5EF4-FFF2-40B4-BE49-F238E27FC236}">
                <a16:creationId xmlns:a16="http://schemas.microsoft.com/office/drawing/2014/main" id="{7074DD7E-6D9B-C8CF-9551-90986711F1FA}"/>
              </a:ext>
            </a:extLst>
          </p:cNvPr>
          <p:cNvSpPr>
            <a:spLocks noGrp="1"/>
          </p:cNvSpPr>
          <p:nvPr>
            <p:ph idx="1"/>
          </p:nvPr>
        </p:nvSpPr>
        <p:spPr/>
        <p:txBody>
          <a:bodyPr/>
          <a:lstStyle/>
          <a:p>
            <a:r>
              <a:rPr lang="en-US" b="1" dirty="0"/>
              <a:t>1. Histamine:</a:t>
            </a:r>
            <a:r>
              <a:rPr lang="en-US" dirty="0"/>
              <a:t> Causes flushing of face due to vasodilatation.</a:t>
            </a:r>
          </a:p>
          <a:p>
            <a:r>
              <a:rPr lang="en-US" b="1" dirty="0"/>
              <a:t>2. </a:t>
            </a:r>
            <a:r>
              <a:rPr lang="en-US" b="1" dirty="0" err="1"/>
              <a:t>Dehydrocholine</a:t>
            </a:r>
            <a:r>
              <a:rPr lang="en-US" b="1" dirty="0"/>
              <a:t> (20%): </a:t>
            </a:r>
            <a:r>
              <a:rPr lang="en-US" dirty="0"/>
              <a:t>Gives a bitter taste when it reaches the tongue.</a:t>
            </a:r>
          </a:p>
          <a:p>
            <a:r>
              <a:rPr lang="en-US" b="1" dirty="0"/>
              <a:t>3. Ether or acetone</a:t>
            </a:r>
            <a:r>
              <a:rPr lang="en-US" dirty="0"/>
              <a:t>: Detectable in breath by smell.</a:t>
            </a:r>
          </a:p>
          <a:p>
            <a:r>
              <a:rPr lang="en-US" b="1" dirty="0"/>
              <a:t>4. Sodium cyanide (small dose): </a:t>
            </a:r>
            <a:r>
              <a:rPr lang="en-US" dirty="0"/>
              <a:t>Causes hyperpnea when it reaches the carotid artery (by acting on baroreceptors)</a:t>
            </a:r>
          </a:p>
        </p:txBody>
      </p:sp>
    </p:spTree>
    <p:extLst>
      <p:ext uri="{BB962C8B-B14F-4D97-AF65-F5344CB8AC3E}">
        <p14:creationId xmlns:p14="http://schemas.microsoft.com/office/powerpoint/2010/main" val="3182804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7BB1-6D31-9043-1BDF-945AAC192A30}"/>
              </a:ext>
            </a:extLst>
          </p:cNvPr>
          <p:cNvSpPr>
            <a:spLocks noGrp="1"/>
          </p:cNvSpPr>
          <p:nvPr>
            <p:ph type="title"/>
          </p:nvPr>
        </p:nvSpPr>
        <p:spPr/>
        <p:txBody>
          <a:bodyPr>
            <a:normAutofit fontScale="90000"/>
          </a:bodyPr>
          <a:lstStyle/>
          <a:p>
            <a:r>
              <a:rPr lang="en-US" dirty="0"/>
              <a:t>Substances used for Measuring Circulation Time </a:t>
            </a:r>
          </a:p>
        </p:txBody>
      </p:sp>
      <p:sp>
        <p:nvSpPr>
          <p:cNvPr id="3" name="Content Placeholder 2">
            <a:extLst>
              <a:ext uri="{FF2B5EF4-FFF2-40B4-BE49-F238E27FC236}">
                <a16:creationId xmlns:a16="http://schemas.microsoft.com/office/drawing/2014/main" id="{49638B24-7930-6E12-1843-3651DD219345}"/>
              </a:ext>
            </a:extLst>
          </p:cNvPr>
          <p:cNvSpPr>
            <a:spLocks noGrp="1"/>
          </p:cNvSpPr>
          <p:nvPr>
            <p:ph idx="1"/>
          </p:nvPr>
        </p:nvSpPr>
        <p:spPr/>
        <p:txBody>
          <a:bodyPr/>
          <a:lstStyle/>
          <a:p>
            <a:r>
              <a:rPr lang="en-US" b="1" dirty="0"/>
              <a:t>5. Dye fluorescein: </a:t>
            </a:r>
            <a:r>
              <a:rPr lang="en-US" dirty="0"/>
              <a:t>Identified at the end point by yellow color; it is used for total circulation time.</a:t>
            </a:r>
          </a:p>
          <a:p>
            <a:r>
              <a:rPr lang="en-US" b="1" dirty="0"/>
              <a:t> 6. Radioactive substances: </a:t>
            </a:r>
            <a:r>
              <a:rPr lang="en-US" dirty="0"/>
              <a:t>Detected at various points of the body by using an ionization chamber. </a:t>
            </a:r>
          </a:p>
        </p:txBody>
      </p:sp>
    </p:spTree>
    <p:extLst>
      <p:ext uri="{BB962C8B-B14F-4D97-AF65-F5344CB8AC3E}">
        <p14:creationId xmlns:p14="http://schemas.microsoft.com/office/powerpoint/2010/main" val="588793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9F92-A140-E131-484B-C4A5A1885C40}"/>
              </a:ext>
            </a:extLst>
          </p:cNvPr>
          <p:cNvSpPr>
            <a:spLocks noGrp="1"/>
          </p:cNvSpPr>
          <p:nvPr>
            <p:ph type="title"/>
          </p:nvPr>
        </p:nvSpPr>
        <p:spPr/>
        <p:txBody>
          <a:bodyPr/>
          <a:lstStyle/>
          <a:p>
            <a:r>
              <a:rPr lang="en-US" dirty="0"/>
              <a:t>TYPICAL CIRCULATION TIMES</a:t>
            </a:r>
          </a:p>
        </p:txBody>
      </p:sp>
      <p:sp>
        <p:nvSpPr>
          <p:cNvPr id="3" name="Content Placeholder 2">
            <a:extLst>
              <a:ext uri="{FF2B5EF4-FFF2-40B4-BE49-F238E27FC236}">
                <a16:creationId xmlns:a16="http://schemas.microsoft.com/office/drawing/2014/main" id="{7E892551-4A58-4092-B04A-20974D1431A5}"/>
              </a:ext>
            </a:extLst>
          </p:cNvPr>
          <p:cNvSpPr>
            <a:spLocks noGrp="1"/>
          </p:cNvSpPr>
          <p:nvPr>
            <p:ph idx="1"/>
          </p:nvPr>
        </p:nvSpPr>
        <p:spPr/>
        <p:txBody>
          <a:bodyPr/>
          <a:lstStyle/>
          <a:p>
            <a:r>
              <a:rPr lang="en-US" b="1" dirty="0"/>
              <a:t>1. Arm vein to arm vein (total circulation time): </a:t>
            </a:r>
            <a:r>
              <a:rPr lang="en-US" dirty="0"/>
              <a:t>25 seconds (22 to 28), determined by using dye fluorescein.</a:t>
            </a:r>
          </a:p>
          <a:p>
            <a:r>
              <a:rPr lang="en-US" b="1" dirty="0"/>
              <a:t>2. Arm vein to face: </a:t>
            </a:r>
            <a:r>
              <a:rPr lang="en-US" dirty="0"/>
              <a:t>24 seconds, determined by using histamine.</a:t>
            </a:r>
          </a:p>
          <a:p>
            <a:r>
              <a:rPr lang="en-US" b="1" dirty="0"/>
              <a:t>3. Arm vein to tongue:</a:t>
            </a:r>
            <a:r>
              <a:rPr lang="en-US" dirty="0"/>
              <a:t> 11 seconds (8 to 16), determined by using </a:t>
            </a:r>
            <a:r>
              <a:rPr lang="en-US" dirty="0" err="1"/>
              <a:t>dehydrocholine</a:t>
            </a:r>
            <a:endParaRPr lang="en-US" dirty="0"/>
          </a:p>
        </p:txBody>
      </p:sp>
    </p:spTree>
    <p:extLst>
      <p:ext uri="{BB962C8B-B14F-4D97-AF65-F5344CB8AC3E}">
        <p14:creationId xmlns:p14="http://schemas.microsoft.com/office/powerpoint/2010/main" val="3940475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F35-1228-33AE-8A8B-CE9105E2BCA8}"/>
              </a:ext>
            </a:extLst>
          </p:cNvPr>
          <p:cNvSpPr>
            <a:spLocks noGrp="1"/>
          </p:cNvSpPr>
          <p:nvPr>
            <p:ph type="title"/>
          </p:nvPr>
        </p:nvSpPr>
        <p:spPr/>
        <p:txBody>
          <a:bodyPr/>
          <a:lstStyle/>
          <a:p>
            <a:r>
              <a:rPr lang="en-US" dirty="0"/>
              <a:t>TYPICAL CIRCULATION TIMES</a:t>
            </a:r>
          </a:p>
        </p:txBody>
      </p:sp>
      <p:sp>
        <p:nvSpPr>
          <p:cNvPr id="3" name="Content Placeholder 2">
            <a:extLst>
              <a:ext uri="{FF2B5EF4-FFF2-40B4-BE49-F238E27FC236}">
                <a16:creationId xmlns:a16="http://schemas.microsoft.com/office/drawing/2014/main" id="{A580F878-8A3F-7715-6549-FC0E8B882F1D}"/>
              </a:ext>
            </a:extLst>
          </p:cNvPr>
          <p:cNvSpPr>
            <a:spLocks noGrp="1"/>
          </p:cNvSpPr>
          <p:nvPr>
            <p:ph idx="1"/>
          </p:nvPr>
        </p:nvSpPr>
        <p:spPr/>
        <p:txBody>
          <a:bodyPr/>
          <a:lstStyle/>
          <a:p>
            <a:r>
              <a:rPr lang="en-US" b="1" dirty="0"/>
              <a:t>4. Arm vein to lung (pulmonary circulatory time): </a:t>
            </a:r>
            <a:r>
              <a:rPr lang="en-US" dirty="0"/>
              <a:t>6 seconds (4 to 6), determined by using ether or acetone.</a:t>
            </a:r>
          </a:p>
          <a:p>
            <a:r>
              <a:rPr lang="en-US" b="1" dirty="0"/>
              <a:t>5. Arm vein to heart (shortest circulation time): </a:t>
            </a:r>
            <a:r>
              <a:rPr lang="en-US" dirty="0"/>
              <a:t>4 seconds, determined by using radioactive substances.</a:t>
            </a:r>
          </a:p>
          <a:p>
            <a:r>
              <a:rPr lang="en-US" b="1" dirty="0"/>
              <a:t> 6. Arm vein to carotid artery:</a:t>
            </a:r>
            <a:r>
              <a:rPr lang="en-US" dirty="0"/>
              <a:t> 14 seconds (12 to 15), determined by using sodium cyanide.</a:t>
            </a:r>
          </a:p>
        </p:txBody>
      </p:sp>
    </p:spTree>
    <p:extLst>
      <p:ext uri="{BB962C8B-B14F-4D97-AF65-F5344CB8AC3E}">
        <p14:creationId xmlns:p14="http://schemas.microsoft.com/office/powerpoint/2010/main" val="927022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A2A9-310D-FB08-DECD-8EB2A3A1B376}"/>
              </a:ext>
            </a:extLst>
          </p:cNvPr>
          <p:cNvSpPr>
            <a:spLocks noGrp="1"/>
          </p:cNvSpPr>
          <p:nvPr>
            <p:ph type="title"/>
          </p:nvPr>
        </p:nvSpPr>
        <p:spPr/>
        <p:txBody>
          <a:bodyPr>
            <a:normAutofit fontScale="90000"/>
          </a:bodyPr>
          <a:lstStyle/>
          <a:p>
            <a:r>
              <a:rPr lang="en-US" dirty="0"/>
              <a:t>TOTAL CIRCULATION TIME AND HEARTBEAT</a:t>
            </a:r>
          </a:p>
        </p:txBody>
      </p:sp>
      <p:sp>
        <p:nvSpPr>
          <p:cNvPr id="3" name="Content Placeholder 2">
            <a:extLst>
              <a:ext uri="{FF2B5EF4-FFF2-40B4-BE49-F238E27FC236}">
                <a16:creationId xmlns:a16="http://schemas.microsoft.com/office/drawing/2014/main" id="{3791EDDA-27FC-3F28-0C4B-D0A15335BD56}"/>
              </a:ext>
            </a:extLst>
          </p:cNvPr>
          <p:cNvSpPr>
            <a:spLocks noGrp="1"/>
          </p:cNvSpPr>
          <p:nvPr>
            <p:ph idx="1"/>
          </p:nvPr>
        </p:nvSpPr>
        <p:spPr/>
        <p:txBody>
          <a:bodyPr/>
          <a:lstStyle/>
          <a:p>
            <a:r>
              <a:rPr lang="en-US" dirty="0"/>
              <a:t>Number of heartbeat/total circulation time, however, remains the same for human beings and all the animals, i.e. about 30/total circulate on time.</a:t>
            </a:r>
          </a:p>
          <a:p>
            <a:pPr marL="0" indent="0" algn="ctr">
              <a:buNone/>
            </a:pPr>
            <a:endParaRPr lang="en-US" dirty="0"/>
          </a:p>
        </p:txBody>
      </p:sp>
    </p:spTree>
    <p:extLst>
      <p:ext uri="{BB962C8B-B14F-4D97-AF65-F5344CB8AC3E}">
        <p14:creationId xmlns:p14="http://schemas.microsoft.com/office/powerpoint/2010/main" val="179314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EF24-CDDB-5E51-36B6-9F3FDA4749DF}"/>
              </a:ext>
            </a:extLst>
          </p:cNvPr>
          <p:cNvSpPr>
            <a:spLocks noGrp="1"/>
          </p:cNvSpPr>
          <p:nvPr>
            <p:ph type="title"/>
          </p:nvPr>
        </p:nvSpPr>
        <p:spPr/>
        <p:txBody>
          <a:bodyPr/>
          <a:lstStyle/>
          <a:p>
            <a:r>
              <a:rPr lang="en-US" dirty="0"/>
              <a:t>IMPORTANCE</a:t>
            </a:r>
          </a:p>
        </p:txBody>
      </p:sp>
      <p:sp>
        <p:nvSpPr>
          <p:cNvPr id="3" name="Content Placeholder 2">
            <a:extLst>
              <a:ext uri="{FF2B5EF4-FFF2-40B4-BE49-F238E27FC236}">
                <a16:creationId xmlns:a16="http://schemas.microsoft.com/office/drawing/2014/main" id="{9832B8AD-C685-2C54-559F-4B6674C381AB}"/>
              </a:ext>
            </a:extLst>
          </p:cNvPr>
          <p:cNvSpPr>
            <a:spLocks noGrp="1"/>
          </p:cNvSpPr>
          <p:nvPr>
            <p:ph idx="1"/>
          </p:nvPr>
        </p:nvSpPr>
        <p:spPr/>
        <p:txBody>
          <a:bodyPr/>
          <a:lstStyle/>
          <a:p>
            <a:pPr algn="just"/>
            <a:r>
              <a:rPr lang="en-US" dirty="0"/>
              <a:t>In terms of transport of food stuffs and oxygen to the tissues and waste products away from the tissues, mean volume of blood flow is of greater physiological importance than linear velocity.</a:t>
            </a:r>
          </a:p>
        </p:txBody>
      </p:sp>
    </p:spTree>
    <p:extLst>
      <p:ext uri="{BB962C8B-B14F-4D97-AF65-F5344CB8AC3E}">
        <p14:creationId xmlns:p14="http://schemas.microsoft.com/office/powerpoint/2010/main" val="3146119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3D8E-8F26-09EA-6AC2-141AA9C8F3BA}"/>
              </a:ext>
            </a:extLst>
          </p:cNvPr>
          <p:cNvSpPr>
            <a:spLocks noGrp="1"/>
          </p:cNvSpPr>
          <p:nvPr>
            <p:ph type="title"/>
          </p:nvPr>
        </p:nvSpPr>
        <p:spPr/>
        <p:txBody>
          <a:bodyPr>
            <a:normAutofit fontScale="90000"/>
          </a:bodyPr>
          <a:lstStyle/>
          <a:p>
            <a:r>
              <a:rPr lang="en-US" dirty="0"/>
              <a:t>CONDITIONS ALTERING CIRCULATION TIME</a:t>
            </a:r>
          </a:p>
        </p:txBody>
      </p:sp>
      <p:sp>
        <p:nvSpPr>
          <p:cNvPr id="3" name="Content Placeholder 2">
            <a:extLst>
              <a:ext uri="{FF2B5EF4-FFF2-40B4-BE49-F238E27FC236}">
                <a16:creationId xmlns:a16="http://schemas.microsoft.com/office/drawing/2014/main" id="{BBB3EA3E-5454-ED62-8075-31A8815BE56F}"/>
              </a:ext>
            </a:extLst>
          </p:cNvPr>
          <p:cNvSpPr>
            <a:spLocks noGrp="1"/>
          </p:cNvSpPr>
          <p:nvPr>
            <p:ph idx="1"/>
          </p:nvPr>
        </p:nvSpPr>
        <p:spPr/>
        <p:txBody>
          <a:bodyPr/>
          <a:lstStyle/>
          <a:p>
            <a:r>
              <a:rPr lang="en-US" dirty="0"/>
              <a:t>Circulation time is decreased when the velocity of blood flow is increased and the circulation time is more when the velocity is less.</a:t>
            </a:r>
          </a:p>
        </p:txBody>
      </p:sp>
    </p:spTree>
    <p:extLst>
      <p:ext uri="{BB962C8B-B14F-4D97-AF65-F5344CB8AC3E}">
        <p14:creationId xmlns:p14="http://schemas.microsoft.com/office/powerpoint/2010/main" val="1461199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E61A-169A-F2C1-88A9-0BAE6FE99ACA}"/>
              </a:ext>
            </a:extLst>
          </p:cNvPr>
          <p:cNvSpPr>
            <a:spLocks noGrp="1"/>
          </p:cNvSpPr>
          <p:nvPr>
            <p:ph type="title"/>
          </p:nvPr>
        </p:nvSpPr>
        <p:spPr/>
        <p:txBody>
          <a:bodyPr>
            <a:normAutofit fontScale="90000"/>
          </a:bodyPr>
          <a:lstStyle/>
          <a:p>
            <a:r>
              <a:rPr lang="en-US" dirty="0"/>
              <a:t>Conditions when Circulation Time is Prolonged </a:t>
            </a:r>
          </a:p>
        </p:txBody>
      </p:sp>
      <p:sp>
        <p:nvSpPr>
          <p:cNvPr id="3" name="Content Placeholder 2">
            <a:extLst>
              <a:ext uri="{FF2B5EF4-FFF2-40B4-BE49-F238E27FC236}">
                <a16:creationId xmlns:a16="http://schemas.microsoft.com/office/drawing/2014/main" id="{D12729A2-4C6D-D1DC-A27A-697A30A508CB}"/>
              </a:ext>
            </a:extLst>
          </p:cNvPr>
          <p:cNvSpPr>
            <a:spLocks noGrp="1"/>
          </p:cNvSpPr>
          <p:nvPr>
            <p:ph idx="1"/>
          </p:nvPr>
        </p:nvSpPr>
        <p:spPr/>
        <p:txBody>
          <a:bodyPr/>
          <a:lstStyle/>
          <a:p>
            <a:r>
              <a:rPr lang="en-US" b="1" dirty="0"/>
              <a:t>1.Myxedema</a:t>
            </a:r>
            <a:r>
              <a:rPr lang="en-US" dirty="0"/>
              <a:t>: Due to decreased metabolic activity.</a:t>
            </a:r>
          </a:p>
          <a:p>
            <a:r>
              <a:rPr lang="en-US" b="1" dirty="0"/>
              <a:t>2. Polycythemia: </a:t>
            </a:r>
            <a:r>
              <a:rPr lang="en-US" dirty="0"/>
              <a:t>Due to increased viscosity of blood.</a:t>
            </a:r>
          </a:p>
          <a:p>
            <a:r>
              <a:rPr lang="en-US" b="1" dirty="0"/>
              <a:t>3.Cardiac failure: </a:t>
            </a:r>
            <a:r>
              <a:rPr lang="en-US" dirty="0"/>
              <a:t>Due to inability of the heart to pump blood</a:t>
            </a:r>
          </a:p>
        </p:txBody>
      </p:sp>
    </p:spTree>
    <p:extLst>
      <p:ext uri="{BB962C8B-B14F-4D97-AF65-F5344CB8AC3E}">
        <p14:creationId xmlns:p14="http://schemas.microsoft.com/office/powerpoint/2010/main" val="78639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074D-91BF-257D-8848-DA7D79DEE931}"/>
              </a:ext>
            </a:extLst>
          </p:cNvPr>
          <p:cNvSpPr>
            <a:spLocks noGrp="1"/>
          </p:cNvSpPr>
          <p:nvPr>
            <p:ph type="title"/>
          </p:nvPr>
        </p:nvSpPr>
        <p:spPr/>
        <p:txBody>
          <a:bodyPr>
            <a:normAutofit fontScale="90000"/>
          </a:bodyPr>
          <a:lstStyle/>
          <a:p>
            <a:r>
              <a:rPr lang="en-US" dirty="0"/>
              <a:t>Conditions when Circulation Time is Shortened (Rapid Blood Flow)</a:t>
            </a:r>
          </a:p>
        </p:txBody>
      </p:sp>
      <p:sp>
        <p:nvSpPr>
          <p:cNvPr id="3" name="Content Placeholder 2">
            <a:extLst>
              <a:ext uri="{FF2B5EF4-FFF2-40B4-BE49-F238E27FC236}">
                <a16:creationId xmlns:a16="http://schemas.microsoft.com/office/drawing/2014/main" id="{BFB34B28-7474-14A7-D51C-443A0C1903C4}"/>
              </a:ext>
            </a:extLst>
          </p:cNvPr>
          <p:cNvSpPr>
            <a:spLocks noGrp="1"/>
          </p:cNvSpPr>
          <p:nvPr>
            <p:ph idx="1"/>
          </p:nvPr>
        </p:nvSpPr>
        <p:spPr/>
        <p:txBody>
          <a:bodyPr/>
          <a:lstStyle/>
          <a:p>
            <a:r>
              <a:rPr lang="en-US" b="1" dirty="0"/>
              <a:t>1. Exercise</a:t>
            </a:r>
            <a:r>
              <a:rPr lang="en-US" dirty="0"/>
              <a:t>: Due to increased cardiac activity and vasodilatation.</a:t>
            </a:r>
          </a:p>
          <a:p>
            <a:r>
              <a:rPr lang="en-US" b="1" dirty="0"/>
              <a:t>2. Adrenaline administration</a:t>
            </a:r>
            <a:r>
              <a:rPr lang="en-US" dirty="0"/>
              <a:t>: Due to increased cardiac activity.</a:t>
            </a:r>
          </a:p>
          <a:p>
            <a:r>
              <a:rPr lang="en-US" b="1" dirty="0"/>
              <a:t>3.Hyperthyroidism:</a:t>
            </a:r>
            <a:r>
              <a:rPr lang="en-US" dirty="0"/>
              <a:t> Due to increased metabolic activity.</a:t>
            </a:r>
          </a:p>
          <a:p>
            <a:r>
              <a:rPr lang="en-US" b="1" dirty="0"/>
              <a:t>4. Anemia: </a:t>
            </a:r>
            <a:r>
              <a:rPr lang="en-US" dirty="0"/>
              <a:t>Due to decreased blood volume and less viscosity.</a:t>
            </a:r>
          </a:p>
          <a:p>
            <a:r>
              <a:rPr lang="en-US" b="1" dirty="0"/>
              <a:t>5.Decrease in peripheral resistance</a:t>
            </a:r>
            <a:r>
              <a:rPr lang="en-US" dirty="0"/>
              <a:t>: Due to vasodilatation.</a:t>
            </a:r>
          </a:p>
        </p:txBody>
      </p:sp>
    </p:spTree>
    <p:extLst>
      <p:ext uri="{BB962C8B-B14F-4D97-AF65-F5344CB8AC3E}">
        <p14:creationId xmlns:p14="http://schemas.microsoft.com/office/powerpoint/2010/main" val="428486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0687-2DDD-49C7-1F1C-48F2A2B749DF}"/>
              </a:ext>
            </a:extLst>
          </p:cNvPr>
          <p:cNvSpPr>
            <a:spLocks noGrp="1"/>
          </p:cNvSpPr>
          <p:nvPr>
            <p:ph type="title"/>
          </p:nvPr>
        </p:nvSpPr>
        <p:spPr/>
        <p:txBody>
          <a:bodyPr>
            <a:normAutofit fontScale="90000"/>
          </a:bodyPr>
          <a:lstStyle/>
          <a:p>
            <a:r>
              <a:rPr lang="en-US" dirty="0"/>
              <a:t>LOCAL REGULATION OF BLOOD FLOW (AUTOREGULATION)</a:t>
            </a:r>
          </a:p>
        </p:txBody>
      </p:sp>
      <p:sp>
        <p:nvSpPr>
          <p:cNvPr id="3" name="Content Placeholder 2">
            <a:extLst>
              <a:ext uri="{FF2B5EF4-FFF2-40B4-BE49-F238E27FC236}">
                <a16:creationId xmlns:a16="http://schemas.microsoft.com/office/drawing/2014/main" id="{DB87FC40-FE23-60F3-3320-BF169DA27C4B}"/>
              </a:ext>
            </a:extLst>
          </p:cNvPr>
          <p:cNvSpPr>
            <a:spLocks noGrp="1"/>
          </p:cNvSpPr>
          <p:nvPr>
            <p:ph idx="1"/>
          </p:nvPr>
        </p:nvSpPr>
        <p:spPr/>
        <p:txBody>
          <a:bodyPr>
            <a:normAutofit fontScale="92500" lnSpcReduction="20000"/>
          </a:bodyPr>
          <a:lstStyle/>
          <a:p>
            <a:r>
              <a:rPr lang="en-US" b="1" dirty="0"/>
              <a:t>Autoregulation means the regulation of blood flow to an organ by the organ itself. </a:t>
            </a:r>
            <a:r>
              <a:rPr lang="en-US" dirty="0"/>
              <a:t>It is defined as the intrinsic ability of an organ to regulate a constant blood flow, in spite of changes in the perfusion pressure (arterial pressure – venous pressure).</a:t>
            </a:r>
          </a:p>
          <a:p>
            <a:r>
              <a:rPr lang="en-US" dirty="0"/>
              <a:t> Normally, a sudden increase or decrease in arterial blood pressure momentarily increases or decreases the blood flow. </a:t>
            </a:r>
          </a:p>
          <a:p>
            <a:r>
              <a:rPr lang="en-US" dirty="0"/>
              <a:t>Local mechanisms start functioning and the blood flow is brought to relatively normal level within few minutes. </a:t>
            </a:r>
          </a:p>
          <a:p>
            <a:r>
              <a:rPr lang="en-US" dirty="0"/>
              <a:t>Autoregulatory response is independent of neural and hormonal influences. So, it is the intrinsic capacity of the organ.</a:t>
            </a:r>
          </a:p>
        </p:txBody>
      </p:sp>
    </p:spTree>
    <p:extLst>
      <p:ext uri="{BB962C8B-B14F-4D97-AF65-F5344CB8AC3E}">
        <p14:creationId xmlns:p14="http://schemas.microsoft.com/office/powerpoint/2010/main" val="1368641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2F71-3AA5-E993-3E4D-DEB95092FC83}"/>
              </a:ext>
            </a:extLst>
          </p:cNvPr>
          <p:cNvSpPr>
            <a:spLocks noGrp="1"/>
          </p:cNvSpPr>
          <p:nvPr>
            <p:ph type="title"/>
          </p:nvPr>
        </p:nvSpPr>
        <p:spPr/>
        <p:txBody>
          <a:bodyPr>
            <a:normAutofit fontScale="90000"/>
          </a:bodyPr>
          <a:lstStyle/>
          <a:p>
            <a:r>
              <a:rPr lang="en-US" dirty="0"/>
              <a:t>ROLE OF PRESSURES IN AUTOREGULATION</a:t>
            </a:r>
          </a:p>
        </p:txBody>
      </p:sp>
      <p:sp>
        <p:nvSpPr>
          <p:cNvPr id="3" name="Content Placeholder 2">
            <a:extLst>
              <a:ext uri="{FF2B5EF4-FFF2-40B4-BE49-F238E27FC236}">
                <a16:creationId xmlns:a16="http://schemas.microsoft.com/office/drawing/2014/main" id="{EF83A33F-1228-A820-CFCA-95F5019DB8B6}"/>
              </a:ext>
            </a:extLst>
          </p:cNvPr>
          <p:cNvSpPr>
            <a:spLocks noGrp="1"/>
          </p:cNvSpPr>
          <p:nvPr>
            <p:ph idx="1"/>
          </p:nvPr>
        </p:nvSpPr>
        <p:spPr/>
        <p:txBody>
          <a:bodyPr/>
          <a:lstStyle/>
          <a:p>
            <a:r>
              <a:rPr lang="en-US" dirty="0"/>
              <a:t>Generally, the term perfusion pressure refers to balance between the pressure in blood vessels on either side of the organ, i.e. arterial pressure minus venous pressure (PA – PV ) across the organ. </a:t>
            </a:r>
          </a:p>
          <a:p>
            <a:r>
              <a:rPr lang="en-US" dirty="0"/>
              <a:t>However, the blood flow to any organ or region of the body depends up on the effective perfusion pressure. Effective perfusion pressure is the perfusion pressure divided by resistance in the blood vessels. </a:t>
            </a:r>
          </a:p>
        </p:txBody>
      </p:sp>
    </p:spTree>
    <p:extLst>
      <p:ext uri="{BB962C8B-B14F-4D97-AF65-F5344CB8AC3E}">
        <p14:creationId xmlns:p14="http://schemas.microsoft.com/office/powerpoint/2010/main" val="2889547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D37A-47A2-E835-37F9-DDBAF990EA16}"/>
              </a:ext>
            </a:extLst>
          </p:cNvPr>
          <p:cNvSpPr>
            <a:spLocks noGrp="1"/>
          </p:cNvSpPr>
          <p:nvPr>
            <p:ph type="title"/>
          </p:nvPr>
        </p:nvSpPr>
        <p:spPr/>
        <p:txBody>
          <a:bodyPr>
            <a:normAutofit fontScale="90000"/>
          </a:bodyPr>
          <a:lstStyle/>
          <a:p>
            <a:r>
              <a:rPr lang="en-US" dirty="0"/>
              <a:t>ROLE OF PRESSURES IN AUTOREGULATION</a:t>
            </a:r>
          </a:p>
        </p:txBody>
      </p:sp>
      <p:sp>
        <p:nvSpPr>
          <p:cNvPr id="3" name="Content Placeholder 2">
            <a:extLst>
              <a:ext uri="{FF2B5EF4-FFF2-40B4-BE49-F238E27FC236}">
                <a16:creationId xmlns:a16="http://schemas.microsoft.com/office/drawing/2014/main" id="{0C1712BB-FA45-31A0-4B6F-352A52879CD3}"/>
              </a:ext>
            </a:extLst>
          </p:cNvPr>
          <p:cNvSpPr>
            <a:spLocks noGrp="1"/>
          </p:cNvSpPr>
          <p:nvPr>
            <p:ph idx="1"/>
          </p:nvPr>
        </p:nvSpPr>
        <p:spPr/>
        <p:txBody>
          <a:bodyPr/>
          <a:lstStyle/>
          <a:p>
            <a:r>
              <a:rPr lang="en-US" dirty="0"/>
              <a:t>Formula to determine effective perfusion pressure:</a:t>
            </a:r>
          </a:p>
          <a:p>
            <a:r>
              <a:rPr lang="en-US" dirty="0"/>
              <a:t>EFP = PA – PV/R Where,</a:t>
            </a:r>
          </a:p>
          <a:p>
            <a:r>
              <a:rPr lang="fr-FR" dirty="0"/>
              <a:t>EFP = Effective perfusion pressure</a:t>
            </a:r>
          </a:p>
          <a:p>
            <a:r>
              <a:rPr lang="fr-FR" dirty="0"/>
              <a:t>PA = Arterial pressure</a:t>
            </a:r>
          </a:p>
          <a:p>
            <a:r>
              <a:rPr lang="fr-FR" dirty="0"/>
              <a:t>PV = Venous pressure</a:t>
            </a:r>
          </a:p>
          <a:p>
            <a:r>
              <a:rPr lang="fr-FR" dirty="0"/>
              <a:t>R = Resistance</a:t>
            </a:r>
            <a:endParaRPr lang="en-US" dirty="0"/>
          </a:p>
        </p:txBody>
      </p:sp>
    </p:spTree>
    <p:extLst>
      <p:ext uri="{BB962C8B-B14F-4D97-AF65-F5344CB8AC3E}">
        <p14:creationId xmlns:p14="http://schemas.microsoft.com/office/powerpoint/2010/main" val="1230575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0CA8-D03A-2349-8AC2-DF632EC8CFCE}"/>
              </a:ext>
            </a:extLst>
          </p:cNvPr>
          <p:cNvSpPr>
            <a:spLocks noGrp="1"/>
          </p:cNvSpPr>
          <p:nvPr>
            <p:ph type="title"/>
          </p:nvPr>
        </p:nvSpPr>
        <p:spPr/>
        <p:txBody>
          <a:bodyPr>
            <a:normAutofit fontScale="90000"/>
          </a:bodyPr>
          <a:lstStyle/>
          <a:p>
            <a:r>
              <a:rPr lang="en-US" dirty="0"/>
              <a:t>ROLE OF PRESSURES IN AUTOREGULATION</a:t>
            </a:r>
          </a:p>
        </p:txBody>
      </p:sp>
      <p:sp>
        <p:nvSpPr>
          <p:cNvPr id="3" name="Content Placeholder 2">
            <a:extLst>
              <a:ext uri="{FF2B5EF4-FFF2-40B4-BE49-F238E27FC236}">
                <a16:creationId xmlns:a16="http://schemas.microsoft.com/office/drawing/2014/main" id="{82F7A003-4D89-32CA-1889-1312873E39DF}"/>
              </a:ext>
            </a:extLst>
          </p:cNvPr>
          <p:cNvSpPr>
            <a:spLocks noGrp="1"/>
          </p:cNvSpPr>
          <p:nvPr>
            <p:ph idx="1"/>
          </p:nvPr>
        </p:nvSpPr>
        <p:spPr/>
        <p:txBody>
          <a:bodyPr>
            <a:normAutofit lnSpcReduction="10000"/>
          </a:bodyPr>
          <a:lstStyle/>
          <a:p>
            <a:r>
              <a:rPr lang="en-US" dirty="0"/>
              <a:t>But basically, the major factor that determines the perfusion pressure and effective perfusion pressure is the mean arterial pressure.</a:t>
            </a:r>
          </a:p>
          <a:p>
            <a:r>
              <a:rPr lang="en-US" dirty="0"/>
              <a:t> The normal mean arterial blood pressure is about </a:t>
            </a:r>
            <a:r>
              <a:rPr lang="en-US" b="1" dirty="0"/>
              <a:t>93 mm </a:t>
            </a:r>
            <a:r>
              <a:rPr lang="en-US" dirty="0"/>
              <a:t>Hg.</a:t>
            </a:r>
          </a:p>
          <a:p>
            <a:r>
              <a:rPr lang="en-US" dirty="0"/>
              <a:t> Usually, blood flow through an organ is kept constant when the mean arterial pressure increases up to 170 mm Hg or when it falls till 60 mm Hg (the range varies slightly in different organs). </a:t>
            </a:r>
          </a:p>
          <a:p>
            <a:r>
              <a:rPr lang="en-US" dirty="0"/>
              <a:t>However, beyond this range, the autoregulation fails and the blood flow is altered in relation to rise or fall in pressure</a:t>
            </a:r>
          </a:p>
        </p:txBody>
      </p:sp>
    </p:spTree>
    <p:extLst>
      <p:ext uri="{BB962C8B-B14F-4D97-AF65-F5344CB8AC3E}">
        <p14:creationId xmlns:p14="http://schemas.microsoft.com/office/powerpoint/2010/main" val="1695002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1F36-5E86-3FBE-C32C-56E79036EEE5}"/>
              </a:ext>
            </a:extLst>
          </p:cNvPr>
          <p:cNvSpPr>
            <a:spLocks noGrp="1"/>
          </p:cNvSpPr>
          <p:nvPr>
            <p:ph type="title"/>
          </p:nvPr>
        </p:nvSpPr>
        <p:spPr/>
        <p:txBody>
          <a:bodyPr/>
          <a:lstStyle/>
          <a:p>
            <a:r>
              <a:rPr lang="en-US" dirty="0"/>
              <a:t>THEORIES OF AUTOREGULATION </a:t>
            </a:r>
          </a:p>
        </p:txBody>
      </p:sp>
      <p:sp>
        <p:nvSpPr>
          <p:cNvPr id="3" name="Content Placeholder 2">
            <a:extLst>
              <a:ext uri="{FF2B5EF4-FFF2-40B4-BE49-F238E27FC236}">
                <a16:creationId xmlns:a16="http://schemas.microsoft.com/office/drawing/2014/main" id="{4B2BE88C-D96D-4B9D-87B1-75EA36291327}"/>
              </a:ext>
            </a:extLst>
          </p:cNvPr>
          <p:cNvSpPr>
            <a:spLocks noGrp="1"/>
          </p:cNvSpPr>
          <p:nvPr>
            <p:ph idx="1"/>
          </p:nvPr>
        </p:nvSpPr>
        <p:spPr/>
        <p:txBody>
          <a:bodyPr/>
          <a:lstStyle/>
          <a:p>
            <a:r>
              <a:rPr lang="en-US" dirty="0"/>
              <a:t>Autoregulation is explained by two theories:</a:t>
            </a:r>
          </a:p>
          <a:p>
            <a:r>
              <a:rPr lang="en-US" b="1" dirty="0"/>
              <a:t>1. Myogenic theory </a:t>
            </a:r>
          </a:p>
          <a:p>
            <a:r>
              <a:rPr lang="en-US" b="1" dirty="0"/>
              <a:t>2. Metabolic theory</a:t>
            </a:r>
          </a:p>
        </p:txBody>
      </p:sp>
    </p:spTree>
    <p:extLst>
      <p:ext uri="{BB962C8B-B14F-4D97-AF65-F5344CB8AC3E}">
        <p14:creationId xmlns:p14="http://schemas.microsoft.com/office/powerpoint/2010/main" val="1282231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A03-6C18-7FC3-8362-6F0603C8DAF6}"/>
              </a:ext>
            </a:extLst>
          </p:cNvPr>
          <p:cNvSpPr>
            <a:spLocks noGrp="1"/>
          </p:cNvSpPr>
          <p:nvPr>
            <p:ph type="title"/>
          </p:nvPr>
        </p:nvSpPr>
        <p:spPr/>
        <p:txBody>
          <a:bodyPr/>
          <a:lstStyle/>
          <a:p>
            <a:r>
              <a:rPr lang="en-US" b="1" dirty="0"/>
              <a:t>Myogenic</a:t>
            </a:r>
            <a:r>
              <a:rPr lang="en-US" dirty="0"/>
              <a:t> Theory</a:t>
            </a:r>
          </a:p>
        </p:txBody>
      </p:sp>
      <p:sp>
        <p:nvSpPr>
          <p:cNvPr id="3" name="Content Placeholder 2">
            <a:extLst>
              <a:ext uri="{FF2B5EF4-FFF2-40B4-BE49-F238E27FC236}">
                <a16:creationId xmlns:a16="http://schemas.microsoft.com/office/drawing/2014/main" id="{397E6A82-81AC-D03B-6587-372D319A4F6B}"/>
              </a:ext>
            </a:extLst>
          </p:cNvPr>
          <p:cNvSpPr>
            <a:spLocks noGrp="1"/>
          </p:cNvSpPr>
          <p:nvPr>
            <p:ph idx="1"/>
          </p:nvPr>
        </p:nvSpPr>
        <p:spPr/>
        <p:txBody>
          <a:bodyPr/>
          <a:lstStyle/>
          <a:p>
            <a:r>
              <a:rPr lang="en-US" dirty="0"/>
              <a:t>According to this theory, the intrinsic contractile property of the smooth muscle fibers present in the blood vessels is responsible for autoregulation.</a:t>
            </a:r>
          </a:p>
          <a:p>
            <a:r>
              <a:rPr lang="en-US" dirty="0"/>
              <a:t> It is known that the sudden stretching of blood vessels causes contraction of smooth muscle fibers present in the wall of the vessels, particularly small arteries and arterioles. </a:t>
            </a:r>
          </a:p>
          <a:p>
            <a:r>
              <a:rPr lang="en-US" dirty="0"/>
              <a:t>So, when the arterial blood pressure increases suddenly, the stretching of the blood vessels immediately causes vasoconstriction and thereby, the blood flow is controlled. </a:t>
            </a:r>
          </a:p>
        </p:txBody>
      </p:sp>
    </p:spTree>
    <p:extLst>
      <p:ext uri="{BB962C8B-B14F-4D97-AF65-F5344CB8AC3E}">
        <p14:creationId xmlns:p14="http://schemas.microsoft.com/office/powerpoint/2010/main" val="2438185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4C90-E51D-E977-E2B1-107E141D8A24}"/>
              </a:ext>
            </a:extLst>
          </p:cNvPr>
          <p:cNvSpPr>
            <a:spLocks noGrp="1"/>
          </p:cNvSpPr>
          <p:nvPr>
            <p:ph type="title"/>
          </p:nvPr>
        </p:nvSpPr>
        <p:spPr/>
        <p:txBody>
          <a:bodyPr/>
          <a:lstStyle/>
          <a:p>
            <a:r>
              <a:rPr lang="en-US" b="1" dirty="0"/>
              <a:t>Myogenic Theory</a:t>
            </a:r>
          </a:p>
        </p:txBody>
      </p:sp>
      <p:sp>
        <p:nvSpPr>
          <p:cNvPr id="3" name="Content Placeholder 2">
            <a:extLst>
              <a:ext uri="{FF2B5EF4-FFF2-40B4-BE49-F238E27FC236}">
                <a16:creationId xmlns:a16="http://schemas.microsoft.com/office/drawing/2014/main" id="{9BCB3C52-7EEC-022E-9711-9B42141F8D73}"/>
              </a:ext>
            </a:extLst>
          </p:cNvPr>
          <p:cNvSpPr>
            <a:spLocks noGrp="1"/>
          </p:cNvSpPr>
          <p:nvPr>
            <p:ph idx="1"/>
          </p:nvPr>
        </p:nvSpPr>
        <p:spPr/>
        <p:txBody>
          <a:bodyPr/>
          <a:lstStyle/>
          <a:p>
            <a:r>
              <a:rPr lang="en-US" dirty="0"/>
              <a:t>Stretching of blood vessels due to increased blood pressure increases the flow of calcium ions into the cells from ECF.</a:t>
            </a:r>
          </a:p>
          <a:p>
            <a:r>
              <a:rPr lang="en-US" dirty="0"/>
              <a:t>Calcium influx causes contraction of smooth muscles in the blood vessels, leading to vasoconstriction. </a:t>
            </a:r>
          </a:p>
          <a:p>
            <a:r>
              <a:rPr lang="en-US" dirty="0"/>
              <a:t>On the other hand, when the blood pressure is less, the stretching of blood vessels is less causing vasodilatation and increase in blood flow.</a:t>
            </a:r>
          </a:p>
        </p:txBody>
      </p:sp>
    </p:spTree>
    <p:extLst>
      <p:ext uri="{BB962C8B-B14F-4D97-AF65-F5344CB8AC3E}">
        <p14:creationId xmlns:p14="http://schemas.microsoft.com/office/powerpoint/2010/main" val="111036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7F43-9073-5488-FCBE-979A2B8D6DAA}"/>
              </a:ext>
            </a:extLst>
          </p:cNvPr>
          <p:cNvSpPr>
            <a:spLocks noGrp="1"/>
          </p:cNvSpPr>
          <p:nvPr>
            <p:ph type="title"/>
          </p:nvPr>
        </p:nvSpPr>
        <p:spPr/>
        <p:txBody>
          <a:bodyPr/>
          <a:lstStyle/>
          <a:p>
            <a:r>
              <a:rPr lang="en-US" dirty="0"/>
              <a:t>METHODS OF STUDY</a:t>
            </a:r>
          </a:p>
        </p:txBody>
      </p:sp>
      <p:sp>
        <p:nvSpPr>
          <p:cNvPr id="3" name="Content Placeholder 2">
            <a:extLst>
              <a:ext uri="{FF2B5EF4-FFF2-40B4-BE49-F238E27FC236}">
                <a16:creationId xmlns:a16="http://schemas.microsoft.com/office/drawing/2014/main" id="{E82AE02B-00E8-7B5C-9A5B-6B487729FA99}"/>
              </a:ext>
            </a:extLst>
          </p:cNvPr>
          <p:cNvSpPr>
            <a:spLocks noGrp="1"/>
          </p:cNvSpPr>
          <p:nvPr>
            <p:ph idx="1"/>
          </p:nvPr>
        </p:nvSpPr>
        <p:spPr/>
        <p:txBody>
          <a:bodyPr/>
          <a:lstStyle/>
          <a:p>
            <a:r>
              <a:rPr lang="en-US" b="1" dirty="0"/>
              <a:t>1</a:t>
            </a:r>
            <a:r>
              <a:rPr lang="en-US" dirty="0"/>
              <a:t>. By Using Flowmeters :  Different types of flowmeters are described in Chapter 98.</a:t>
            </a:r>
          </a:p>
          <a:p>
            <a:r>
              <a:rPr lang="en-US" b="1" dirty="0"/>
              <a:t>2</a:t>
            </a:r>
            <a:r>
              <a:rPr lang="en-US" dirty="0"/>
              <a:t>. By Using Plethysmograph : Plethysmograph is an instrument used for measuring the volume of an enclosed organ.</a:t>
            </a:r>
          </a:p>
        </p:txBody>
      </p:sp>
    </p:spTree>
    <p:extLst>
      <p:ext uri="{BB962C8B-B14F-4D97-AF65-F5344CB8AC3E}">
        <p14:creationId xmlns:p14="http://schemas.microsoft.com/office/powerpoint/2010/main" val="4180398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F424-4409-3019-F82A-687B273077FC}"/>
              </a:ext>
            </a:extLst>
          </p:cNvPr>
          <p:cNvSpPr>
            <a:spLocks noGrp="1"/>
          </p:cNvSpPr>
          <p:nvPr>
            <p:ph type="title"/>
          </p:nvPr>
        </p:nvSpPr>
        <p:spPr/>
        <p:txBody>
          <a:bodyPr/>
          <a:lstStyle/>
          <a:p>
            <a:r>
              <a:rPr lang="en-US" b="1" dirty="0"/>
              <a:t>Metabolic Theory</a:t>
            </a:r>
          </a:p>
        </p:txBody>
      </p:sp>
      <p:sp>
        <p:nvSpPr>
          <p:cNvPr id="3" name="Content Placeholder 2">
            <a:extLst>
              <a:ext uri="{FF2B5EF4-FFF2-40B4-BE49-F238E27FC236}">
                <a16:creationId xmlns:a16="http://schemas.microsoft.com/office/drawing/2014/main" id="{E0573B13-B7E0-CE3A-C0C3-96711209088D}"/>
              </a:ext>
            </a:extLst>
          </p:cNvPr>
          <p:cNvSpPr>
            <a:spLocks noGrp="1"/>
          </p:cNvSpPr>
          <p:nvPr>
            <p:ph idx="1"/>
          </p:nvPr>
        </p:nvSpPr>
        <p:spPr/>
        <p:txBody>
          <a:bodyPr>
            <a:normAutofit/>
          </a:bodyPr>
          <a:lstStyle/>
          <a:p>
            <a:r>
              <a:rPr lang="en-US" dirty="0"/>
              <a:t>According to metabolic theory the normal blood flow is maintained by the metabolic end products. </a:t>
            </a:r>
          </a:p>
          <a:p>
            <a:r>
              <a:rPr lang="en-US" dirty="0"/>
              <a:t>Normally, the flow of blood washes away the metabolic end products. When the blood flow is reduced, there is accumulation of metabolites. </a:t>
            </a:r>
          </a:p>
          <a:p>
            <a:r>
              <a:rPr lang="en-US" dirty="0"/>
              <a:t>These metabolites dilate the blood vessels and bring the blood flow back to normal. Conversely, when blood flow increases, the vasodilator metabolites are washed out of the tissues quickly. </a:t>
            </a:r>
          </a:p>
          <a:p>
            <a:pPr marL="0" indent="0">
              <a:buNone/>
            </a:pPr>
            <a:endParaRPr lang="en-US" dirty="0"/>
          </a:p>
        </p:txBody>
      </p:sp>
    </p:spTree>
    <p:extLst>
      <p:ext uri="{BB962C8B-B14F-4D97-AF65-F5344CB8AC3E}">
        <p14:creationId xmlns:p14="http://schemas.microsoft.com/office/powerpoint/2010/main" val="3484187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18FC-6CEF-042A-BC5B-20595782A891}"/>
              </a:ext>
            </a:extLst>
          </p:cNvPr>
          <p:cNvSpPr>
            <a:spLocks noGrp="1"/>
          </p:cNvSpPr>
          <p:nvPr>
            <p:ph type="title"/>
          </p:nvPr>
        </p:nvSpPr>
        <p:spPr/>
        <p:txBody>
          <a:bodyPr/>
          <a:lstStyle/>
          <a:p>
            <a:r>
              <a:rPr lang="en-US" b="1" dirty="0"/>
              <a:t>Metabolic Theory </a:t>
            </a:r>
          </a:p>
        </p:txBody>
      </p:sp>
      <p:sp>
        <p:nvSpPr>
          <p:cNvPr id="3" name="Content Placeholder 2">
            <a:extLst>
              <a:ext uri="{FF2B5EF4-FFF2-40B4-BE49-F238E27FC236}">
                <a16:creationId xmlns:a16="http://schemas.microsoft.com/office/drawing/2014/main" id="{0D2CC96A-7FB0-3685-4225-23D3E7395734}"/>
              </a:ext>
            </a:extLst>
          </p:cNvPr>
          <p:cNvSpPr>
            <a:spLocks noGrp="1"/>
          </p:cNvSpPr>
          <p:nvPr>
            <p:ph idx="1"/>
          </p:nvPr>
        </p:nvSpPr>
        <p:spPr/>
        <p:txBody>
          <a:bodyPr/>
          <a:lstStyle/>
          <a:p>
            <a:r>
              <a:rPr lang="en-US" dirty="0"/>
              <a:t>It leads to vasoconstriction and the volume of blood flow becomes normal. Common vasodilators of metabolic origin:</a:t>
            </a:r>
          </a:p>
          <a:p>
            <a:r>
              <a:rPr lang="en-US" b="1" dirty="0" err="1"/>
              <a:t>i</a:t>
            </a:r>
            <a:r>
              <a:rPr lang="en-US" b="1" dirty="0"/>
              <a:t>. Adenosine</a:t>
            </a:r>
          </a:p>
          <a:p>
            <a:r>
              <a:rPr lang="en-US" b="1" dirty="0"/>
              <a:t>ii. Carbon dioxide</a:t>
            </a:r>
          </a:p>
          <a:p>
            <a:r>
              <a:rPr lang="en-US" b="1" dirty="0"/>
              <a:t>iii. Lactate </a:t>
            </a:r>
          </a:p>
          <a:p>
            <a:r>
              <a:rPr lang="en-US" b="1" dirty="0"/>
              <a:t>iv. Hydrogen.</a:t>
            </a:r>
            <a:r>
              <a:rPr lang="en-US" dirty="0"/>
              <a:t> </a:t>
            </a:r>
          </a:p>
        </p:txBody>
      </p:sp>
    </p:spTree>
    <p:extLst>
      <p:ext uri="{BB962C8B-B14F-4D97-AF65-F5344CB8AC3E}">
        <p14:creationId xmlns:p14="http://schemas.microsoft.com/office/powerpoint/2010/main" val="733681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554F-35AD-5330-1E05-DE33D1134206}"/>
              </a:ext>
            </a:extLst>
          </p:cNvPr>
          <p:cNvSpPr>
            <a:spLocks noGrp="1"/>
          </p:cNvSpPr>
          <p:nvPr>
            <p:ph type="title"/>
          </p:nvPr>
        </p:nvSpPr>
        <p:spPr/>
        <p:txBody>
          <a:bodyPr>
            <a:normAutofit fontScale="90000"/>
          </a:bodyPr>
          <a:lstStyle/>
          <a:p>
            <a:r>
              <a:rPr lang="en-US" dirty="0"/>
              <a:t>AUTOREGULATION IN SOME VITAL ORGANS</a:t>
            </a:r>
          </a:p>
        </p:txBody>
      </p:sp>
      <p:sp>
        <p:nvSpPr>
          <p:cNvPr id="3" name="Content Placeholder 2">
            <a:extLst>
              <a:ext uri="{FF2B5EF4-FFF2-40B4-BE49-F238E27FC236}">
                <a16:creationId xmlns:a16="http://schemas.microsoft.com/office/drawing/2014/main" id="{1471907C-9361-BF8C-34AA-486D5DE161AF}"/>
              </a:ext>
            </a:extLst>
          </p:cNvPr>
          <p:cNvSpPr>
            <a:spLocks noGrp="1"/>
          </p:cNvSpPr>
          <p:nvPr>
            <p:ph idx="1"/>
          </p:nvPr>
        </p:nvSpPr>
        <p:spPr/>
        <p:txBody>
          <a:bodyPr/>
          <a:lstStyle/>
          <a:p>
            <a:r>
              <a:rPr lang="en-US" dirty="0"/>
              <a:t>Volume of blood flow is regulated by local mechanisms in almost all the tissues of the body. </a:t>
            </a:r>
          </a:p>
          <a:p>
            <a:r>
              <a:rPr lang="en-US" dirty="0"/>
              <a:t>However, auto regulation is more effective in some of the vital organs like: </a:t>
            </a:r>
          </a:p>
          <a:p>
            <a:r>
              <a:rPr lang="en-US" dirty="0"/>
              <a:t>kidney (Chapter 51), heart (Chapter 108) and brain (Chapter 109).</a:t>
            </a:r>
          </a:p>
          <a:p>
            <a:r>
              <a:rPr lang="en-US" dirty="0"/>
              <a:t>Mechanism of autoregulation also varies slightly in these organs.</a:t>
            </a:r>
          </a:p>
        </p:txBody>
      </p:sp>
    </p:spTree>
    <p:extLst>
      <p:ext uri="{BB962C8B-B14F-4D97-AF65-F5344CB8AC3E}">
        <p14:creationId xmlns:p14="http://schemas.microsoft.com/office/powerpoint/2010/main" val="2996826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B77A-8954-442F-0723-0D4E4A202F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E98F5B-4998-2880-7E7A-49BC87652DF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3271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5B46-2FB6-E587-6787-61C2921FA8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E76B7F-F819-F841-EE3C-D5D65A9E5E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8783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1809-A6AA-7D81-7B8A-C40753818B0F}"/>
              </a:ext>
            </a:extLst>
          </p:cNvPr>
          <p:cNvSpPr>
            <a:spLocks noGrp="1"/>
          </p:cNvSpPr>
          <p:nvPr>
            <p:ph type="title"/>
          </p:nvPr>
        </p:nvSpPr>
        <p:spPr>
          <a:xfrm>
            <a:off x="1295401" y="982132"/>
            <a:ext cx="9757608" cy="1315900"/>
          </a:xfrm>
        </p:spPr>
        <p:txBody>
          <a:bodyPr/>
          <a:lstStyle/>
          <a:p>
            <a:r>
              <a:rPr lang="en-US" dirty="0"/>
              <a:t>METHODS OF STUDY</a:t>
            </a:r>
          </a:p>
        </p:txBody>
      </p:sp>
      <p:sp>
        <p:nvSpPr>
          <p:cNvPr id="3" name="Content Placeholder 2">
            <a:extLst>
              <a:ext uri="{FF2B5EF4-FFF2-40B4-BE49-F238E27FC236}">
                <a16:creationId xmlns:a16="http://schemas.microsoft.com/office/drawing/2014/main" id="{15751344-63EE-F6B0-892B-E3686CED9C47}"/>
              </a:ext>
            </a:extLst>
          </p:cNvPr>
          <p:cNvSpPr>
            <a:spLocks noGrp="1"/>
          </p:cNvSpPr>
          <p:nvPr>
            <p:ph idx="1"/>
          </p:nvPr>
        </p:nvSpPr>
        <p:spPr/>
        <p:txBody>
          <a:bodyPr>
            <a:normAutofit fontScale="92500" lnSpcReduction="10000"/>
          </a:bodyPr>
          <a:lstStyle/>
          <a:p>
            <a:r>
              <a:rPr lang="en-US" b="1" dirty="0"/>
              <a:t>3.</a:t>
            </a:r>
            <a:r>
              <a:rPr lang="en-US" dirty="0"/>
              <a:t> By Venous Occlusion Plethysmography :</a:t>
            </a:r>
          </a:p>
          <a:p>
            <a:r>
              <a:rPr lang="en-US" dirty="0"/>
              <a:t>In this, the venous outflow from an organ is stopped by clamping the vein, without disturbing the artery. </a:t>
            </a:r>
          </a:p>
          <a:p>
            <a:r>
              <a:rPr lang="en-US" dirty="0"/>
              <a:t>Blood flow into the organ causes a corresponding increase in its volume for the first few seconds. This increase in volume is recorded graphically. Amount of blood flow is determined by proper calibration of the graph.</a:t>
            </a:r>
          </a:p>
          <a:p>
            <a:r>
              <a:rPr lang="en-US" b="1" dirty="0"/>
              <a:t>4.</a:t>
            </a:r>
            <a:r>
              <a:rPr lang="en-US" dirty="0"/>
              <a:t> By Fick Principle : </a:t>
            </a:r>
          </a:p>
          <a:p>
            <a:r>
              <a:rPr lang="en-US" dirty="0"/>
              <a:t>Fick principle is explained in the measurement of cardiac output in Chapter 98.</a:t>
            </a:r>
          </a:p>
        </p:txBody>
      </p:sp>
    </p:spTree>
    <p:extLst>
      <p:ext uri="{BB962C8B-B14F-4D97-AF65-F5344CB8AC3E}">
        <p14:creationId xmlns:p14="http://schemas.microsoft.com/office/powerpoint/2010/main" val="10840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F0B2-EBF2-1179-2E4E-4495CE376E0B}"/>
              </a:ext>
            </a:extLst>
          </p:cNvPr>
          <p:cNvSpPr>
            <a:spLocks noGrp="1"/>
          </p:cNvSpPr>
          <p:nvPr>
            <p:ph type="title"/>
          </p:nvPr>
        </p:nvSpPr>
        <p:spPr/>
        <p:txBody>
          <a:bodyPr/>
          <a:lstStyle/>
          <a:p>
            <a:r>
              <a:rPr lang="en-US" dirty="0"/>
              <a:t>TYPES OF BLOOD FLOW</a:t>
            </a:r>
          </a:p>
        </p:txBody>
      </p:sp>
      <p:sp>
        <p:nvSpPr>
          <p:cNvPr id="3" name="Content Placeholder 2">
            <a:extLst>
              <a:ext uri="{FF2B5EF4-FFF2-40B4-BE49-F238E27FC236}">
                <a16:creationId xmlns:a16="http://schemas.microsoft.com/office/drawing/2014/main" id="{339680B2-FBDF-4B58-4CEC-156F855E5B18}"/>
              </a:ext>
            </a:extLst>
          </p:cNvPr>
          <p:cNvSpPr>
            <a:spLocks noGrp="1"/>
          </p:cNvSpPr>
          <p:nvPr>
            <p:ph idx="1"/>
          </p:nvPr>
        </p:nvSpPr>
        <p:spPr>
          <a:xfrm>
            <a:off x="1327488" y="2424584"/>
            <a:ext cx="9601196" cy="3318936"/>
          </a:xfrm>
        </p:spPr>
        <p:txBody>
          <a:bodyPr>
            <a:normAutofit fontScale="92500"/>
          </a:bodyPr>
          <a:lstStyle/>
          <a:p>
            <a:r>
              <a:rPr lang="en-US" b="1" dirty="0"/>
              <a:t>1. Streamline flow </a:t>
            </a:r>
            <a:r>
              <a:rPr lang="en-US" dirty="0"/>
              <a:t>is a silent flow. Within the blood vessel, a very thin layer of blood is in contact with the vessel wall. It does not move or moves very slowly.</a:t>
            </a:r>
          </a:p>
          <a:p>
            <a:r>
              <a:rPr lang="en-US" dirty="0"/>
              <a:t> Next layer within the vessel has a low momentum. Next layer of blood has a slightly higher momentum.</a:t>
            </a:r>
          </a:p>
          <a:p>
            <a:r>
              <a:rPr lang="en-US" dirty="0"/>
              <a:t> Gradually, the momentum increases in the inner layers, so that the momentum is greatest in the center of the stream.</a:t>
            </a:r>
          </a:p>
          <a:p>
            <a:r>
              <a:rPr lang="en-US" dirty="0"/>
              <a:t>This type of flow is known as streamline flow and it does not produce any sound within the vessel. Streamline flow occurs only at velocities up to a critical level.</a:t>
            </a:r>
          </a:p>
        </p:txBody>
      </p:sp>
    </p:spTree>
    <p:extLst>
      <p:ext uri="{BB962C8B-B14F-4D97-AF65-F5344CB8AC3E}">
        <p14:creationId xmlns:p14="http://schemas.microsoft.com/office/powerpoint/2010/main" val="148465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1455-AE37-67FE-96DB-54949C8A483D}"/>
              </a:ext>
            </a:extLst>
          </p:cNvPr>
          <p:cNvSpPr>
            <a:spLocks noGrp="1"/>
          </p:cNvSpPr>
          <p:nvPr>
            <p:ph type="title"/>
          </p:nvPr>
        </p:nvSpPr>
        <p:spPr/>
        <p:txBody>
          <a:bodyPr/>
          <a:lstStyle/>
          <a:p>
            <a:r>
              <a:rPr lang="en-US" dirty="0"/>
              <a:t>TYPES OF BLOOD FLOW</a:t>
            </a:r>
          </a:p>
        </p:txBody>
      </p:sp>
      <p:sp>
        <p:nvSpPr>
          <p:cNvPr id="3" name="Content Placeholder 2">
            <a:extLst>
              <a:ext uri="{FF2B5EF4-FFF2-40B4-BE49-F238E27FC236}">
                <a16:creationId xmlns:a16="http://schemas.microsoft.com/office/drawing/2014/main" id="{E31B9172-724C-7B38-2BBD-A0DF1DF04321}"/>
              </a:ext>
            </a:extLst>
          </p:cNvPr>
          <p:cNvSpPr>
            <a:spLocks noGrp="1"/>
          </p:cNvSpPr>
          <p:nvPr>
            <p:ph idx="1"/>
          </p:nvPr>
        </p:nvSpPr>
        <p:spPr/>
        <p:txBody>
          <a:bodyPr>
            <a:normAutofit/>
          </a:bodyPr>
          <a:lstStyle/>
          <a:p>
            <a:r>
              <a:rPr lang="en-US" b="1" dirty="0"/>
              <a:t>2. Turbulent Flow </a:t>
            </a:r>
            <a:r>
              <a:rPr lang="en-US" dirty="0"/>
              <a:t>: is the noisy flow. When the velocity of blood flow increases above critical level, the flow becomes turbulent.</a:t>
            </a:r>
          </a:p>
          <a:p>
            <a:r>
              <a:rPr lang="en-US" dirty="0"/>
              <a:t> Turbulent flow creates sounds.</a:t>
            </a:r>
          </a:p>
          <a:p>
            <a:r>
              <a:rPr lang="en-US" b="1" dirty="0"/>
              <a:t>Reynolds number</a:t>
            </a:r>
            <a:r>
              <a:rPr lang="en-US" dirty="0"/>
              <a:t> : Critical velocity at which the flow becomes turbulent is known as Reynolds number. </a:t>
            </a:r>
          </a:p>
        </p:txBody>
      </p:sp>
    </p:spTree>
    <p:extLst>
      <p:ext uri="{BB962C8B-B14F-4D97-AF65-F5344CB8AC3E}">
        <p14:creationId xmlns:p14="http://schemas.microsoft.com/office/powerpoint/2010/main" val="241565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6CD8-E929-1DF7-BFA8-EB4D45919190}"/>
              </a:ext>
            </a:extLst>
          </p:cNvPr>
          <p:cNvSpPr>
            <a:spLocks noGrp="1"/>
          </p:cNvSpPr>
          <p:nvPr>
            <p:ph type="title"/>
          </p:nvPr>
        </p:nvSpPr>
        <p:spPr/>
        <p:txBody>
          <a:bodyPr>
            <a:normAutofit/>
          </a:bodyPr>
          <a:lstStyle/>
          <a:p>
            <a:r>
              <a:rPr lang="en-US" dirty="0"/>
              <a:t>TYPES OF BLOOD FLOW</a:t>
            </a:r>
          </a:p>
        </p:txBody>
      </p:sp>
      <p:sp>
        <p:nvSpPr>
          <p:cNvPr id="3" name="Content Placeholder 2">
            <a:extLst>
              <a:ext uri="{FF2B5EF4-FFF2-40B4-BE49-F238E27FC236}">
                <a16:creationId xmlns:a16="http://schemas.microsoft.com/office/drawing/2014/main" id="{0C0DA860-9399-E5B5-7AB6-0EB7C43F1D8E}"/>
              </a:ext>
            </a:extLst>
          </p:cNvPr>
          <p:cNvSpPr>
            <a:spLocks noGrp="1"/>
          </p:cNvSpPr>
          <p:nvPr>
            <p:ph idx="1"/>
          </p:nvPr>
        </p:nvSpPr>
        <p:spPr/>
        <p:txBody>
          <a:bodyPr>
            <a:normAutofit lnSpcReduction="10000"/>
          </a:bodyPr>
          <a:lstStyle/>
          <a:p>
            <a:r>
              <a:rPr lang="en-US" dirty="0"/>
              <a:t>Formula to determine Reynolds number:</a:t>
            </a:r>
          </a:p>
          <a:p>
            <a:r>
              <a:rPr lang="en-US" b="1" dirty="0"/>
              <a:t>NR = PDV/η </a:t>
            </a:r>
          </a:p>
          <a:p>
            <a:r>
              <a:rPr lang="en-US" dirty="0"/>
              <a:t>NR = Reynolds number</a:t>
            </a:r>
          </a:p>
          <a:p>
            <a:r>
              <a:rPr lang="en-US" dirty="0"/>
              <a:t>P = Density of the blood</a:t>
            </a:r>
          </a:p>
          <a:p>
            <a:r>
              <a:rPr lang="en-US" dirty="0"/>
              <a:t>D = Diameter of the vessel</a:t>
            </a:r>
          </a:p>
          <a:p>
            <a:r>
              <a:rPr lang="en-US" dirty="0"/>
              <a:t>V = Velocity of the flow</a:t>
            </a:r>
          </a:p>
          <a:p>
            <a:r>
              <a:rPr lang="en-US" dirty="0"/>
              <a:t>η = Viscosity of the blood</a:t>
            </a:r>
          </a:p>
        </p:txBody>
      </p:sp>
    </p:spTree>
    <p:extLst>
      <p:ext uri="{BB962C8B-B14F-4D97-AF65-F5344CB8AC3E}">
        <p14:creationId xmlns:p14="http://schemas.microsoft.com/office/powerpoint/2010/main" val="1906923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1515</TotalTime>
  <Words>3617</Words>
  <Application>Microsoft Office PowerPoint</Application>
  <PresentationFormat>Widescreen</PresentationFormat>
  <Paragraphs>247</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Garamond</vt:lpstr>
      <vt:lpstr>Organic</vt:lpstr>
      <vt:lpstr>Physiology</vt:lpstr>
      <vt:lpstr>INTRODUCTION</vt:lpstr>
      <vt:lpstr>MEAN VOLUME OF BLOOD FLOW</vt:lpstr>
      <vt:lpstr>IMPORTANCE</vt:lpstr>
      <vt:lpstr>METHODS OF STUDY</vt:lpstr>
      <vt:lpstr>METHODS OF STUDY</vt:lpstr>
      <vt:lpstr>TYPES OF BLOOD FLOW</vt:lpstr>
      <vt:lpstr>TYPES OF BLOOD FLOW</vt:lpstr>
      <vt:lpstr>TYPES OF BLOOD FLOW</vt:lpstr>
      <vt:lpstr>FACTORS DETERMINING VOLUME OF BLOOD FLOW</vt:lpstr>
      <vt:lpstr>FACTORS DETERMINING VOLUME OF BLOOD FLOW</vt:lpstr>
      <vt:lpstr>FACTORS DETERMINING VOLUME OF BLOOD FLOW</vt:lpstr>
      <vt:lpstr>FACTORS DETERMINING VOLUME OF BLOOD FLOW</vt:lpstr>
      <vt:lpstr>FACTORS DETERMINING VOLUME OF BLOOD FLOW</vt:lpstr>
      <vt:lpstr>FACTORS DETERMINING VOLUME OF BLOOD FLOW</vt:lpstr>
      <vt:lpstr>FACTORS DETERMINING VOLUME OF BLOOD FLOW</vt:lpstr>
      <vt:lpstr>FACTORS DETERMINING VOLUME OF BLOOD FLOW</vt:lpstr>
      <vt:lpstr>FACTORS DETERMINING VOLUME OF BLOOD FLOW</vt:lpstr>
      <vt:lpstr>FACTORS DETERMINING VOLUME OF BLOOD FLOW</vt:lpstr>
      <vt:lpstr>HAGEN-POISEUILLE EQUATION</vt:lpstr>
      <vt:lpstr>HAGEN-POISEUILLE EQUATION</vt:lpstr>
      <vt:lpstr>HAGEN-POISEUILLE EQUATION</vt:lpstr>
      <vt:lpstr>WINDKESSEL EFFECT</vt:lpstr>
      <vt:lpstr>WINDKESSEL EFFECT</vt:lpstr>
      <vt:lpstr>WINDKESSEL EFFECT</vt:lpstr>
      <vt:lpstr>VELOCITY OF BLOOD FLOW</vt:lpstr>
      <vt:lpstr>METHODS OF STUDY</vt:lpstr>
      <vt:lpstr>FACTORS MAINTAINING VELOCITY</vt:lpstr>
      <vt:lpstr>FACTORS MAINTAINING VELOCITY</vt:lpstr>
      <vt:lpstr>FACTORS MAINTAINING VELOCITY</vt:lpstr>
      <vt:lpstr>FACTORS MAINTAINING VELOCITY</vt:lpstr>
      <vt:lpstr>PHASIC CHANGES IN THE VELOCITY OF BLOOD FLOW</vt:lpstr>
      <vt:lpstr>CIRCULATION TIME</vt:lpstr>
      <vt:lpstr>MEASUREMENT OF CIRCULATION TIME</vt:lpstr>
      <vt:lpstr>Substances used for Measuring Circulation Time </vt:lpstr>
      <vt:lpstr>Substances used for Measuring Circulation Time </vt:lpstr>
      <vt:lpstr>TYPICAL CIRCULATION TIMES</vt:lpstr>
      <vt:lpstr>TYPICAL CIRCULATION TIMES</vt:lpstr>
      <vt:lpstr>TOTAL CIRCULATION TIME AND HEARTBEAT</vt:lpstr>
      <vt:lpstr>CONDITIONS ALTERING CIRCULATION TIME</vt:lpstr>
      <vt:lpstr>Conditions when Circulation Time is Prolonged </vt:lpstr>
      <vt:lpstr>Conditions when Circulation Time is Shortened (Rapid Blood Flow)</vt:lpstr>
      <vt:lpstr>LOCAL REGULATION OF BLOOD FLOW (AUTOREGULATION)</vt:lpstr>
      <vt:lpstr>ROLE OF PRESSURES IN AUTOREGULATION</vt:lpstr>
      <vt:lpstr>ROLE OF PRESSURES IN AUTOREGULATION</vt:lpstr>
      <vt:lpstr>ROLE OF PRESSURES IN AUTOREGULATION</vt:lpstr>
      <vt:lpstr>THEORIES OF AUTOREGULATION </vt:lpstr>
      <vt:lpstr>Myogenic Theory</vt:lpstr>
      <vt:lpstr>Myogenic Theory</vt:lpstr>
      <vt:lpstr>Metabolic Theory</vt:lpstr>
      <vt:lpstr>Metabolic Theory </vt:lpstr>
      <vt:lpstr>AUTOREGULATION IN SOME VITAL ORGANS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Awais Hamza</dc:creator>
  <cp:lastModifiedBy>Awais Hamza</cp:lastModifiedBy>
  <cp:revision>1</cp:revision>
  <dcterms:created xsi:type="dcterms:W3CDTF">2025-11-29T16:20:09Z</dcterms:created>
  <dcterms:modified xsi:type="dcterms:W3CDTF">2025-11-30T17:35:50Z</dcterms:modified>
</cp:coreProperties>
</file>