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Hons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↓ but BP 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Certain Drugs</a:t>
            </a:r>
          </a:p>
          <a:p>
            <a:r>
              <a:rPr lang="el-GR" dirty="0"/>
              <a:t>β-</a:t>
            </a:r>
            <a:r>
              <a:rPr lang="en-US" dirty="0"/>
              <a:t>blockers</a:t>
            </a:r>
          </a:p>
          <a:p>
            <a:r>
              <a:rPr lang="en-US" dirty="0"/>
              <a:t>Digoxin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6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893" y="862059"/>
            <a:ext cx="9601196" cy="1303867"/>
          </a:xfrm>
        </p:spPr>
        <p:txBody>
          <a:bodyPr/>
          <a:lstStyle/>
          <a:p>
            <a:r>
              <a:rPr lang="en-US" dirty="0" smtClean="0"/>
              <a:t>When HR and BP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67107"/>
              </p:ext>
            </p:extLst>
          </p:nvPr>
        </p:nvGraphicFramePr>
        <p:xfrm>
          <a:off x="1629630" y="2538168"/>
          <a:ext cx="8932740" cy="3317876"/>
        </p:xfrm>
        <a:graphic>
          <a:graphicData uri="http://schemas.openxmlformats.org/drawingml/2006/table">
            <a:tbl>
              <a:tblPr/>
              <a:tblGrid>
                <a:gridCol w="2233185">
                  <a:extLst>
                    <a:ext uri="{9D8B030D-6E8A-4147-A177-3AD203B41FA5}">
                      <a16:colId xmlns:a16="http://schemas.microsoft.com/office/drawing/2014/main" val="237396442"/>
                    </a:ext>
                  </a:extLst>
                </a:gridCol>
                <a:gridCol w="2233185">
                  <a:extLst>
                    <a:ext uri="{9D8B030D-6E8A-4147-A177-3AD203B41FA5}">
                      <a16:colId xmlns:a16="http://schemas.microsoft.com/office/drawing/2014/main" val="4254718103"/>
                    </a:ext>
                  </a:extLst>
                </a:gridCol>
                <a:gridCol w="2233185">
                  <a:extLst>
                    <a:ext uri="{9D8B030D-6E8A-4147-A177-3AD203B41FA5}">
                      <a16:colId xmlns:a16="http://schemas.microsoft.com/office/drawing/2014/main" val="3141637176"/>
                    </a:ext>
                  </a:extLst>
                </a:gridCol>
                <a:gridCol w="2233185">
                  <a:extLst>
                    <a:ext uri="{9D8B030D-6E8A-4147-A177-3AD203B41FA5}">
                      <a16:colId xmlns:a16="http://schemas.microsoft.com/office/drawing/2014/main" val="2909056335"/>
                    </a:ext>
                  </a:extLst>
                </a:gridCol>
              </a:tblGrid>
              <a:tr h="340295">
                <a:tc>
                  <a:txBody>
                    <a:bodyPr/>
                    <a:lstStyle/>
                    <a:p>
                      <a:r>
                        <a:rPr lang="en-US" sz="1400" b="1" dirty="0"/>
                        <a:t>Condition</a:t>
                      </a:r>
                      <a:endParaRPr lang="en-US" sz="1400" dirty="0"/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BP</a:t>
                      </a:r>
                      <a:endParaRPr lang="en-US" sz="1400"/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HR</a:t>
                      </a:r>
                      <a:endParaRPr lang="en-US" sz="1400"/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Why</a:t>
                      </a:r>
                      <a:endParaRPr lang="en-US" sz="1400"/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504874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/>
                        <a:t>Sympathetic activation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β₁ &amp; α₁ </a:t>
                      </a:r>
                      <a:r>
                        <a:rPr lang="en-US" sz="1400"/>
                        <a:t>stimulation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51936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 dirty="0"/>
                        <a:t>Exercise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SNS + ↑ venous return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040271"/>
                  </a:ext>
                </a:extLst>
              </a:tr>
              <a:tr h="595516">
                <a:tc>
                  <a:txBody>
                    <a:bodyPr/>
                    <a:lstStyle/>
                    <a:p>
                      <a:r>
                        <a:rPr lang="en-US" sz="1400" dirty="0"/>
                        <a:t>Shock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Baroreceptor compensation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737690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/>
                        <a:t>Heat / Sepsis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Vasodilation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576328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/>
                        <a:t>Vagal stimulation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↔/↑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Parasympathetic surge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443173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/>
                        <a:t>Carotid sinus pressure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Baroreceptor reflex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44474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/>
                        <a:t>Intracranial pressure 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Cushing reflex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927424"/>
                  </a:ext>
                </a:extLst>
              </a:tr>
              <a:tr h="340295">
                <a:tc>
                  <a:txBody>
                    <a:bodyPr/>
                    <a:lstStyle/>
                    <a:p>
                      <a:r>
                        <a:rPr lang="en-US" sz="1400"/>
                        <a:t>Dehydration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↑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preload</a:t>
                      </a:r>
                    </a:p>
                  </a:txBody>
                  <a:tcPr marL="85074" marR="85074" marT="42537" marB="425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7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28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Heart Rate &amp; Blood Pressure Actually 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your cardiovascular system as a two-part engine:</a:t>
            </a:r>
          </a:p>
          <a:p>
            <a:r>
              <a:rPr lang="en-US" b="1" dirty="0"/>
              <a:t>Heart Rate (HR)</a:t>
            </a:r>
            <a:r>
              <a:rPr lang="en-US" dirty="0"/>
              <a:t> = how fast the pump beats</a:t>
            </a:r>
          </a:p>
          <a:p>
            <a:r>
              <a:rPr lang="en-US" b="1" dirty="0"/>
              <a:t>Blood Pressure (BP)</a:t>
            </a:r>
            <a:r>
              <a:rPr lang="en-US" dirty="0"/>
              <a:t> = the pressure with which the blood is pushed through the pipes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3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Heart Rate &amp; Blood Pressure Increase </a:t>
            </a:r>
            <a:r>
              <a:rPr lang="en-US" b="1" i="1" dirty="0"/>
              <a:t>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happens when the </a:t>
            </a:r>
            <a:r>
              <a:rPr lang="en-US" b="1" dirty="0"/>
              <a:t>sympathetic nervous system (SNS)</a:t>
            </a:r>
            <a:r>
              <a:rPr lang="en-US" dirty="0"/>
              <a:t> takes </a:t>
            </a:r>
            <a:r>
              <a:rPr lang="en-US" dirty="0" smtClean="0"/>
              <a:t>command. </a:t>
            </a:r>
            <a:r>
              <a:rPr lang="en-US" b="1" dirty="0"/>
              <a:t>Physiological Causes (with mechanisms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dirty="0" smtClean="0"/>
              <a:t>Epinephrine </a:t>
            </a:r>
            <a:r>
              <a:rPr lang="en-US" dirty="0"/>
              <a:t>&amp; norepinephrine attach to </a:t>
            </a:r>
            <a:r>
              <a:rPr lang="el-GR" b="1" dirty="0"/>
              <a:t>β₁ </a:t>
            </a:r>
            <a:r>
              <a:rPr lang="en-US" b="1" dirty="0"/>
              <a:t>receptors</a:t>
            </a:r>
            <a:r>
              <a:rPr lang="en-US" dirty="0"/>
              <a:t> in the heart → ↑ HR (positive </a:t>
            </a:r>
            <a:r>
              <a:rPr lang="en-US" dirty="0" err="1"/>
              <a:t>chronotropy</a:t>
            </a:r>
            <a:r>
              <a:rPr lang="en-US" dirty="0"/>
              <a:t>) + ↑ contractility (positive </a:t>
            </a:r>
            <a:r>
              <a:rPr lang="en-US" dirty="0" err="1" smtClean="0"/>
              <a:t>inotropy</a:t>
            </a:r>
            <a:r>
              <a:rPr lang="en-US" dirty="0" smtClean="0"/>
              <a:t>). Bind </a:t>
            </a:r>
            <a:r>
              <a:rPr lang="en-US" dirty="0"/>
              <a:t>to </a:t>
            </a:r>
            <a:r>
              <a:rPr lang="el-GR" b="1" dirty="0"/>
              <a:t>α₁ </a:t>
            </a:r>
            <a:r>
              <a:rPr lang="en-US" b="1" dirty="0"/>
              <a:t>receptors</a:t>
            </a:r>
            <a:r>
              <a:rPr lang="en-US" dirty="0"/>
              <a:t> in vessels → vasoconstriction → ↑ BP</a:t>
            </a:r>
          </a:p>
          <a:p>
            <a:r>
              <a:rPr lang="en-US" dirty="0" smtClean="0"/>
              <a:t>Exercise</a:t>
            </a:r>
            <a:endParaRPr lang="en-US" dirty="0"/>
          </a:p>
          <a:p>
            <a:r>
              <a:rPr lang="en-US" dirty="0"/>
              <a:t>Fear, stress, anxiety</a:t>
            </a:r>
          </a:p>
          <a:p>
            <a:r>
              <a:rPr lang="en-US" dirty="0"/>
              <a:t>Pain</a:t>
            </a:r>
          </a:p>
          <a:p>
            <a:r>
              <a:rPr lang="en-US" dirty="0"/>
              <a:t>Hypoglycemia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6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Increased Stroke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blood entering the heart = stronger push.</a:t>
            </a:r>
          </a:p>
          <a:p>
            <a:r>
              <a:rPr lang="en-US" dirty="0"/>
              <a:t>↑ Venous return (muscle pump, inspiration, lying down)</a:t>
            </a:r>
          </a:p>
          <a:p>
            <a:r>
              <a:rPr lang="en-US" dirty="0"/>
              <a:t>↑ Preload → stronger contraction (Frank–Starling mechanism)</a:t>
            </a:r>
          </a:p>
          <a:p>
            <a:r>
              <a:rPr lang="en-US" dirty="0"/>
              <a:t>↑ Cardiac Output → ↑ BP</a:t>
            </a:r>
          </a:p>
          <a:p>
            <a:r>
              <a:rPr lang="en-US" dirty="0"/>
              <a:t>Baroreceptors may </a:t>
            </a:r>
            <a:r>
              <a:rPr lang="en-US" i="1" dirty="0"/>
              <a:t>slightly</a:t>
            </a:r>
            <a:r>
              <a:rPr lang="en-US" dirty="0"/>
              <a:t> adjust HR but both generally rise.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3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 &amp; Hypercapnia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O₂ or high CO₂ triggers sympathetic drive.</a:t>
            </a:r>
          </a:p>
          <a:p>
            <a:r>
              <a:rPr lang="en-US" dirty="0"/>
              <a:t>Chemoreceptors → medulla → ↑ HR</a:t>
            </a:r>
          </a:p>
          <a:p>
            <a:r>
              <a:rPr lang="en-US" dirty="0"/>
              <a:t>Vasoconstriction → ↑ BP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</a:t>
            </a:r>
            <a:r>
              <a:rPr lang="en-US" dirty="0" smtClean="0"/>
              <a:t>Hormone and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Thyroxine turbocharges metabolism.</a:t>
            </a:r>
          </a:p>
          <a:p>
            <a:r>
              <a:rPr lang="en-US" dirty="0"/>
              <a:t>↑ HR and pulse pressure</a:t>
            </a:r>
          </a:p>
          <a:p>
            <a:r>
              <a:rPr lang="en-US" dirty="0"/>
              <a:t>↑ </a:t>
            </a:r>
            <a:r>
              <a:rPr lang="el-GR" dirty="0"/>
              <a:t>β-</a:t>
            </a:r>
            <a:r>
              <a:rPr lang="en-US" dirty="0"/>
              <a:t>adrenergic sensitivity</a:t>
            </a:r>
          </a:p>
          <a:p>
            <a:r>
              <a:rPr lang="en-US" dirty="0"/>
              <a:t>Slight ↑ in systolic BP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↑ HR + ↑ BP:</a:t>
            </a:r>
            <a:r>
              <a:rPr lang="en-US" dirty="0"/>
              <a:t> epinephrine, cocaine, amphetamines, decongestants</a:t>
            </a:r>
          </a:p>
        </p:txBody>
      </p:sp>
    </p:spTree>
    <p:extLst>
      <p:ext uri="{BB962C8B-B14F-4D97-AF65-F5344CB8AC3E}">
        <p14:creationId xmlns:p14="http://schemas.microsoft.com/office/powerpoint/2010/main" val="427573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Heart Rate &amp; Blood Pressure Move in </a:t>
            </a:r>
            <a:r>
              <a:rPr lang="en-US" b="1" i="1" dirty="0"/>
              <a:t>Opposite Directions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Hemorrhage / Shock</a:t>
            </a:r>
          </a:p>
          <a:p>
            <a:r>
              <a:rPr lang="en-US" dirty="0"/>
              <a:t>Massive blood loss → ↓ preload → ↓ BP</a:t>
            </a:r>
          </a:p>
          <a:p>
            <a:r>
              <a:rPr lang="en-US" dirty="0"/>
              <a:t>Baroreceptors react → ↑ HR to compensate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2</a:t>
            </a:r>
            <a:r>
              <a:rPr lang="en-US" b="1" dirty="0"/>
              <a:t>. Vasodilation (Heat, Sepsis, Anaphylaxis)</a:t>
            </a:r>
          </a:p>
          <a:p>
            <a:r>
              <a:rPr lang="en-US" dirty="0"/>
              <a:t>Vessels expand → BP drops</a:t>
            </a:r>
          </a:p>
          <a:p>
            <a:r>
              <a:rPr lang="en-US" dirty="0"/>
              <a:t>SNS tries to save the day → HR rises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Heart Rate &amp; Blood Pressure Move in Opposite </a:t>
            </a:r>
            <a:r>
              <a:rPr lang="en-US" b="1" dirty="0" smtClean="0"/>
              <a:t>Directions  </a:t>
            </a:r>
            <a:r>
              <a:rPr lang="en-US" dirty="0" smtClean="0"/>
              <a:t>(HR </a:t>
            </a:r>
            <a:r>
              <a:rPr lang="en-US" dirty="0"/>
              <a:t>↑ but BP </a:t>
            </a:r>
            <a:r>
              <a:rPr lang="en-US" dirty="0" smtClean="0"/>
              <a:t>↓)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en-US" b="1" dirty="0"/>
              <a:t> Postural Change (Orthostatic Hypotension)</a:t>
            </a:r>
          </a:p>
          <a:p>
            <a:r>
              <a:rPr lang="en-US" dirty="0"/>
              <a:t>Standing suddenly → blood pools in legs → BP falls → HR rises reflexively</a:t>
            </a:r>
            <a:r>
              <a:rPr lang="en-US" dirty="0" smtClean="0"/>
              <a:t>.</a:t>
            </a:r>
          </a:p>
          <a:p>
            <a:r>
              <a:rPr lang="en-US" b="1" dirty="0"/>
              <a:t>4. Certain Drugs</a:t>
            </a:r>
          </a:p>
          <a:p>
            <a:r>
              <a:rPr lang="en-US" dirty="0"/>
              <a:t>Nitroglycerin</a:t>
            </a:r>
          </a:p>
          <a:p>
            <a:r>
              <a:rPr lang="en-US" dirty="0" err="1"/>
              <a:t>Antihypertensives</a:t>
            </a:r>
            <a:r>
              <a:rPr lang="en-US" dirty="0"/>
              <a:t>/vasodilators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4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↓ but BP 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happens during </a:t>
            </a:r>
            <a:r>
              <a:rPr lang="en-US" b="1" dirty="0"/>
              <a:t>parasympathetic dominance</a:t>
            </a:r>
            <a:r>
              <a:rPr lang="en-US" dirty="0"/>
              <a:t> or </a:t>
            </a:r>
            <a:r>
              <a:rPr lang="en-US" b="1" dirty="0"/>
              <a:t>reflex bradycardia</a:t>
            </a:r>
            <a:r>
              <a:rPr lang="en-US" dirty="0"/>
              <a:t>.</a:t>
            </a:r>
          </a:p>
          <a:p>
            <a:r>
              <a:rPr lang="en-US" b="1" dirty="0"/>
              <a:t>1. Carotid Sinus Stimulation</a:t>
            </a:r>
          </a:p>
          <a:p>
            <a:r>
              <a:rPr lang="en-US" dirty="0"/>
              <a:t>Pressure on the carotid sinus (tight collar, shaving, tumors):</a:t>
            </a:r>
          </a:p>
          <a:p>
            <a:r>
              <a:rPr lang="en-US" dirty="0"/>
              <a:t>Baroreceptors think BP is high → send signals → ↓ HR</a:t>
            </a:r>
          </a:p>
          <a:p>
            <a:r>
              <a:rPr lang="en-US" b="1" dirty="0" smtClean="0"/>
              <a:t>2. Vagal </a:t>
            </a:r>
            <a:r>
              <a:rPr lang="en-US" b="1" dirty="0"/>
              <a:t>Stimulation</a:t>
            </a:r>
          </a:p>
          <a:p>
            <a:r>
              <a:rPr lang="en-US" dirty="0" smtClean="0"/>
              <a:t>Vomiting, Bearing </a:t>
            </a:r>
            <a:r>
              <a:rPr lang="en-US" dirty="0"/>
              <a:t>down (</a:t>
            </a:r>
            <a:r>
              <a:rPr lang="en-US" dirty="0" smtClean="0"/>
              <a:t>Valsalva), Pain </a:t>
            </a:r>
            <a:r>
              <a:rPr lang="en-US" dirty="0"/>
              <a:t>or emotional stress</a:t>
            </a:r>
          </a:p>
          <a:p>
            <a:r>
              <a:rPr lang="en-US" dirty="0"/>
              <a:t>BP might spike transiently while HR drops sharply.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7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474</Words>
  <Application>Microsoft Office PowerPoint</Application>
  <PresentationFormat>Widescreen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Phsiology</vt:lpstr>
      <vt:lpstr>How Heart Rate &amp; Blood Pressure Actually Rise</vt:lpstr>
      <vt:lpstr>When Heart Rate &amp; Blood Pressure Increase Together</vt:lpstr>
      <vt:lpstr>Increased Stroke Volume</vt:lpstr>
      <vt:lpstr>Hypoxia &amp; Hypercapnia</vt:lpstr>
      <vt:lpstr>Thyroid Hormone and Drugs</vt:lpstr>
      <vt:lpstr>When Heart Rate &amp; Blood Pressure Move in Opposite Directions</vt:lpstr>
      <vt:lpstr>When Heart Rate &amp; Blood Pressure Move in Opposite Directions  (HR ↑ but BP ↓)</vt:lpstr>
      <vt:lpstr>HR ↓ but BP ↑</vt:lpstr>
      <vt:lpstr>HR ↓ but BP ↑</vt:lpstr>
      <vt:lpstr>When HR and BP Changes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Phsiology</dc:title>
  <dc:creator>Moorche</dc:creator>
  <cp:lastModifiedBy>Moorche</cp:lastModifiedBy>
  <cp:revision>2</cp:revision>
  <dcterms:created xsi:type="dcterms:W3CDTF">2025-11-28T04:02:42Z</dcterms:created>
  <dcterms:modified xsi:type="dcterms:W3CDTF">2025-11-28T04:14:02Z</dcterms:modified>
</cp:coreProperties>
</file>