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GENERAL 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5913" y="1415332"/>
            <a:ext cx="826936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64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Smooth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Not </a:t>
            </a:r>
            <a:r>
              <a:rPr lang="en-US" b="1" dirty="0"/>
              <a:t>striated</a:t>
            </a:r>
            <a:r>
              <a:rPr lang="en-US" dirty="0"/>
              <a:t> → looks smooth under a microscope.</a:t>
            </a:r>
          </a:p>
          <a:p>
            <a:r>
              <a:rPr lang="en-US" dirty="0"/>
              <a:t>Found in walls of </a:t>
            </a:r>
            <a:r>
              <a:rPr lang="en-US" b="1" dirty="0"/>
              <a:t>hollow organs</a:t>
            </a:r>
            <a:r>
              <a:rPr lang="en-US" dirty="0"/>
              <a:t> (stomach, intestines, blood vessels, uterus).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pPr lvl="1"/>
            <a:r>
              <a:rPr lang="en-US" dirty="0"/>
              <a:t>Spindle-shaped cells with a single nucleus.</a:t>
            </a:r>
          </a:p>
          <a:p>
            <a:pPr lvl="1"/>
            <a:r>
              <a:rPr lang="en-US" dirty="0"/>
              <a:t>Involuntary control → controlled by the </a:t>
            </a:r>
            <a:r>
              <a:rPr lang="en-US" b="1" dirty="0"/>
              <a:t>autonomic nervous system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Forms sheets or layers.</a:t>
            </a:r>
          </a:p>
          <a:p>
            <a:r>
              <a:rPr lang="en-US" dirty="0"/>
              <a:t>Also called </a:t>
            </a:r>
            <a:r>
              <a:rPr lang="en-US" b="1" dirty="0"/>
              <a:t>visceral muscle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514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982130"/>
            <a:ext cx="11179533" cy="53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959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Cardiac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 </a:t>
            </a:r>
            <a:r>
              <a:rPr lang="en-US" dirty="0"/>
              <a:t>only in the </a:t>
            </a:r>
            <a:r>
              <a:rPr lang="en-US" b="1" dirty="0"/>
              <a:t>heart</a:t>
            </a:r>
            <a:r>
              <a:rPr lang="en-US" dirty="0"/>
              <a:t> (myocardium).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pPr lvl="1"/>
            <a:r>
              <a:rPr lang="en-US" dirty="0"/>
              <a:t>Short, branched fibers.</a:t>
            </a:r>
          </a:p>
          <a:p>
            <a:pPr lvl="1"/>
            <a:r>
              <a:rPr lang="en-US" dirty="0"/>
              <a:t>One nucleus per cell.</a:t>
            </a:r>
          </a:p>
          <a:p>
            <a:pPr lvl="1"/>
            <a:r>
              <a:rPr lang="en-US" b="1" dirty="0"/>
              <a:t>Striated</a:t>
            </a:r>
            <a:r>
              <a:rPr lang="en-US" dirty="0"/>
              <a:t>, but not as distinctly as skeletal muscle.</a:t>
            </a:r>
          </a:p>
          <a:p>
            <a:pPr lvl="1"/>
            <a:r>
              <a:rPr lang="en-US" b="1" dirty="0"/>
              <a:t>Intercalated discs</a:t>
            </a:r>
            <a:r>
              <a:rPr lang="en-US" dirty="0"/>
              <a:t> allow synchronized contractions.</a:t>
            </a:r>
          </a:p>
          <a:p>
            <a:r>
              <a:rPr lang="en-US" b="1" dirty="0"/>
              <a:t>Involuntary</a:t>
            </a:r>
            <a:r>
              <a:rPr lang="en-US" dirty="0"/>
              <a:t>, controlled by autonomic nervous system.</a:t>
            </a:r>
          </a:p>
        </p:txBody>
      </p:sp>
    </p:spTree>
    <p:extLst>
      <p:ext uri="{BB962C8B-B14F-4D97-AF65-F5344CB8AC3E}">
        <p14:creationId xmlns:p14="http://schemas.microsoft.com/office/powerpoint/2010/main" val="1363148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</a:t>
            </a:r>
            <a:r>
              <a:rPr lang="en-US" dirty="0"/>
              <a:t>muscle has a high number of </a:t>
            </a:r>
            <a:r>
              <a:rPr lang="en-US" b="1" dirty="0"/>
              <a:t>mitochondria</a:t>
            </a:r>
            <a:r>
              <a:rPr lang="en-US" dirty="0"/>
              <a:t> for constant energy.</a:t>
            </a:r>
          </a:p>
          <a:p>
            <a:r>
              <a:rPr lang="en-US" dirty="0"/>
              <a:t>It has a </a:t>
            </a:r>
            <a:r>
              <a:rPr lang="en-US" b="1" dirty="0"/>
              <a:t>self-initiating rhythmic contraction</a:t>
            </a:r>
            <a:r>
              <a:rPr lang="en-US" dirty="0"/>
              <a:t> (myogenic property), meaning the heart can beat without brain signals.</a:t>
            </a:r>
          </a:p>
        </p:txBody>
      </p:sp>
    </p:spTree>
    <p:extLst>
      <p:ext uri="{BB962C8B-B14F-4D97-AF65-F5344CB8AC3E}">
        <p14:creationId xmlns:p14="http://schemas.microsoft.com/office/powerpoint/2010/main" val="130945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0689" y="982130"/>
            <a:ext cx="11084118" cy="535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6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Muscular </a:t>
            </a:r>
            <a:r>
              <a:rPr lang="en-US" dirty="0"/>
              <a:t>system allows </a:t>
            </a:r>
            <a:r>
              <a:rPr lang="en-US" b="1" dirty="0"/>
              <a:t>movement</a:t>
            </a:r>
            <a:r>
              <a:rPr lang="en-US" dirty="0"/>
              <a:t>, </a:t>
            </a:r>
            <a:r>
              <a:rPr lang="en-US" b="1" dirty="0"/>
              <a:t>posture</a:t>
            </a:r>
            <a:r>
              <a:rPr lang="en-US" dirty="0"/>
              <a:t>, </a:t>
            </a:r>
            <a:r>
              <a:rPr lang="en-US" b="1" dirty="0"/>
              <a:t>blood flow</a:t>
            </a:r>
            <a:r>
              <a:rPr lang="en-US" dirty="0"/>
              <a:t>, and </a:t>
            </a:r>
            <a:r>
              <a:rPr lang="en-US" b="1" dirty="0"/>
              <a:t>heat regulation</a:t>
            </a:r>
            <a:r>
              <a:rPr lang="en-US" dirty="0"/>
              <a:t>.</a:t>
            </a:r>
          </a:p>
          <a:p>
            <a:r>
              <a:rPr lang="en-US" dirty="0"/>
              <a:t>Three main muscle types:</a:t>
            </a:r>
          </a:p>
          <a:p>
            <a:pPr lvl="1"/>
            <a:r>
              <a:rPr lang="en-US" b="1" dirty="0"/>
              <a:t>Skeletal</a:t>
            </a:r>
            <a:r>
              <a:rPr lang="en-US" dirty="0"/>
              <a:t> – voluntary, striated, body movements.</a:t>
            </a:r>
          </a:p>
          <a:p>
            <a:pPr lvl="1"/>
            <a:r>
              <a:rPr lang="en-US" b="1" dirty="0"/>
              <a:t>Smooth</a:t>
            </a:r>
            <a:r>
              <a:rPr lang="en-US" dirty="0"/>
              <a:t> – involuntary, non-striated, organ walls.</a:t>
            </a:r>
          </a:p>
          <a:p>
            <a:pPr lvl="1"/>
            <a:r>
              <a:rPr lang="en-US" b="1" dirty="0"/>
              <a:t>Cardiac</a:t>
            </a:r>
            <a:r>
              <a:rPr lang="en-US" dirty="0"/>
              <a:t> – involuntary, striated, heart only.</a:t>
            </a:r>
          </a:p>
          <a:p>
            <a:r>
              <a:rPr lang="en-US" dirty="0"/>
              <a:t>Essential for overall body functioning and maintaining homeostasis.</a:t>
            </a:r>
          </a:p>
        </p:txBody>
      </p:sp>
    </p:spTree>
    <p:extLst>
      <p:ext uri="{BB962C8B-B14F-4D97-AF65-F5344CB8AC3E}">
        <p14:creationId xmlns:p14="http://schemas.microsoft.com/office/powerpoint/2010/main" val="2569786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0"/>
            <a:ext cx="11179533" cy="58839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05" y="485030"/>
            <a:ext cx="826936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33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0"/>
            <a:ext cx="11147728" cy="5915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205" y="485030"/>
            <a:ext cx="826936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67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131" y="485030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Muscular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The muscular system is made up of muscles composed mainly of </a:t>
            </a:r>
            <a:r>
              <a:rPr lang="en-US" b="1" dirty="0"/>
              <a:t>muscular tissue</a:t>
            </a:r>
            <a:r>
              <a:rPr lang="en-US" dirty="0"/>
              <a:t>, a contractile tissue that allows movement.</a:t>
            </a:r>
          </a:p>
          <a:p>
            <a:r>
              <a:rPr lang="en-US" dirty="0"/>
              <a:t>Muscles contract and relax, enabling movement of the whole body or specific parts.</a:t>
            </a:r>
          </a:p>
        </p:txBody>
      </p:sp>
    </p:spTree>
    <p:extLst>
      <p:ext uri="{BB962C8B-B14F-4D97-AF65-F5344CB8AC3E}">
        <p14:creationId xmlns:p14="http://schemas.microsoft.com/office/powerpoint/2010/main" val="3464509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Muscular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Mobility</a:t>
            </a:r>
          </a:p>
          <a:p>
            <a:r>
              <a:rPr lang="en-US" dirty="0"/>
              <a:t>Main function: </a:t>
            </a:r>
            <a:r>
              <a:rPr lang="en-US" b="1" dirty="0"/>
              <a:t>movement</a:t>
            </a:r>
            <a:r>
              <a:rPr lang="en-US" dirty="0"/>
              <a:t>.</a:t>
            </a:r>
          </a:p>
          <a:p>
            <a:r>
              <a:rPr lang="en-US" dirty="0"/>
              <a:t>Enables:</a:t>
            </a:r>
          </a:p>
          <a:p>
            <a:pPr lvl="1"/>
            <a:r>
              <a:rPr lang="en-US" b="1" dirty="0"/>
              <a:t>Gross movements</a:t>
            </a:r>
            <a:r>
              <a:rPr lang="en-US" dirty="0"/>
              <a:t> — walking, running, swimming.</a:t>
            </a:r>
          </a:p>
          <a:p>
            <a:pPr lvl="1"/>
            <a:r>
              <a:rPr lang="en-US" b="1" dirty="0"/>
              <a:t>Fine movements</a:t>
            </a:r>
            <a:r>
              <a:rPr lang="en-US" dirty="0"/>
              <a:t> — writing, speaking, facial expressions.</a:t>
            </a:r>
          </a:p>
          <a:p>
            <a:r>
              <a:rPr lang="en-US" dirty="0"/>
              <a:t>Movement is possible due to contraction of skeletal muscles.</a:t>
            </a:r>
          </a:p>
        </p:txBody>
      </p:sp>
    </p:spTree>
    <p:extLst>
      <p:ext uri="{BB962C8B-B14F-4D97-AF65-F5344CB8AC3E}">
        <p14:creationId xmlns:p14="http://schemas.microsoft.com/office/powerpoint/2010/main" val="2300372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Maintenance of Posture</a:t>
            </a:r>
          </a:p>
          <a:p>
            <a:r>
              <a:rPr lang="en-US" dirty="0"/>
              <a:t>Muscles maintain </a:t>
            </a:r>
            <a:r>
              <a:rPr lang="en-US" b="1" dirty="0"/>
              <a:t>body posture</a:t>
            </a:r>
            <a:r>
              <a:rPr lang="en-US" dirty="0"/>
              <a:t> during sitting, standing, and other static positions.</a:t>
            </a:r>
          </a:p>
          <a:p>
            <a:r>
              <a:rPr lang="en-US" dirty="0"/>
              <a:t>They make constant slight adjustments to keep the body balanced.</a:t>
            </a:r>
          </a:p>
        </p:txBody>
      </p:sp>
    </p:spTree>
    <p:extLst>
      <p:ext uri="{BB962C8B-B14F-4D97-AF65-F5344CB8AC3E}">
        <p14:creationId xmlns:p14="http://schemas.microsoft.com/office/powerpoint/2010/main" val="3158804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Blood Circulation</a:t>
            </a:r>
          </a:p>
          <a:p>
            <a:r>
              <a:rPr lang="en-US" b="1" dirty="0"/>
              <a:t>Cardiac muscle</a:t>
            </a:r>
            <a:r>
              <a:rPr lang="en-US" dirty="0"/>
              <a:t> pumps blood through the circulatory system.</a:t>
            </a:r>
          </a:p>
          <a:p>
            <a:r>
              <a:rPr lang="en-US" b="1" dirty="0"/>
              <a:t>Smooth muscle</a:t>
            </a:r>
            <a:r>
              <a:rPr lang="en-US" dirty="0"/>
              <a:t> in blood vessel walls regulates blood pressure by contracting (increasing pressure) and relaxing (decreasing pressure).</a:t>
            </a:r>
          </a:p>
          <a:p>
            <a:r>
              <a:rPr lang="en-US" b="1" dirty="0"/>
              <a:t>Calf muscles</a:t>
            </a:r>
            <a:r>
              <a:rPr lang="en-US" dirty="0"/>
              <a:t>, especially the soleus, help pump blood back to the heart → called the </a:t>
            </a:r>
            <a:r>
              <a:rPr lang="en-US" b="1" dirty="0"/>
              <a:t>“peripheral heart.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79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Heat Generation</a:t>
            </a:r>
          </a:p>
          <a:p>
            <a:r>
              <a:rPr lang="en-US" dirty="0"/>
              <a:t>Heat is a by-product of muscle activity.</a:t>
            </a:r>
          </a:p>
          <a:p>
            <a:r>
              <a:rPr lang="en-US" dirty="0"/>
              <a:t>Muscle contractions help maintain the body's internal temperature at </a:t>
            </a:r>
            <a:r>
              <a:rPr lang="en-US" b="1" dirty="0"/>
              <a:t>37°C</a:t>
            </a:r>
            <a:r>
              <a:rPr lang="en-US" dirty="0"/>
              <a:t>.</a:t>
            </a:r>
          </a:p>
          <a:p>
            <a:r>
              <a:rPr lang="en-US" dirty="0"/>
              <a:t>During cold exposure, rapid muscle contractions cause </a:t>
            </a:r>
            <a:r>
              <a:rPr lang="en-US" b="1" dirty="0"/>
              <a:t>shivering</a:t>
            </a:r>
            <a:r>
              <a:rPr lang="en-US" dirty="0"/>
              <a:t> to produce heat.</a:t>
            </a:r>
          </a:p>
        </p:txBody>
      </p:sp>
    </p:spTree>
    <p:extLst>
      <p:ext uri="{BB962C8B-B14F-4D97-AF65-F5344CB8AC3E}">
        <p14:creationId xmlns:p14="http://schemas.microsoft.com/office/powerpoint/2010/main" val="306707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Muscular Tissue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Skeletal </a:t>
            </a:r>
            <a:r>
              <a:rPr lang="en-US" dirty="0" smtClean="0"/>
              <a:t>Muscle</a:t>
            </a:r>
          </a:p>
          <a:p>
            <a:r>
              <a:rPr lang="en-US" dirty="0"/>
              <a:t>2. Smooth </a:t>
            </a:r>
            <a:r>
              <a:rPr lang="en-US" dirty="0" smtClean="0"/>
              <a:t>Muscle</a:t>
            </a:r>
          </a:p>
          <a:p>
            <a:r>
              <a:rPr lang="en-US" dirty="0"/>
              <a:t>3. Cardiac Muscle</a:t>
            </a:r>
          </a:p>
        </p:txBody>
      </p:sp>
    </p:spTree>
    <p:extLst>
      <p:ext uri="{BB962C8B-B14F-4D97-AF65-F5344CB8AC3E}">
        <p14:creationId xmlns:p14="http://schemas.microsoft.com/office/powerpoint/2010/main" val="779402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Skeletal Muscle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Most </a:t>
            </a:r>
            <a:r>
              <a:rPr lang="en-US" b="1" dirty="0"/>
              <a:t>abundant</a:t>
            </a:r>
            <a:r>
              <a:rPr lang="en-US" dirty="0"/>
              <a:t> muscle type (≈40% of body weight).</a:t>
            </a:r>
          </a:p>
          <a:p>
            <a:r>
              <a:rPr lang="en-US" dirty="0"/>
              <a:t>Attached mostly to bones → responsible for body movements.</a:t>
            </a:r>
          </a:p>
          <a:p>
            <a:r>
              <a:rPr lang="en-US" b="1" dirty="0"/>
              <a:t>Characteristics:</a:t>
            </a:r>
            <a:endParaRPr lang="en-US" dirty="0"/>
          </a:p>
          <a:p>
            <a:pPr lvl="1"/>
            <a:r>
              <a:rPr lang="en-US" dirty="0"/>
              <a:t>Long, cylindrical, multinucleated fibers.</a:t>
            </a:r>
          </a:p>
          <a:p>
            <a:pPr lvl="1"/>
            <a:r>
              <a:rPr lang="en-US" b="1" dirty="0"/>
              <a:t>Striated appearance</a:t>
            </a:r>
            <a:r>
              <a:rPr lang="en-US" dirty="0"/>
              <a:t> (due to dark &amp; light bands).</a:t>
            </a:r>
          </a:p>
          <a:p>
            <a:pPr lvl="1"/>
            <a:r>
              <a:rPr lang="en-US" b="1" dirty="0"/>
              <a:t>Voluntary control</a:t>
            </a:r>
            <a:r>
              <a:rPr lang="en-US" dirty="0"/>
              <a:t> (can be consciously controlled).</a:t>
            </a:r>
          </a:p>
          <a:p>
            <a:r>
              <a:rPr lang="en-US" dirty="0"/>
              <a:t>Also involved in some involuntary movements like breathing and blinking.</a:t>
            </a:r>
          </a:p>
          <a:p>
            <a:r>
              <a:rPr lang="en-US" dirty="0"/>
              <a:t>Called </a:t>
            </a:r>
            <a:r>
              <a:rPr lang="en-US" b="1" dirty="0"/>
              <a:t>somatic muscle</a:t>
            </a:r>
            <a:r>
              <a:rPr lang="en-US" dirty="0"/>
              <a:t> to distinguish from visceral muscle.</a:t>
            </a:r>
          </a:p>
        </p:txBody>
      </p:sp>
    </p:spTree>
    <p:extLst>
      <p:ext uri="{BB962C8B-B14F-4D97-AF65-F5344CB8AC3E}">
        <p14:creationId xmlns:p14="http://schemas.microsoft.com/office/powerpoint/2010/main" val="406554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033" y="485031"/>
            <a:ext cx="826936" cy="497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396" y="982131"/>
            <a:ext cx="11044361" cy="5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6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</TotalTime>
  <Words>498</Words>
  <Application>Microsoft Office PowerPoint</Application>
  <PresentationFormat>Widescreen</PresentationFormat>
  <Paragraphs>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GENERAL ANATOMY</vt:lpstr>
      <vt:lpstr>The Muscular System</vt:lpstr>
      <vt:lpstr>Functions of the Muscular System</vt:lpstr>
      <vt:lpstr>Continued </vt:lpstr>
      <vt:lpstr>Continued </vt:lpstr>
      <vt:lpstr>Continued </vt:lpstr>
      <vt:lpstr>Types of Muscular Tissue</vt:lpstr>
      <vt:lpstr>1. Skeletal Muscle</vt:lpstr>
      <vt:lpstr>PowerPoint Presentation</vt:lpstr>
      <vt:lpstr>2. Smooth Muscle</vt:lpstr>
      <vt:lpstr>PowerPoint Presentation</vt:lpstr>
      <vt:lpstr>3. Cardiac Muscle</vt:lpstr>
      <vt:lpstr>Continued </vt:lpstr>
      <vt:lpstr>PowerPoint Presentation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3</cp:revision>
  <dcterms:created xsi:type="dcterms:W3CDTF">2025-11-28T12:44:53Z</dcterms:created>
  <dcterms:modified xsi:type="dcterms:W3CDTF">2025-11-28T13:19:35Z</dcterms:modified>
</cp:coreProperties>
</file>