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1413785"/>
            <a:ext cx="659958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Gait </a:t>
            </a:r>
            <a:r>
              <a:rPr lang="en-US" b="1" dirty="0"/>
              <a:t>disturbance: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Unsteady, wide-based walk.</a:t>
            </a:r>
          </a:p>
          <a:p>
            <a:r>
              <a:rPr lang="en-US" b="1" dirty="0"/>
              <a:t>Poor coordination of limbs: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Difficulty performing tasks like writing or buttoning clothes.</a:t>
            </a:r>
          </a:p>
          <a:p>
            <a:r>
              <a:rPr lang="en-US" b="1" dirty="0"/>
              <a:t>Dysarthria: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Slow or slurred speech.</a:t>
            </a:r>
          </a:p>
          <a:p>
            <a:r>
              <a:rPr lang="en-US" b="1" dirty="0"/>
              <a:t>Nystagmus: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Involuntary eye movements.</a:t>
            </a:r>
          </a:p>
        </p:txBody>
      </p:sp>
    </p:spTree>
    <p:extLst>
      <p:ext uri="{BB962C8B-B14F-4D97-AF65-F5344CB8AC3E}">
        <p14:creationId xmlns:p14="http://schemas.microsoft.com/office/powerpoint/2010/main" val="157414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Tremors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Especially intention tremors (worse when trying to perform precise tasks).</a:t>
            </a:r>
          </a:p>
          <a:p>
            <a:r>
              <a:rPr lang="en-US" b="1" dirty="0"/>
              <a:t>Difficulty swallowing (dysphagia)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Seen in advanced or severe forms.</a:t>
            </a:r>
          </a:p>
          <a:p>
            <a:r>
              <a:rPr lang="en-US" b="1" dirty="0"/>
              <a:t>Fatigue and muscle weakness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Common in hereditary or chronic types.</a:t>
            </a:r>
          </a:p>
        </p:txBody>
      </p:sp>
    </p:spTree>
    <p:extLst>
      <p:ext uri="{BB962C8B-B14F-4D97-AF65-F5344CB8AC3E}">
        <p14:creationId xmlns:p14="http://schemas.microsoft.com/office/powerpoint/2010/main" val="22179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of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Clinical </a:t>
            </a:r>
            <a:r>
              <a:rPr lang="en-US" b="1" dirty="0"/>
              <a:t>neurological examination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Evaluates gait, balance, speech, reflexes, and coordination.</a:t>
            </a:r>
          </a:p>
          <a:p>
            <a:r>
              <a:rPr lang="en-US" b="1" dirty="0"/>
              <a:t>MRI or CT scan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Checks for cerebellar damage, tumors, or structural abnormalities.</a:t>
            </a:r>
          </a:p>
          <a:p>
            <a:r>
              <a:rPr lang="en-US" b="1" dirty="0"/>
              <a:t>Blood tests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Detect vitamin deficiencies, autoimmune markers, or infections.</a:t>
            </a:r>
          </a:p>
          <a:p>
            <a:r>
              <a:rPr lang="en-US" b="1" dirty="0"/>
              <a:t>Genetic testing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Identifies hereditary ataxias.</a:t>
            </a:r>
          </a:p>
          <a:p>
            <a:r>
              <a:rPr lang="en-US" b="1" dirty="0"/>
              <a:t>Nerve conduction studies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Assess sensory nerve function.</a:t>
            </a:r>
          </a:p>
          <a:p>
            <a:r>
              <a:rPr lang="en-US" b="1" dirty="0"/>
              <a:t>Lumbar puncture (when needed)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To rule out infections or inflammatory diseases.</a:t>
            </a:r>
          </a:p>
        </p:txBody>
      </p:sp>
    </p:spTree>
    <p:extLst>
      <p:ext uri="{BB962C8B-B14F-4D97-AF65-F5344CB8AC3E}">
        <p14:creationId xmlns:p14="http://schemas.microsoft.com/office/powerpoint/2010/main" val="313707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and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Treat </a:t>
            </a:r>
            <a:r>
              <a:rPr lang="en-US" b="1" dirty="0"/>
              <a:t>underlying cause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Vitamin supplementation (B12, E, thiamine) if deficient.</a:t>
            </a:r>
            <a:br>
              <a:rPr lang="en-US" dirty="0"/>
            </a:br>
            <a:r>
              <a:rPr lang="en-US" dirty="0"/>
              <a:t>▸ Treat infections or autoimmune conditions.</a:t>
            </a:r>
            <a:br>
              <a:rPr lang="en-US" dirty="0"/>
            </a:br>
            <a:r>
              <a:rPr lang="en-US" dirty="0"/>
              <a:t>▸ Manage tumors or hydrocephalus if present.</a:t>
            </a:r>
          </a:p>
        </p:txBody>
      </p:sp>
    </p:spTree>
    <p:extLst>
      <p:ext uri="{BB962C8B-B14F-4D97-AF65-F5344CB8AC3E}">
        <p14:creationId xmlns:p14="http://schemas.microsoft.com/office/powerpoint/2010/main" val="249888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Rehabilitation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 smtClean="0"/>
              <a:t>Physical </a:t>
            </a:r>
            <a:r>
              <a:rPr lang="en-US" b="1" dirty="0"/>
              <a:t>therapy: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Improves strength, coordination, and balance.</a:t>
            </a:r>
          </a:p>
          <a:p>
            <a:pPr lvl="1"/>
            <a:r>
              <a:rPr lang="en-US" b="1" dirty="0"/>
              <a:t>Occupational therapy: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Helps adapt to daily tasks and maintain independence.</a:t>
            </a:r>
          </a:p>
          <a:p>
            <a:pPr lvl="1"/>
            <a:r>
              <a:rPr lang="en-US" b="1" dirty="0"/>
              <a:t>Speech therapy: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Supports communication and swallowing.</a:t>
            </a:r>
          </a:p>
          <a:p>
            <a:r>
              <a:rPr lang="en-US" b="1" dirty="0"/>
              <a:t>Medications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May help manage symptoms like tremors or muscle stiffness.</a:t>
            </a:r>
          </a:p>
          <a:p>
            <a:r>
              <a:rPr lang="en-US" b="1" dirty="0"/>
              <a:t>Assistive 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Canes, walkers, wheelchairs for mobility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Avoid </a:t>
            </a:r>
            <a:r>
              <a:rPr lang="en-US" b="1" dirty="0"/>
              <a:t>excessive alcohol use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Reduces risk of cerebellar degeneration.</a:t>
            </a:r>
          </a:p>
          <a:p>
            <a:r>
              <a:rPr lang="en-US" b="1" dirty="0"/>
              <a:t>Maintain adequate vitamin intake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Especially B12 and E.</a:t>
            </a:r>
          </a:p>
          <a:p>
            <a:r>
              <a:rPr lang="en-US" b="1" dirty="0"/>
              <a:t>Protect against head injuries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Use helmets and follow safety practices.</a:t>
            </a:r>
          </a:p>
          <a:p>
            <a:r>
              <a:rPr lang="en-US" b="1" dirty="0"/>
              <a:t>Manage chronic diseases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Conditions like diabetes or autoimmune diseases can contribute to nerve damage.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8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Nerve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  <a:p>
            <a:r>
              <a:rPr lang="en-US" dirty="0"/>
              <a:t>Peripheral nerve injury refers to damage to the nerves outside the brain and spinal cord.</a:t>
            </a:r>
          </a:p>
          <a:p>
            <a:r>
              <a:rPr lang="en-US" dirty="0"/>
              <a:t>Leads to loss of </a:t>
            </a:r>
            <a:r>
              <a:rPr lang="en-US" b="1" dirty="0"/>
              <a:t>motor</a:t>
            </a:r>
            <a:r>
              <a:rPr lang="en-US" dirty="0"/>
              <a:t>, </a:t>
            </a:r>
            <a:r>
              <a:rPr lang="en-US" b="1" dirty="0"/>
              <a:t>sensory</a:t>
            </a:r>
            <a:r>
              <a:rPr lang="en-US" dirty="0"/>
              <a:t>, or </a:t>
            </a:r>
            <a:r>
              <a:rPr lang="en-US" b="1" dirty="0"/>
              <a:t>autonomic</a:t>
            </a:r>
            <a:r>
              <a:rPr lang="en-US" dirty="0"/>
              <a:t> function depending on the nerve involved.</a:t>
            </a:r>
          </a:p>
          <a:p>
            <a:r>
              <a:rPr lang="en-US" dirty="0"/>
              <a:t>Common in trauma, compression, or systemic diseases.</a:t>
            </a:r>
          </a:p>
        </p:txBody>
      </p:sp>
    </p:spTree>
    <p:extLst>
      <p:ext uri="{BB962C8B-B14F-4D97-AF65-F5344CB8AC3E}">
        <p14:creationId xmlns:p14="http://schemas.microsoft.com/office/powerpoint/2010/main" val="96259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Review (Brief)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Peripheral </a:t>
            </a:r>
            <a:r>
              <a:rPr lang="en-US" b="1" dirty="0"/>
              <a:t>nerves</a:t>
            </a:r>
            <a:r>
              <a:rPr lang="en-US" dirty="0"/>
              <a:t> consist of:</a:t>
            </a:r>
          </a:p>
          <a:p>
            <a:pPr lvl="1"/>
            <a:r>
              <a:rPr lang="en-US" b="1" dirty="0"/>
              <a:t>Axons</a:t>
            </a:r>
            <a:r>
              <a:rPr lang="en-US" dirty="0"/>
              <a:t> (nerve fibers)</a:t>
            </a:r>
          </a:p>
          <a:p>
            <a:pPr lvl="1"/>
            <a:r>
              <a:rPr lang="en-US" b="1" dirty="0"/>
              <a:t>Myelin sheath</a:t>
            </a:r>
            <a:endParaRPr lang="en-US" dirty="0"/>
          </a:p>
          <a:p>
            <a:pPr lvl="1"/>
            <a:r>
              <a:rPr lang="en-US" b="1" dirty="0"/>
              <a:t>Connective tissue layers</a:t>
            </a:r>
            <a:r>
              <a:rPr lang="en-US" dirty="0"/>
              <a:t>: </a:t>
            </a:r>
            <a:r>
              <a:rPr lang="en-US" dirty="0" err="1"/>
              <a:t>Endoneurium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, Epineurium</a:t>
            </a:r>
          </a:p>
          <a:p>
            <a:r>
              <a:rPr lang="en-US" dirty="0"/>
              <a:t>Carry signals </a:t>
            </a:r>
            <a:r>
              <a:rPr lang="en-US" b="1" dirty="0"/>
              <a:t>from CNS to muscles</a:t>
            </a:r>
            <a:r>
              <a:rPr lang="en-US" dirty="0"/>
              <a:t> and </a:t>
            </a:r>
            <a:r>
              <a:rPr lang="en-US" b="1" dirty="0"/>
              <a:t>from skin/organs to CNS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16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Peripheral Nerve Injury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Trauma</a:t>
            </a:r>
            <a:endParaRPr lang="en-US" dirty="0"/>
          </a:p>
          <a:p>
            <a:pPr lvl="1"/>
            <a:r>
              <a:rPr lang="en-US" dirty="0"/>
              <a:t>Lacerations, fractures, crush injuries.</a:t>
            </a:r>
          </a:p>
          <a:p>
            <a:r>
              <a:rPr lang="en-US" b="1" dirty="0"/>
              <a:t>Compression / Entrapment</a:t>
            </a:r>
            <a:endParaRPr lang="en-US" dirty="0"/>
          </a:p>
          <a:p>
            <a:pPr lvl="1"/>
            <a:r>
              <a:rPr lang="en-US" dirty="0"/>
              <a:t>Carpal tunnel syndrome, thoracic outlet syndrome.</a:t>
            </a:r>
          </a:p>
          <a:p>
            <a:r>
              <a:rPr lang="en-US" b="1" dirty="0"/>
              <a:t>Ischemia</a:t>
            </a:r>
            <a:endParaRPr lang="en-US" dirty="0"/>
          </a:p>
          <a:p>
            <a:pPr lvl="1"/>
            <a:r>
              <a:rPr lang="en-US" dirty="0"/>
              <a:t>Reduced blood supply to nerves.</a:t>
            </a:r>
          </a:p>
          <a:p>
            <a:r>
              <a:rPr lang="en-US" b="1" dirty="0"/>
              <a:t>Inflammatory conditions</a:t>
            </a:r>
            <a:endParaRPr lang="en-US" dirty="0"/>
          </a:p>
          <a:p>
            <a:pPr lvl="1"/>
            <a:r>
              <a:rPr lang="en-US" dirty="0" err="1"/>
              <a:t>Guillain-Barré</a:t>
            </a:r>
            <a:r>
              <a:rPr lang="en-US" dirty="0"/>
              <a:t> syndrome, autoimmune neuropathies.</a:t>
            </a:r>
          </a:p>
          <a:p>
            <a:r>
              <a:rPr lang="en-US" b="1" dirty="0"/>
              <a:t>Metabolic diseases</a:t>
            </a:r>
            <a:endParaRPr lang="en-US" dirty="0"/>
          </a:p>
          <a:p>
            <a:pPr lvl="1"/>
            <a:r>
              <a:rPr lang="en-US" dirty="0"/>
              <a:t>Diabetes causing diabetic neuropathy.</a:t>
            </a:r>
          </a:p>
          <a:p>
            <a:r>
              <a:rPr lang="en-US" b="1" dirty="0"/>
              <a:t>Iatrogenic causes</a:t>
            </a:r>
            <a:endParaRPr lang="en-US" dirty="0"/>
          </a:p>
          <a:p>
            <a:pPr lvl="1"/>
            <a:r>
              <a:rPr lang="en-US" dirty="0"/>
              <a:t>Surgical injuries, injections.</a:t>
            </a:r>
          </a:p>
        </p:txBody>
      </p:sp>
    </p:spTree>
    <p:extLst>
      <p:ext uri="{BB962C8B-B14F-4D97-AF65-F5344CB8AC3E}">
        <p14:creationId xmlns:p14="http://schemas.microsoft.com/office/powerpoint/2010/main" val="405485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Peripheral Nerve Injuries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Neurapraxia</a:t>
            </a:r>
            <a:endParaRPr lang="en-US" b="1" dirty="0"/>
          </a:p>
          <a:p>
            <a:r>
              <a:rPr lang="en-US" dirty="0"/>
              <a:t>Mildest form.</a:t>
            </a:r>
          </a:p>
          <a:p>
            <a:r>
              <a:rPr lang="en-US" dirty="0"/>
              <a:t>Myelin damage without axonal disruption.</a:t>
            </a:r>
          </a:p>
          <a:p>
            <a:r>
              <a:rPr lang="en-US" dirty="0"/>
              <a:t>Temporary loss of function; recovery within days to weeks.</a:t>
            </a:r>
          </a:p>
        </p:txBody>
      </p:sp>
    </p:spTree>
    <p:extLst>
      <p:ext uri="{BB962C8B-B14F-4D97-AF65-F5344CB8AC3E}">
        <p14:creationId xmlns:p14="http://schemas.microsoft.com/office/powerpoint/2010/main" val="350115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Introduction to Ataxia</a:t>
            </a:r>
          </a:p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Ataxia refers to a group of neurological disorders that affect coordination, balance, and speech.</a:t>
            </a:r>
            <a:br>
              <a:rPr lang="en-US" dirty="0"/>
            </a:br>
            <a:r>
              <a:rPr lang="en-US" dirty="0"/>
              <a:t>▸ It results from damage or dysfunction in the cerebellum, spinal cord, or peripheral nerves.</a:t>
            </a:r>
          </a:p>
          <a:p>
            <a:r>
              <a:rPr lang="en-US" b="1" dirty="0"/>
              <a:t>Key feature: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Difficulty performing voluntary, coordinated movements.</a:t>
            </a:r>
          </a:p>
        </p:txBody>
      </p:sp>
    </p:spTree>
    <p:extLst>
      <p:ext uri="{BB962C8B-B14F-4D97-AF65-F5344CB8AC3E}">
        <p14:creationId xmlns:p14="http://schemas.microsoft.com/office/powerpoint/2010/main" val="3901150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b="1" dirty="0" err="1"/>
              <a:t>Axonotmesis</a:t>
            </a:r>
            <a:endParaRPr lang="en-US" b="1" dirty="0"/>
          </a:p>
          <a:p>
            <a:r>
              <a:rPr lang="en-US" dirty="0"/>
              <a:t>Axon is damaged but connective tissue sheaths remain intact.</a:t>
            </a:r>
          </a:p>
          <a:p>
            <a:r>
              <a:rPr lang="en-US" dirty="0" err="1"/>
              <a:t>Wallerian</a:t>
            </a:r>
            <a:r>
              <a:rPr lang="en-US" dirty="0"/>
              <a:t> degeneration occurs.</a:t>
            </a:r>
          </a:p>
          <a:p>
            <a:r>
              <a:rPr lang="en-US" dirty="0"/>
              <a:t>Recovery possible but slower—weeks to months.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6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</a:t>
            </a:r>
            <a:r>
              <a:rPr lang="en-US" b="1" dirty="0" err="1"/>
              <a:t>Neurotmesis</a:t>
            </a:r>
            <a:endParaRPr lang="en-US" b="1" dirty="0"/>
          </a:p>
          <a:p>
            <a:r>
              <a:rPr lang="en-US" dirty="0"/>
              <a:t>Most severe form.</a:t>
            </a:r>
          </a:p>
          <a:p>
            <a:r>
              <a:rPr lang="en-US" dirty="0"/>
              <a:t>Complete nerve transection.</a:t>
            </a:r>
          </a:p>
          <a:p>
            <a:r>
              <a:rPr lang="en-US" dirty="0"/>
              <a:t>No spontaneous recovery; requires surgery.</a:t>
            </a:r>
          </a:p>
        </p:txBody>
      </p:sp>
    </p:spTree>
    <p:extLst>
      <p:ext uri="{BB962C8B-B14F-4D97-AF65-F5344CB8AC3E}">
        <p14:creationId xmlns:p14="http://schemas.microsoft.com/office/powerpoint/2010/main" val="422162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791" y="2572834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Motor </a:t>
            </a:r>
            <a:r>
              <a:rPr lang="en-US" b="1" dirty="0"/>
              <a:t>symptoms</a:t>
            </a:r>
            <a:endParaRPr lang="en-US" dirty="0"/>
          </a:p>
          <a:p>
            <a:pPr lvl="1"/>
            <a:r>
              <a:rPr lang="en-US" dirty="0"/>
              <a:t>Weakness, paralysis, muscle atrophy.</a:t>
            </a:r>
          </a:p>
          <a:p>
            <a:r>
              <a:rPr lang="en-US" b="1" dirty="0"/>
              <a:t>Sensory symptoms</a:t>
            </a:r>
            <a:endParaRPr lang="en-US" dirty="0"/>
          </a:p>
          <a:p>
            <a:pPr lvl="1"/>
            <a:r>
              <a:rPr lang="en-US" dirty="0"/>
              <a:t>Numbness, tingling, burning pain, loss of sensation.</a:t>
            </a:r>
          </a:p>
          <a:p>
            <a:r>
              <a:rPr lang="en-US" b="1" dirty="0"/>
              <a:t>Autonomic symptoms</a:t>
            </a:r>
            <a:endParaRPr lang="en-US" dirty="0"/>
          </a:p>
          <a:p>
            <a:pPr lvl="1"/>
            <a:r>
              <a:rPr lang="en-US" dirty="0"/>
              <a:t>Loss of sweating, temperature dysregulation.</a:t>
            </a:r>
          </a:p>
          <a:p>
            <a:r>
              <a:rPr lang="en-US" b="1" dirty="0"/>
              <a:t>Reflex changes</a:t>
            </a:r>
            <a:endParaRPr lang="en-US" dirty="0"/>
          </a:p>
          <a:p>
            <a:pPr lvl="1"/>
            <a:r>
              <a:rPr lang="en-US" dirty="0"/>
              <a:t>Diminished or absent reflex</a:t>
            </a:r>
          </a:p>
        </p:txBody>
      </p:sp>
    </p:spTree>
    <p:extLst>
      <p:ext uri="{BB962C8B-B14F-4D97-AF65-F5344CB8AC3E}">
        <p14:creationId xmlns:p14="http://schemas.microsoft.com/office/powerpoint/2010/main" val="379729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 Signs of Nerve Injury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Tinel’s</a:t>
            </a:r>
            <a:r>
              <a:rPr lang="en-US" b="1" dirty="0" smtClean="0"/>
              <a:t> </a:t>
            </a:r>
            <a:r>
              <a:rPr lang="en-US" b="1" dirty="0"/>
              <a:t>sign:</a:t>
            </a:r>
            <a:r>
              <a:rPr lang="en-US" dirty="0"/>
              <a:t> Tingling when tapping over the damaged nerve.</a:t>
            </a:r>
          </a:p>
          <a:p>
            <a:r>
              <a:rPr lang="en-US" b="1" dirty="0"/>
              <a:t>Muscle wasting:</a:t>
            </a:r>
            <a:r>
              <a:rPr lang="en-US" dirty="0"/>
              <a:t> Seen with chronic injury.</a:t>
            </a:r>
          </a:p>
          <a:p>
            <a:r>
              <a:rPr lang="en-US" b="1" dirty="0"/>
              <a:t>Functional deficits:</a:t>
            </a:r>
            <a:r>
              <a:rPr lang="en-US" dirty="0"/>
              <a:t> Depends on nerve involved (e.g., wrist drop in radial nerve palsy).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8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Clinical </a:t>
            </a:r>
            <a:r>
              <a:rPr lang="en-US" b="1" dirty="0"/>
              <a:t>examination</a:t>
            </a:r>
            <a:endParaRPr lang="en-US" dirty="0"/>
          </a:p>
          <a:p>
            <a:pPr lvl="1"/>
            <a:r>
              <a:rPr lang="en-US" dirty="0"/>
              <a:t>Sensory mapping, motor strength testing, reflexes.</a:t>
            </a:r>
          </a:p>
          <a:p>
            <a:r>
              <a:rPr lang="en-US" b="1" dirty="0" err="1"/>
              <a:t>Electrodiagnostic</a:t>
            </a:r>
            <a:r>
              <a:rPr lang="en-US" b="1" dirty="0"/>
              <a:t> tests</a:t>
            </a:r>
            <a:endParaRPr lang="en-US" dirty="0"/>
          </a:p>
          <a:p>
            <a:pPr lvl="1"/>
            <a:r>
              <a:rPr lang="en-US" b="1" dirty="0"/>
              <a:t>Nerve conduction studies</a:t>
            </a:r>
            <a:r>
              <a:rPr lang="en-US" dirty="0"/>
              <a:t> to assess speed and amplitude.</a:t>
            </a:r>
          </a:p>
          <a:p>
            <a:pPr lvl="1"/>
            <a:r>
              <a:rPr lang="en-US" b="1" dirty="0"/>
              <a:t>Electromyography (EMG)</a:t>
            </a:r>
            <a:r>
              <a:rPr lang="en-US" dirty="0"/>
              <a:t> for muscle activation patterns.</a:t>
            </a:r>
          </a:p>
          <a:p>
            <a:r>
              <a:rPr lang="en-US" b="1" dirty="0"/>
              <a:t>Imaging</a:t>
            </a:r>
            <a:endParaRPr lang="en-US" dirty="0"/>
          </a:p>
          <a:p>
            <a:pPr lvl="1"/>
            <a:r>
              <a:rPr lang="en-US" dirty="0"/>
              <a:t>Ultrasound or MRI for nerve continuity and compression.</a:t>
            </a:r>
          </a:p>
          <a:p>
            <a:r>
              <a:rPr lang="en-US" b="1" dirty="0"/>
              <a:t>Blood tests</a:t>
            </a:r>
            <a:endParaRPr lang="en-US" dirty="0"/>
          </a:p>
          <a:p>
            <a:pPr lvl="1"/>
            <a:r>
              <a:rPr lang="en-US" dirty="0"/>
              <a:t>If metabolic or autoimmune causes suspected.</a:t>
            </a:r>
          </a:p>
        </p:txBody>
      </p:sp>
    </p:spTree>
    <p:extLst>
      <p:ext uri="{BB962C8B-B14F-4D97-AF65-F5344CB8AC3E}">
        <p14:creationId xmlns:p14="http://schemas.microsoft.com/office/powerpoint/2010/main" val="162545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&amp;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Conservative </a:t>
            </a:r>
            <a:r>
              <a:rPr lang="en-US" b="1" dirty="0"/>
              <a:t>Treatment</a:t>
            </a:r>
          </a:p>
          <a:p>
            <a:r>
              <a:rPr lang="en-US" dirty="0"/>
              <a:t>Rest and splinting.</a:t>
            </a:r>
          </a:p>
          <a:p>
            <a:r>
              <a:rPr lang="en-US" dirty="0"/>
              <a:t>Anti-inflammatory medications.</a:t>
            </a:r>
          </a:p>
          <a:p>
            <a:r>
              <a:rPr lang="en-US" dirty="0"/>
              <a:t>Physical therapy for strength and mobility.</a:t>
            </a:r>
          </a:p>
          <a:p>
            <a:r>
              <a:rPr lang="en-US" dirty="0"/>
              <a:t>Occupational therapy for functional recovery.</a:t>
            </a:r>
          </a:p>
          <a:p>
            <a:r>
              <a:rPr lang="en-US" b="1" dirty="0"/>
              <a:t>Surgical Treatment</a:t>
            </a:r>
          </a:p>
          <a:p>
            <a:r>
              <a:rPr lang="en-US" dirty="0"/>
              <a:t>Indicated for severe injuries (</a:t>
            </a:r>
            <a:r>
              <a:rPr lang="en-US" dirty="0" err="1"/>
              <a:t>neurotmesis</a:t>
            </a:r>
            <a:r>
              <a:rPr lang="en-US" dirty="0"/>
              <a:t>) or failed conservative therapy.</a:t>
            </a:r>
          </a:p>
          <a:p>
            <a:r>
              <a:rPr lang="en-US" dirty="0"/>
              <a:t>Techniques:</a:t>
            </a:r>
          </a:p>
          <a:p>
            <a:pPr lvl="1"/>
            <a:r>
              <a:rPr lang="en-US" dirty="0"/>
              <a:t>Nerve repair (end-to-end suturing)</a:t>
            </a:r>
          </a:p>
          <a:p>
            <a:pPr lvl="1"/>
            <a:r>
              <a:rPr lang="en-US" dirty="0"/>
              <a:t>Nerve grafting</a:t>
            </a:r>
          </a:p>
          <a:p>
            <a:pPr lvl="1"/>
            <a:r>
              <a:rPr lang="en-US" dirty="0"/>
              <a:t>Nerve transfer</a:t>
            </a:r>
          </a:p>
          <a:p>
            <a:pPr lvl="1"/>
            <a:r>
              <a:rPr lang="en-US" dirty="0"/>
              <a:t>Release of compression (decompression surgery)</a:t>
            </a:r>
          </a:p>
        </p:txBody>
      </p:sp>
    </p:spTree>
    <p:extLst>
      <p:ext uri="{BB962C8B-B14F-4D97-AF65-F5344CB8AC3E}">
        <p14:creationId xmlns:p14="http://schemas.microsoft.com/office/powerpoint/2010/main" val="136796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/>
              <a:t>pain (neuropathic).</a:t>
            </a:r>
          </a:p>
          <a:p>
            <a:r>
              <a:rPr lang="en-US" dirty="0"/>
              <a:t>Permanent muscle weakness or atrophy.</a:t>
            </a:r>
          </a:p>
          <a:p>
            <a:r>
              <a:rPr lang="en-US" dirty="0"/>
              <a:t>Contractures due to prolonged immobility.</a:t>
            </a:r>
          </a:p>
          <a:p>
            <a:r>
              <a:rPr lang="en-US" dirty="0"/>
              <a:t>Loss of sensation leading to repeated injuries.</a:t>
            </a:r>
          </a:p>
        </p:txBody>
      </p:sp>
    </p:spTree>
    <p:extLst>
      <p:ext uri="{BB962C8B-B14F-4D97-AF65-F5344CB8AC3E}">
        <p14:creationId xmlns:p14="http://schemas.microsoft.com/office/powerpoint/2010/main" val="259516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</a:t>
            </a:r>
            <a:r>
              <a:rPr lang="en-US" dirty="0"/>
              <a:t>on </a:t>
            </a:r>
            <a:r>
              <a:rPr lang="en-US" b="1" dirty="0"/>
              <a:t>type of injury</a:t>
            </a:r>
            <a:r>
              <a:rPr lang="en-US" dirty="0"/>
              <a:t>, </a:t>
            </a:r>
            <a:r>
              <a:rPr lang="en-US" b="1" dirty="0"/>
              <a:t>timing of treatment</a:t>
            </a:r>
            <a:r>
              <a:rPr lang="en-US" dirty="0"/>
              <a:t>, and </a:t>
            </a:r>
            <a:r>
              <a:rPr lang="en-US" b="1" dirty="0"/>
              <a:t>location</a:t>
            </a:r>
            <a:r>
              <a:rPr lang="en-US" dirty="0"/>
              <a:t>.</a:t>
            </a:r>
          </a:p>
          <a:p>
            <a:r>
              <a:rPr lang="en-US" dirty="0" err="1"/>
              <a:t>Neurapraxia</a:t>
            </a:r>
            <a:r>
              <a:rPr lang="en-US" dirty="0"/>
              <a:t> → Excellent recovery.</a:t>
            </a:r>
          </a:p>
          <a:p>
            <a:r>
              <a:rPr lang="en-US" dirty="0" err="1"/>
              <a:t>Axonotmesis</a:t>
            </a:r>
            <a:r>
              <a:rPr lang="en-US" dirty="0"/>
              <a:t> → Partial to good recovery.</a:t>
            </a:r>
          </a:p>
          <a:p>
            <a:r>
              <a:rPr lang="en-US" dirty="0" err="1"/>
              <a:t>Neurotmesis</a:t>
            </a:r>
            <a:r>
              <a:rPr lang="en-US" dirty="0"/>
              <a:t> → Poor without surgical repair.</a:t>
            </a:r>
          </a:p>
          <a:p>
            <a:r>
              <a:rPr lang="en-US" dirty="0"/>
              <a:t>Younger age and shorter distance to target muscle improve outcomes.</a:t>
            </a:r>
          </a:p>
        </p:txBody>
      </p:sp>
    </p:spTree>
    <p:extLst>
      <p:ext uri="{BB962C8B-B14F-4D97-AF65-F5344CB8AC3E}">
        <p14:creationId xmlns:p14="http://schemas.microsoft.com/office/powerpoint/2010/main" val="935926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74" y="982131"/>
            <a:ext cx="11163630" cy="5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1" y="982132"/>
            <a:ext cx="11203386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Cerebellar </a:t>
            </a:r>
            <a:r>
              <a:rPr lang="en-US" dirty="0" smtClean="0"/>
              <a:t>Ataxia</a:t>
            </a:r>
          </a:p>
          <a:p>
            <a:r>
              <a:rPr lang="en-US" dirty="0"/>
              <a:t>B. Sensory </a:t>
            </a:r>
            <a:r>
              <a:rPr lang="en-US" dirty="0" smtClean="0"/>
              <a:t>Ataxia</a:t>
            </a:r>
          </a:p>
          <a:p>
            <a:r>
              <a:rPr lang="en-US" dirty="0"/>
              <a:t>C. Vestibular </a:t>
            </a:r>
            <a:r>
              <a:rPr lang="en-US" dirty="0" smtClean="0"/>
              <a:t>Ataxia</a:t>
            </a:r>
          </a:p>
          <a:p>
            <a:r>
              <a:rPr lang="en-US" dirty="0"/>
              <a:t>D. Hereditary </a:t>
            </a:r>
            <a:r>
              <a:rPr lang="en-US" dirty="0" smtClean="0"/>
              <a:t>Ataxias</a:t>
            </a:r>
          </a:p>
          <a:p>
            <a:r>
              <a:rPr lang="en-US" dirty="0"/>
              <a:t>E. Acquired Ataxias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Cerebellar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damage to the cerebellum.</a:t>
            </a:r>
            <a:br>
              <a:rPr lang="en-US" dirty="0"/>
            </a:br>
            <a:r>
              <a:rPr lang="en-US" dirty="0"/>
              <a:t>▸ Leads to gait abnormalities, eye movement issues, and impaired fine motor skills.</a:t>
            </a:r>
          </a:p>
        </p:txBody>
      </p:sp>
    </p:spTree>
    <p:extLst>
      <p:ext uri="{BB962C8B-B14F-4D97-AF65-F5344CB8AC3E}">
        <p14:creationId xmlns:p14="http://schemas.microsoft.com/office/powerpoint/2010/main" val="326470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Sensory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/>
              <a:t>from impaired sensory nerves or dorsal columns of the spinal cord.</a:t>
            </a:r>
            <a:br>
              <a:rPr lang="en-US" dirty="0"/>
            </a:br>
            <a:r>
              <a:rPr lang="en-US" dirty="0"/>
              <a:t>▸ Patients rely heavily on visual input to maintain balance and worsen in the dark.</a:t>
            </a:r>
          </a:p>
        </p:txBody>
      </p:sp>
    </p:spTree>
    <p:extLst>
      <p:ext uri="{BB962C8B-B14F-4D97-AF65-F5344CB8AC3E}">
        <p14:creationId xmlns:p14="http://schemas.microsoft.com/office/powerpoint/2010/main" val="155686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Vestibular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/>
              <a:t>to inner ear or vestibular system dysfunction.</a:t>
            </a:r>
            <a:br>
              <a:rPr lang="en-US" dirty="0"/>
            </a:br>
            <a:r>
              <a:rPr lang="en-US" dirty="0"/>
              <a:t>▸ Causes vertigo, nausea, and imbalance.</a:t>
            </a:r>
          </a:p>
        </p:txBody>
      </p:sp>
    </p:spTree>
    <p:extLst>
      <p:ext uri="{BB962C8B-B14F-4D97-AF65-F5344CB8AC3E}">
        <p14:creationId xmlns:p14="http://schemas.microsoft.com/office/powerpoint/2010/main" val="232038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Hereditary Ataxias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</a:t>
            </a:r>
            <a:r>
              <a:rPr lang="en-US" dirty="0"/>
              <a:t>to inherited genetic mutations.</a:t>
            </a:r>
            <a:br>
              <a:rPr lang="en-US" dirty="0"/>
            </a:br>
            <a:r>
              <a:rPr lang="en-US" dirty="0"/>
              <a:t>▸ Examples include Friedreich’s ataxia and Spinocerebellar Ataxias (SCAs).</a:t>
            </a:r>
          </a:p>
        </p:txBody>
      </p:sp>
    </p:spTree>
    <p:extLst>
      <p:ext uri="{BB962C8B-B14F-4D97-AF65-F5344CB8AC3E}">
        <p14:creationId xmlns:p14="http://schemas.microsoft.com/office/powerpoint/2010/main" val="301994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Acquired Ataxias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/>
              <a:t>due to external or medical causes.</a:t>
            </a:r>
            <a:br>
              <a:rPr lang="en-US" dirty="0"/>
            </a:br>
            <a:r>
              <a:rPr lang="en-US" dirty="0"/>
              <a:t>▸ Causes include stroke, alcohol abuse, infections, autoimmune disorders, tumors, and vitamin deficiencies.</a:t>
            </a:r>
          </a:p>
        </p:txBody>
      </p:sp>
    </p:spTree>
    <p:extLst>
      <p:ext uri="{BB962C8B-B14F-4D97-AF65-F5344CB8AC3E}">
        <p14:creationId xmlns:p14="http://schemas.microsoft.com/office/powerpoint/2010/main" val="378201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5" y="524786"/>
            <a:ext cx="659958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Ataxia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Genetic </a:t>
            </a:r>
            <a:r>
              <a:rPr lang="en-US" b="1" dirty="0"/>
              <a:t>mutations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Responsible for many chronic, progressive forms.</a:t>
            </a:r>
          </a:p>
          <a:p>
            <a:r>
              <a:rPr lang="en-US" b="1" dirty="0"/>
              <a:t>Traumatic brain injury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Can damage cerebellar pathways.</a:t>
            </a:r>
          </a:p>
          <a:p>
            <a:r>
              <a:rPr lang="en-US" b="1" dirty="0"/>
              <a:t>Stroke or hemorrhage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Interrupts blood supply to brain regions regulating coordination.</a:t>
            </a:r>
          </a:p>
          <a:p>
            <a:r>
              <a:rPr lang="en-US" b="1" dirty="0"/>
              <a:t>Alcohol toxicity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Long-term excessive use can cause cerebellar degeneration.</a:t>
            </a:r>
          </a:p>
          <a:p>
            <a:r>
              <a:rPr lang="en-US" b="1" dirty="0"/>
              <a:t>Vitamin deficiencies (B12, E, thiamine)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Affect nerve health and coordination.</a:t>
            </a:r>
          </a:p>
          <a:p>
            <a:r>
              <a:rPr lang="en-US" b="1" dirty="0"/>
              <a:t>Autoimmune disorders (e.g., multiple sclerosis)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Attack parts of the nervous system.</a:t>
            </a:r>
          </a:p>
          <a:p>
            <a:r>
              <a:rPr lang="en-US" b="1" dirty="0"/>
              <a:t>Infections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▸ Viral infections like varicella can cause acute ataxia in children.</a:t>
            </a:r>
          </a:p>
        </p:txBody>
      </p:sp>
    </p:spTree>
    <p:extLst>
      <p:ext uri="{BB962C8B-B14F-4D97-AF65-F5344CB8AC3E}">
        <p14:creationId xmlns:p14="http://schemas.microsoft.com/office/powerpoint/2010/main" val="339244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596</Words>
  <Application>Microsoft Office PowerPoint</Application>
  <PresentationFormat>Widescreen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PHYSIOTHERAPY TECHNIQUES</vt:lpstr>
      <vt:lpstr>Ataxia</vt:lpstr>
      <vt:lpstr>Types of Ataxia</vt:lpstr>
      <vt:lpstr>Cerebellar Ataxia</vt:lpstr>
      <vt:lpstr>Sensory Ataxia</vt:lpstr>
      <vt:lpstr>Vestibular Ataxia</vt:lpstr>
      <vt:lpstr>Hereditary Ataxias</vt:lpstr>
      <vt:lpstr>Acquired Ataxias</vt:lpstr>
      <vt:lpstr>Causes of Ataxia</vt:lpstr>
      <vt:lpstr>Symptoms of Ataxia</vt:lpstr>
      <vt:lpstr>Continued </vt:lpstr>
      <vt:lpstr>Diagnosis of Ataxia</vt:lpstr>
      <vt:lpstr>Management and Treatment</vt:lpstr>
      <vt:lpstr>Rehabilitation therapies</vt:lpstr>
      <vt:lpstr>Prevention Strategies</vt:lpstr>
      <vt:lpstr>Peripheral Nerve Injury</vt:lpstr>
      <vt:lpstr>Anatomy Review (Brief)</vt:lpstr>
      <vt:lpstr>Causes of Peripheral Nerve Injury</vt:lpstr>
      <vt:lpstr>Types of Peripheral Nerve Injuries </vt:lpstr>
      <vt:lpstr>Continued </vt:lpstr>
      <vt:lpstr>Continued </vt:lpstr>
      <vt:lpstr>Clinical Features</vt:lpstr>
      <vt:lpstr>Specific Signs of Nerve Injury</vt:lpstr>
      <vt:lpstr>Diagnosis</vt:lpstr>
      <vt:lpstr>Management &amp; Treatment</vt:lpstr>
      <vt:lpstr>Complications</vt:lpstr>
      <vt:lpstr>Prognosis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</dc:title>
  <dc:creator>Moorche</dc:creator>
  <cp:lastModifiedBy>Moorche</cp:lastModifiedBy>
  <cp:revision>3</cp:revision>
  <dcterms:created xsi:type="dcterms:W3CDTF">2025-11-27T12:56:47Z</dcterms:created>
  <dcterms:modified xsi:type="dcterms:W3CDTF">2025-11-27T13:23:49Z</dcterms:modified>
</cp:coreProperties>
</file>