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BS RIT,OTT,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993" y="1407821"/>
            <a:ext cx="771277" cy="4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2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Rights and Responsibilities of Patients and Doctors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1. Patient Rights</a:t>
            </a:r>
          </a:p>
          <a:p>
            <a:r>
              <a:rPr lang="en-US" dirty="0"/>
              <a:t>Right to </a:t>
            </a:r>
            <a:r>
              <a:rPr lang="en-US" b="1" dirty="0"/>
              <a:t>respectful and non-discriminatory care</a:t>
            </a:r>
            <a:endParaRPr lang="en-US" dirty="0"/>
          </a:p>
          <a:p>
            <a:r>
              <a:rPr lang="en-US" dirty="0"/>
              <a:t>Right to </a:t>
            </a:r>
            <a:r>
              <a:rPr lang="en-US" b="1" dirty="0"/>
              <a:t>informed consent</a:t>
            </a:r>
            <a:r>
              <a:rPr lang="en-US" dirty="0"/>
              <a:t> before treatments or procedures</a:t>
            </a:r>
          </a:p>
          <a:p>
            <a:r>
              <a:rPr lang="en-US" dirty="0"/>
              <a:t>Right to </a:t>
            </a:r>
            <a:r>
              <a:rPr lang="en-US" b="1" dirty="0"/>
              <a:t>clear and complete information</a:t>
            </a:r>
            <a:r>
              <a:rPr lang="en-US" dirty="0"/>
              <a:t> about diagnosis, treatment options, and risks</a:t>
            </a:r>
          </a:p>
          <a:p>
            <a:r>
              <a:rPr lang="en-US" dirty="0"/>
              <a:t>Right to </a:t>
            </a:r>
            <a:r>
              <a:rPr lang="en-US" b="1" dirty="0"/>
              <a:t>confidentiality and privacy</a:t>
            </a:r>
            <a:r>
              <a:rPr lang="en-US" dirty="0"/>
              <a:t> of medical records</a:t>
            </a:r>
          </a:p>
          <a:p>
            <a:r>
              <a:rPr lang="en-US" dirty="0"/>
              <a:t>Right to </a:t>
            </a:r>
            <a:r>
              <a:rPr lang="en-US" b="1" dirty="0"/>
              <a:t>choose or change healthcare </a:t>
            </a:r>
            <a:r>
              <a:rPr lang="en-US" b="1" dirty="0" smtClean="0"/>
              <a:t>providers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44" y="518822"/>
            <a:ext cx="771277" cy="4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8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to </a:t>
            </a:r>
            <a:r>
              <a:rPr lang="en-US" b="1" dirty="0"/>
              <a:t>access emergency care</a:t>
            </a:r>
            <a:endParaRPr lang="en-US" dirty="0"/>
          </a:p>
          <a:p>
            <a:r>
              <a:rPr lang="en-US" dirty="0"/>
              <a:t>Right to </a:t>
            </a:r>
            <a:r>
              <a:rPr lang="en-US" b="1" dirty="0"/>
              <a:t>review and obtain copies</a:t>
            </a:r>
            <a:r>
              <a:rPr lang="en-US" dirty="0"/>
              <a:t> of medical records</a:t>
            </a:r>
          </a:p>
          <a:p>
            <a:r>
              <a:rPr lang="en-US" dirty="0"/>
              <a:t>Right to </a:t>
            </a:r>
            <a:r>
              <a:rPr lang="en-US" b="1" dirty="0"/>
              <a:t>seek a second opinion</a:t>
            </a:r>
            <a:endParaRPr lang="en-US" dirty="0"/>
          </a:p>
          <a:p>
            <a:r>
              <a:rPr lang="en-US" dirty="0"/>
              <a:t>Right to </a:t>
            </a:r>
            <a:r>
              <a:rPr lang="en-US" b="1" dirty="0"/>
              <a:t>refuse treatment</a:t>
            </a:r>
            <a:r>
              <a:rPr lang="en-US" dirty="0"/>
              <a:t> (within legal limits)</a:t>
            </a:r>
          </a:p>
          <a:p>
            <a:r>
              <a:rPr lang="en-US" dirty="0"/>
              <a:t>Right to </a:t>
            </a:r>
            <a:r>
              <a:rPr lang="en-US" b="1" dirty="0"/>
              <a:t>complain or give feedback</a:t>
            </a:r>
            <a:r>
              <a:rPr lang="en-US" dirty="0"/>
              <a:t> without fear of retaliation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44" y="518822"/>
            <a:ext cx="771277" cy="4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2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Patient </a:t>
            </a:r>
            <a:r>
              <a:rPr lang="en-US" b="1" dirty="0"/>
              <a:t>Responsibilities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 </a:t>
            </a:r>
            <a:r>
              <a:rPr lang="en-US" b="1" dirty="0"/>
              <a:t>accurate and complete information</a:t>
            </a:r>
            <a:r>
              <a:rPr lang="en-US" dirty="0"/>
              <a:t> about health history</a:t>
            </a:r>
          </a:p>
          <a:p>
            <a:r>
              <a:rPr lang="en-US" dirty="0"/>
              <a:t>Follow </a:t>
            </a:r>
            <a:r>
              <a:rPr lang="en-US" b="1" dirty="0"/>
              <a:t>treatment plans and medical advice</a:t>
            </a:r>
            <a:r>
              <a:rPr lang="en-US" dirty="0"/>
              <a:t> as agreed</a:t>
            </a:r>
          </a:p>
          <a:p>
            <a:r>
              <a:rPr lang="en-US" dirty="0"/>
              <a:t>Report </a:t>
            </a:r>
            <a:r>
              <a:rPr lang="en-US" b="1" dirty="0"/>
              <a:t>changes in condition</a:t>
            </a:r>
            <a:r>
              <a:rPr lang="en-US" dirty="0"/>
              <a:t> to healthcare providers</a:t>
            </a:r>
          </a:p>
          <a:p>
            <a:r>
              <a:rPr lang="en-US" dirty="0"/>
              <a:t>Respect </a:t>
            </a:r>
            <a:r>
              <a:rPr lang="en-US" b="1" dirty="0"/>
              <a:t>hospital rules, staff, and other patients</a:t>
            </a:r>
            <a:endParaRPr lang="en-US" dirty="0"/>
          </a:p>
          <a:p>
            <a:r>
              <a:rPr lang="en-US" dirty="0"/>
              <a:t>Be </a:t>
            </a:r>
            <a:r>
              <a:rPr lang="en-US" b="1" dirty="0"/>
              <a:t>financially responsible</a:t>
            </a:r>
            <a:r>
              <a:rPr lang="en-US" dirty="0"/>
              <a:t> for services received</a:t>
            </a:r>
          </a:p>
          <a:p>
            <a:r>
              <a:rPr lang="en-US" dirty="0"/>
              <a:t>Keep </a:t>
            </a:r>
            <a:r>
              <a:rPr lang="en-US" b="1" dirty="0"/>
              <a:t>appointments</a:t>
            </a:r>
            <a:r>
              <a:rPr lang="en-US" dirty="0"/>
              <a:t> and notify if unable to attend</a:t>
            </a:r>
          </a:p>
          <a:p>
            <a:r>
              <a:rPr lang="en-US" dirty="0"/>
              <a:t>Use medications and treatments </a:t>
            </a:r>
            <a:r>
              <a:rPr lang="en-US" b="1" dirty="0"/>
              <a:t>properly and safely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44" y="518822"/>
            <a:ext cx="771277" cy="4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6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Doctor Rights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 </a:t>
            </a:r>
            <a:r>
              <a:rPr lang="en-US" dirty="0"/>
              <a:t>to </a:t>
            </a:r>
            <a:r>
              <a:rPr lang="en-US" b="1" dirty="0"/>
              <a:t>a safe working environment</a:t>
            </a:r>
            <a:endParaRPr lang="en-US" dirty="0"/>
          </a:p>
          <a:p>
            <a:r>
              <a:rPr lang="en-US" dirty="0"/>
              <a:t>Right to </a:t>
            </a:r>
            <a:r>
              <a:rPr lang="en-US" b="1" dirty="0"/>
              <a:t>professional respect</a:t>
            </a:r>
            <a:r>
              <a:rPr lang="en-US" dirty="0"/>
              <a:t> from patients and colleagues</a:t>
            </a:r>
          </a:p>
          <a:p>
            <a:r>
              <a:rPr lang="en-US" dirty="0"/>
              <a:t>Right to </a:t>
            </a:r>
            <a:r>
              <a:rPr lang="en-US" b="1" dirty="0"/>
              <a:t>choose whom to treat</a:t>
            </a:r>
            <a:r>
              <a:rPr lang="en-US" dirty="0"/>
              <a:t> (except emergencies or discrimination)</a:t>
            </a:r>
          </a:p>
          <a:p>
            <a:r>
              <a:rPr lang="en-US" dirty="0"/>
              <a:t>Right to </a:t>
            </a:r>
            <a:r>
              <a:rPr lang="en-US" b="1" dirty="0"/>
              <a:t>fair compensation</a:t>
            </a:r>
            <a:r>
              <a:rPr lang="en-US" dirty="0"/>
              <a:t> for services provided</a:t>
            </a:r>
          </a:p>
          <a:p>
            <a:r>
              <a:rPr lang="en-US" dirty="0"/>
              <a:t>Right to </a:t>
            </a:r>
            <a:r>
              <a:rPr lang="en-US" b="1" dirty="0"/>
              <a:t>refuse unreasonable or unethical requests</a:t>
            </a:r>
            <a:endParaRPr lang="en-US" dirty="0"/>
          </a:p>
          <a:p>
            <a:r>
              <a:rPr lang="en-US" dirty="0"/>
              <a:t>Right to </a:t>
            </a:r>
            <a:r>
              <a:rPr lang="en-US" b="1" dirty="0"/>
              <a:t>take legal action</a:t>
            </a:r>
            <a:r>
              <a:rPr lang="en-US" dirty="0"/>
              <a:t> against abuse or violence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44" y="518822"/>
            <a:ext cx="771277" cy="4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8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Doctor Responsibilities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984" y="2604640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Provide </a:t>
            </a:r>
            <a:r>
              <a:rPr lang="en-US" b="1" dirty="0"/>
              <a:t>competent, ethical, and compassionate care</a:t>
            </a:r>
            <a:endParaRPr lang="en-US" dirty="0"/>
          </a:p>
          <a:p>
            <a:r>
              <a:rPr lang="en-US" dirty="0"/>
              <a:t>Maintain </a:t>
            </a:r>
            <a:r>
              <a:rPr lang="en-US" b="1" dirty="0"/>
              <a:t>patient confidentiality</a:t>
            </a:r>
            <a:endParaRPr lang="en-US" dirty="0"/>
          </a:p>
          <a:p>
            <a:r>
              <a:rPr lang="en-US" dirty="0"/>
              <a:t>Obtain </a:t>
            </a:r>
            <a:r>
              <a:rPr lang="en-US" b="1" dirty="0"/>
              <a:t>informed consent</a:t>
            </a:r>
            <a:r>
              <a:rPr lang="en-US" dirty="0"/>
              <a:t> before procedures</a:t>
            </a:r>
          </a:p>
          <a:p>
            <a:r>
              <a:rPr lang="en-US" dirty="0"/>
              <a:t>Offer </a:t>
            </a:r>
            <a:r>
              <a:rPr lang="en-US" b="1" dirty="0"/>
              <a:t>clear and honest communication</a:t>
            </a:r>
            <a:endParaRPr lang="en-US" dirty="0"/>
          </a:p>
          <a:p>
            <a:r>
              <a:rPr lang="en-US" dirty="0"/>
              <a:t>Keep </a:t>
            </a:r>
            <a:r>
              <a:rPr lang="en-US" b="1" dirty="0"/>
              <a:t>accurate medical </a:t>
            </a:r>
            <a:r>
              <a:rPr lang="en-US" b="1" dirty="0" smtClean="0"/>
              <a:t>records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44" y="518822"/>
            <a:ext cx="771277" cy="4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8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</a:t>
            </a:r>
            <a:r>
              <a:rPr lang="en-US" b="1" dirty="0"/>
              <a:t>professional development</a:t>
            </a:r>
            <a:r>
              <a:rPr lang="en-US" dirty="0"/>
              <a:t> to stay updated</a:t>
            </a:r>
          </a:p>
          <a:p>
            <a:r>
              <a:rPr lang="en-US" dirty="0"/>
              <a:t>Avoid </a:t>
            </a:r>
            <a:r>
              <a:rPr lang="en-US" b="1" dirty="0"/>
              <a:t>negligence, discrimination, and conflict of interest</a:t>
            </a:r>
            <a:endParaRPr lang="en-US" dirty="0"/>
          </a:p>
          <a:p>
            <a:r>
              <a:rPr lang="en-US" dirty="0"/>
              <a:t>Refer or transfer patients when needed for better care</a:t>
            </a:r>
          </a:p>
          <a:p>
            <a:r>
              <a:rPr lang="en-US" dirty="0"/>
              <a:t>Respond to </a:t>
            </a:r>
            <a:r>
              <a:rPr lang="en-US" b="1" dirty="0"/>
              <a:t>medical emergencies</a:t>
            </a:r>
            <a:r>
              <a:rPr lang="en-US" dirty="0"/>
              <a:t> appropriately</a:t>
            </a:r>
          </a:p>
          <a:p>
            <a:r>
              <a:rPr lang="en-US" dirty="0"/>
              <a:t>Treat patients with </a:t>
            </a:r>
            <a:r>
              <a:rPr lang="en-US" b="1" dirty="0"/>
              <a:t>respect and dignity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44" y="518822"/>
            <a:ext cx="771277" cy="4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7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184" y="982132"/>
            <a:ext cx="11163632" cy="5356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44" y="518822"/>
            <a:ext cx="771277" cy="4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0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8" y="882595"/>
            <a:ext cx="11211338" cy="5597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44" y="518822"/>
            <a:ext cx="771277" cy="4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18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273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BEHAVIOURAL SCIENCES</vt:lpstr>
      <vt:lpstr>Rights and Responsibilities of Patients and Doctors</vt:lpstr>
      <vt:lpstr>Continued </vt:lpstr>
      <vt:lpstr>Patient Responsibilities</vt:lpstr>
      <vt:lpstr>Doctor Rights</vt:lpstr>
      <vt:lpstr>Doctor Responsibilities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Moorche</cp:lastModifiedBy>
  <cp:revision>1</cp:revision>
  <dcterms:created xsi:type="dcterms:W3CDTF">2025-11-27T13:24:03Z</dcterms:created>
  <dcterms:modified xsi:type="dcterms:W3CDTF">2025-11-27T13:33:09Z</dcterms:modified>
</cp:coreProperties>
</file>