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1431235"/>
            <a:ext cx="1137037" cy="4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Circumduction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r>
              <a:rPr lang="en-US" dirty="0"/>
              <a:t>of flexion, extension, abduction &amp; adduction.</a:t>
            </a:r>
          </a:p>
          <a:p>
            <a:r>
              <a:rPr lang="en-US" dirty="0"/>
              <a:t>Distal end of limb moves in a </a:t>
            </a:r>
            <a:r>
              <a:rPr lang="en-US" b="1" dirty="0"/>
              <a:t>circular cone-like motion</a:t>
            </a:r>
            <a:r>
              <a:rPr lang="en-US" dirty="0"/>
              <a:t>.</a:t>
            </a:r>
          </a:p>
          <a:p>
            <a:r>
              <a:rPr lang="en-US" dirty="0"/>
              <a:t>Occurs in:</a:t>
            </a:r>
          </a:p>
          <a:p>
            <a:pPr lvl="1"/>
            <a:r>
              <a:rPr lang="en-US" b="1" dirty="0"/>
              <a:t>Ball-and-socket joints</a:t>
            </a:r>
            <a:r>
              <a:rPr lang="en-US" dirty="0"/>
              <a:t> (shoulder, hip).</a:t>
            </a:r>
          </a:p>
          <a:p>
            <a:pPr lvl="1"/>
            <a:r>
              <a:rPr lang="en-US" b="1" dirty="0" err="1"/>
              <a:t>Sellar</a:t>
            </a:r>
            <a:r>
              <a:rPr lang="en-US" b="1" dirty="0"/>
              <a:t> joints</a:t>
            </a:r>
            <a:r>
              <a:rPr lang="en-US" dirty="0"/>
              <a:t> (thumb’s carpometacarpal joint).</a:t>
            </a:r>
          </a:p>
        </p:txBody>
      </p:sp>
    </p:spTree>
    <p:extLst>
      <p:ext uri="{BB962C8B-B14F-4D97-AF65-F5344CB8AC3E}">
        <p14:creationId xmlns:p14="http://schemas.microsoft.com/office/powerpoint/2010/main" val="101023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</a:t>
            </a:r>
            <a:r>
              <a:rPr lang="en-US" b="1" dirty="0"/>
              <a:t>. Based on Complexity</a:t>
            </a:r>
          </a:p>
          <a:p>
            <a:r>
              <a:rPr lang="en-US" b="1" dirty="0"/>
              <a:t>Simple Joints:</a:t>
            </a:r>
            <a:endParaRPr lang="en-US" dirty="0"/>
          </a:p>
          <a:p>
            <a:pPr lvl="1"/>
            <a:r>
              <a:rPr lang="en-US" dirty="0"/>
              <a:t>Two articulating surfaces.</a:t>
            </a:r>
          </a:p>
          <a:p>
            <a:pPr lvl="1"/>
            <a:r>
              <a:rPr lang="en-US" dirty="0"/>
              <a:t>Example: shoulder joint.</a:t>
            </a:r>
          </a:p>
          <a:p>
            <a:r>
              <a:rPr lang="en-US" b="1" dirty="0"/>
              <a:t>Compound Joints:</a:t>
            </a:r>
            <a:endParaRPr lang="en-US" dirty="0"/>
          </a:p>
          <a:p>
            <a:pPr lvl="1"/>
            <a:r>
              <a:rPr lang="en-US" dirty="0"/>
              <a:t>More than two articulating surfaces.</a:t>
            </a:r>
          </a:p>
          <a:p>
            <a:pPr lvl="1"/>
            <a:r>
              <a:rPr lang="en-US" dirty="0"/>
              <a:t>Example: elbow joint (</a:t>
            </a:r>
            <a:r>
              <a:rPr lang="en-US" dirty="0" err="1"/>
              <a:t>humerus</a:t>
            </a:r>
            <a:r>
              <a:rPr lang="en-US" dirty="0"/>
              <a:t> + radius + ulna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Complex Joints:</a:t>
            </a:r>
            <a:endParaRPr lang="en-US" dirty="0"/>
          </a:p>
          <a:p>
            <a:pPr lvl="1"/>
            <a:r>
              <a:rPr lang="en-US" dirty="0"/>
              <a:t>Contain an </a:t>
            </a:r>
            <a:r>
              <a:rPr lang="en-US" b="1" dirty="0"/>
              <a:t>articular disc or meniscus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knee joint, sternoclavicular joint.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Based on Degree of Freedom (Axes of Movement)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Uniaxial Joints</a:t>
            </a:r>
          </a:p>
          <a:p>
            <a:r>
              <a:rPr lang="en-US" dirty="0"/>
              <a:t>Movement around </a:t>
            </a:r>
            <a:r>
              <a:rPr lang="en-US" b="1" dirty="0"/>
              <a:t>one axis only</a:t>
            </a:r>
            <a:r>
              <a:rPr lang="en-US" dirty="0"/>
              <a:t>.</a:t>
            </a:r>
          </a:p>
          <a:p>
            <a:r>
              <a:rPr lang="en-US" dirty="0"/>
              <a:t>Mostly allow flexion/extension.</a:t>
            </a:r>
          </a:p>
          <a:p>
            <a:r>
              <a:rPr lang="en-US" dirty="0"/>
              <a:t>Example: interphalangeal joints.</a:t>
            </a:r>
          </a:p>
          <a:p>
            <a:r>
              <a:rPr lang="en-US" b="1" dirty="0"/>
              <a:t>2. Biaxial Joints</a:t>
            </a:r>
          </a:p>
          <a:p>
            <a:r>
              <a:rPr lang="en-US" dirty="0"/>
              <a:t>Movement around </a:t>
            </a:r>
            <a:r>
              <a:rPr lang="en-US" b="1" dirty="0"/>
              <a:t>two principal axes</a:t>
            </a:r>
            <a:r>
              <a:rPr lang="en-US" dirty="0"/>
              <a:t>.</a:t>
            </a:r>
          </a:p>
          <a:p>
            <a:r>
              <a:rPr lang="en-US" dirty="0"/>
              <a:t>Example: wrist joint → flex/extend + ab/adduct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Multiaxial Joints</a:t>
            </a:r>
          </a:p>
          <a:p>
            <a:r>
              <a:rPr lang="en-US" dirty="0"/>
              <a:t>Movement around </a:t>
            </a:r>
            <a:r>
              <a:rPr lang="en-US" b="1" dirty="0"/>
              <a:t>three axes</a:t>
            </a:r>
            <a:r>
              <a:rPr lang="en-US" dirty="0"/>
              <a:t> (most mobile).</a:t>
            </a:r>
          </a:p>
          <a:p>
            <a:r>
              <a:rPr lang="en-US" dirty="0"/>
              <a:t>Example: </a:t>
            </a:r>
            <a:r>
              <a:rPr lang="en-US" b="1" dirty="0"/>
              <a:t>shoulder joint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Transverse axis:</a:t>
            </a:r>
            <a:r>
              <a:rPr lang="en-US" dirty="0"/>
              <a:t> flexion/extension</a:t>
            </a:r>
          </a:p>
          <a:p>
            <a:pPr lvl="1"/>
            <a:r>
              <a:rPr lang="en-US" b="1" dirty="0"/>
              <a:t>Anteroposterior axis:</a:t>
            </a:r>
            <a:r>
              <a:rPr lang="en-US" dirty="0"/>
              <a:t> abduction/adduction</a:t>
            </a:r>
          </a:p>
          <a:p>
            <a:pPr lvl="1"/>
            <a:r>
              <a:rPr lang="en-US" b="1" dirty="0"/>
              <a:t>Vertical axis:</a:t>
            </a:r>
            <a:r>
              <a:rPr lang="en-US" dirty="0"/>
              <a:t> medial/lateral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39776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5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2"/>
            <a:ext cx="11187484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Joints –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Menisci:</a:t>
            </a:r>
            <a:endParaRPr lang="en-US" b="1" dirty="0"/>
          </a:p>
          <a:p>
            <a:r>
              <a:rPr lang="en-US" b="1" dirty="0"/>
              <a:t>Definition:</a:t>
            </a:r>
            <a:r>
              <a:rPr lang="en-US" dirty="0"/>
              <a:t> Crescent-shaped wedges of fibrocartilage found in certain joints.</a:t>
            </a:r>
          </a:p>
          <a:p>
            <a:r>
              <a:rPr lang="en-US" b="1" dirty="0"/>
              <a:t>Location:</a:t>
            </a:r>
            <a:r>
              <a:rPr lang="en-US" dirty="0"/>
              <a:t> Each knee joint contains </a:t>
            </a:r>
            <a:r>
              <a:rPr lang="en-US" b="1" dirty="0"/>
              <a:t>two menisci</a:t>
            </a:r>
            <a:r>
              <a:rPr lang="en-US" dirty="0"/>
              <a:t> – medial and lateral.</a:t>
            </a:r>
          </a:p>
          <a:p>
            <a:r>
              <a:rPr lang="en-US" b="1" dirty="0"/>
              <a:t>Function:</a:t>
            </a:r>
            <a:endParaRPr lang="en-US" dirty="0"/>
          </a:p>
          <a:p>
            <a:pPr lvl="1"/>
            <a:r>
              <a:rPr lang="en-US" dirty="0"/>
              <a:t>Act as </a:t>
            </a:r>
            <a:r>
              <a:rPr lang="en-US" b="1" dirty="0"/>
              <a:t>shock absorbers</a:t>
            </a:r>
            <a:r>
              <a:rPr lang="en-US" dirty="0"/>
              <a:t> between femoral and </a:t>
            </a:r>
            <a:r>
              <a:rPr lang="en-US" dirty="0" err="1"/>
              <a:t>tibial</a:t>
            </a:r>
            <a:r>
              <a:rPr lang="en-US" dirty="0"/>
              <a:t> condyles.</a:t>
            </a:r>
          </a:p>
          <a:p>
            <a:pPr lvl="1"/>
            <a:r>
              <a:rPr lang="en-US" dirty="0"/>
              <a:t>Improve </a:t>
            </a:r>
            <a:r>
              <a:rPr lang="en-US" b="1" dirty="0"/>
              <a:t>congruence</a:t>
            </a:r>
            <a:r>
              <a:rPr lang="en-US" dirty="0"/>
              <a:t> between bone surfaces, enhancing joint 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2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2"/>
            <a:ext cx="11155679" cy="5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Labra (Labrum)</a:t>
            </a:r>
          </a:p>
          <a:p>
            <a:r>
              <a:rPr lang="en-US" b="1" dirty="0"/>
              <a:t>Definition:</a:t>
            </a:r>
            <a:r>
              <a:rPr lang="en-US" dirty="0"/>
              <a:t> A lip-like ring of fibrocartilage attached to the rim of a bony socket in synovial joints.</a:t>
            </a:r>
          </a:p>
          <a:p>
            <a:r>
              <a:rPr lang="en-US" b="1" dirty="0"/>
              <a:t>Role:</a:t>
            </a:r>
            <a:endParaRPr lang="en-US" dirty="0"/>
          </a:p>
          <a:p>
            <a:pPr lvl="1"/>
            <a:r>
              <a:rPr lang="en-US" b="1" dirty="0"/>
              <a:t>Deepens the socket</a:t>
            </a:r>
            <a:r>
              <a:rPr lang="en-US" dirty="0"/>
              <a:t>, increasing joint stability.</a:t>
            </a:r>
          </a:p>
          <a:p>
            <a:pPr lvl="1"/>
            <a:r>
              <a:rPr lang="en-US" dirty="0"/>
              <a:t>Helps hold the head of the bone more firmly in place.</a:t>
            </a:r>
          </a:p>
        </p:txBody>
      </p:sp>
    </p:spTree>
    <p:extLst>
      <p:ext uri="{BB962C8B-B14F-4D97-AF65-F5344CB8AC3E}">
        <p14:creationId xmlns:p14="http://schemas.microsoft.com/office/powerpoint/2010/main" val="60615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09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Types:</a:t>
            </a:r>
            <a:endParaRPr lang="en-US" dirty="0"/>
          </a:p>
          <a:p>
            <a:r>
              <a:rPr lang="en-US" b="1" dirty="0"/>
              <a:t>Labrum </a:t>
            </a:r>
            <a:r>
              <a:rPr lang="en-US" b="1" dirty="0" err="1"/>
              <a:t>glenoidale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Located in the </a:t>
            </a:r>
            <a:r>
              <a:rPr lang="en-US" b="1" dirty="0"/>
              <a:t>shoulder joint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Attached to the edge of the glenoid cavity of the scapula.</a:t>
            </a:r>
          </a:p>
          <a:p>
            <a:r>
              <a:rPr lang="en-US" b="1" dirty="0"/>
              <a:t>Labrum </a:t>
            </a:r>
            <a:r>
              <a:rPr lang="en-US" b="1" dirty="0" err="1"/>
              <a:t>acetabulare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Found in the </a:t>
            </a:r>
            <a:r>
              <a:rPr lang="en-US" b="1" dirty="0"/>
              <a:t>hip joint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Attached to the rim of the acetabulum.</a:t>
            </a:r>
          </a:p>
        </p:txBody>
      </p:sp>
    </p:spTree>
    <p:extLst>
      <p:ext uri="{BB962C8B-B14F-4D97-AF65-F5344CB8AC3E}">
        <p14:creationId xmlns:p14="http://schemas.microsoft.com/office/powerpoint/2010/main" val="325855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036410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2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Gliding Movements</a:t>
            </a:r>
          </a:p>
          <a:p>
            <a:r>
              <a:rPr lang="en-US" dirty="0"/>
              <a:t>Occur in </a:t>
            </a:r>
            <a:r>
              <a:rPr lang="en-US" b="1" dirty="0"/>
              <a:t>plane synovial joints</a:t>
            </a:r>
            <a:r>
              <a:rPr lang="en-US" dirty="0"/>
              <a:t>.</a:t>
            </a:r>
          </a:p>
          <a:p>
            <a:r>
              <a:rPr lang="en-US" dirty="0"/>
              <a:t>One flat surface slides over another.</a:t>
            </a:r>
          </a:p>
          <a:p>
            <a:r>
              <a:rPr lang="en-US" dirty="0"/>
              <a:t>No significant rotation or angular change.</a:t>
            </a:r>
          </a:p>
          <a:p>
            <a:r>
              <a:rPr lang="en-US" dirty="0"/>
              <a:t>Example: small bones of wrist and ankle.</a:t>
            </a:r>
          </a:p>
        </p:txBody>
      </p:sp>
    </p:spTree>
    <p:extLst>
      <p:ext uri="{BB962C8B-B14F-4D97-AF65-F5344CB8AC3E}">
        <p14:creationId xmlns:p14="http://schemas.microsoft.com/office/powerpoint/2010/main" val="330537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Angular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 </a:t>
            </a:r>
            <a:r>
              <a:rPr lang="en-US" dirty="0"/>
              <a:t>increase or decrease in the angle between bones.</a:t>
            </a:r>
          </a:p>
          <a:p>
            <a:r>
              <a:rPr lang="en-US" b="1" dirty="0"/>
              <a:t>Types:</a:t>
            </a:r>
            <a:endParaRPr lang="en-US" dirty="0"/>
          </a:p>
          <a:p>
            <a:pPr lvl="1"/>
            <a:r>
              <a:rPr lang="en-US" b="1" dirty="0"/>
              <a:t>Flexion</a:t>
            </a:r>
            <a:endParaRPr lang="en-US" dirty="0"/>
          </a:p>
          <a:p>
            <a:pPr lvl="1"/>
            <a:r>
              <a:rPr lang="en-US" b="1" dirty="0"/>
              <a:t>Extension</a:t>
            </a:r>
            <a:endParaRPr lang="en-US" dirty="0"/>
          </a:p>
          <a:p>
            <a:pPr lvl="1"/>
            <a:r>
              <a:rPr lang="en-US" b="1" dirty="0"/>
              <a:t>Abduction</a:t>
            </a:r>
            <a:endParaRPr lang="en-US" dirty="0"/>
          </a:p>
          <a:p>
            <a:pPr lvl="1"/>
            <a:r>
              <a:rPr lang="en-US" b="1" dirty="0"/>
              <a:t>Adduction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4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Rotatory Movements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/>
              <a:t>rotates around a </a:t>
            </a:r>
            <a:r>
              <a:rPr lang="en-US" b="1" dirty="0"/>
              <a:t>longitudinal axis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/>
              <a:t>Medial/lateral rotation</a:t>
            </a:r>
            <a:r>
              <a:rPr lang="en-US" dirty="0"/>
              <a:t> of the femur at the hip.</a:t>
            </a:r>
          </a:p>
          <a:p>
            <a:pPr lvl="1"/>
            <a:r>
              <a:rPr lang="en-US" b="1" dirty="0"/>
              <a:t>Rotation of the atlas (C1) and axis (C2)</a:t>
            </a:r>
            <a:r>
              <a:rPr lang="en-US" dirty="0"/>
              <a:t> allowing side-to-side head movement.</a:t>
            </a:r>
          </a:p>
        </p:txBody>
      </p:sp>
    </p:spTree>
    <p:extLst>
      <p:ext uri="{BB962C8B-B14F-4D97-AF65-F5344CB8AC3E}">
        <p14:creationId xmlns:p14="http://schemas.microsoft.com/office/powerpoint/2010/main" val="12091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424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GENERAL ANATOMY</vt:lpstr>
      <vt:lpstr>Synovial Joints – Structures </vt:lpstr>
      <vt:lpstr>PowerPoint Presentation</vt:lpstr>
      <vt:lpstr>Continued </vt:lpstr>
      <vt:lpstr>Types:</vt:lpstr>
      <vt:lpstr>PowerPoint Presentation</vt:lpstr>
      <vt:lpstr>Movements at Synovial Joints</vt:lpstr>
      <vt:lpstr>B. Angular Movements</vt:lpstr>
      <vt:lpstr>C. Rotatory Movements</vt:lpstr>
      <vt:lpstr>D. Circumduction</vt:lpstr>
      <vt:lpstr>Classification of Synovial Joints</vt:lpstr>
      <vt:lpstr>Continued </vt:lpstr>
      <vt:lpstr>Based on Degree of Freedom (Axes of Movement)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4</cp:revision>
  <dcterms:created xsi:type="dcterms:W3CDTF">2025-11-26T09:00:24Z</dcterms:created>
  <dcterms:modified xsi:type="dcterms:W3CDTF">2025-11-26T09:25:13Z</dcterms:modified>
</cp:coreProperties>
</file>