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5" r:id="rId9"/>
    <p:sldId id="262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BEHAVIOURAL SCIENCES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BS RIT,MLT,OTT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 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13" y="1413785"/>
            <a:ext cx="866693" cy="45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551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767" y="524786"/>
            <a:ext cx="866693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6835" y="982132"/>
            <a:ext cx="11179533" cy="542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384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767" y="524786"/>
            <a:ext cx="866693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Doctor–Patient Relationship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Introduction</a:t>
            </a:r>
          </a:p>
          <a:p>
            <a:r>
              <a:rPr lang="en-US" dirty="0"/>
              <a:t>Central component of clinical practice</a:t>
            </a:r>
          </a:p>
          <a:p>
            <a:r>
              <a:rPr lang="en-US" dirty="0"/>
              <a:t>Foundation for effective diagnosis, treatment, and patient satisfaction</a:t>
            </a:r>
          </a:p>
          <a:p>
            <a:r>
              <a:rPr lang="en-US" dirty="0"/>
              <a:t>Influences patient compliance, trust, and health outcomes</a:t>
            </a:r>
          </a:p>
        </p:txBody>
      </p:sp>
    </p:spTree>
    <p:extLst>
      <p:ext uri="{BB962C8B-B14F-4D97-AF65-F5344CB8AC3E}">
        <p14:creationId xmlns:p14="http://schemas.microsoft.com/office/powerpoint/2010/main" val="735155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767" y="524786"/>
            <a:ext cx="866693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Key Models of Doctor–Patient Relationship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Paternalistic </a:t>
            </a:r>
            <a:r>
              <a:rPr lang="en-US" b="1" dirty="0"/>
              <a:t>Model</a:t>
            </a:r>
            <a:endParaRPr lang="en-US" dirty="0"/>
          </a:p>
          <a:p>
            <a:pPr lvl="1"/>
            <a:r>
              <a:rPr lang="en-US" dirty="0"/>
              <a:t>Doctor makes decisions; patient plays passive role</a:t>
            </a:r>
          </a:p>
          <a:p>
            <a:pPr lvl="1"/>
            <a:r>
              <a:rPr lang="en-US" dirty="0"/>
              <a:t>Useful in emergencies</a:t>
            </a:r>
          </a:p>
          <a:p>
            <a:r>
              <a:rPr lang="en-US" b="1" dirty="0"/>
              <a:t>Informative Model</a:t>
            </a:r>
            <a:endParaRPr lang="en-US" dirty="0"/>
          </a:p>
          <a:p>
            <a:pPr lvl="1"/>
            <a:r>
              <a:rPr lang="en-US" dirty="0"/>
              <a:t>Doctor provides facts; patient makes decisions</a:t>
            </a:r>
          </a:p>
          <a:p>
            <a:pPr lvl="1"/>
            <a:r>
              <a:rPr lang="en-US" dirty="0"/>
              <a:t>High patient autonomy</a:t>
            </a:r>
          </a:p>
          <a:p>
            <a:r>
              <a:rPr lang="en-US" b="1" dirty="0"/>
              <a:t>Interpretative Model</a:t>
            </a:r>
            <a:endParaRPr lang="en-US" dirty="0"/>
          </a:p>
          <a:p>
            <a:pPr lvl="1"/>
            <a:r>
              <a:rPr lang="en-US" dirty="0"/>
              <a:t>Doctor helps patient clarify values to choose best option</a:t>
            </a:r>
          </a:p>
          <a:p>
            <a:r>
              <a:rPr lang="en-US" b="1" dirty="0"/>
              <a:t>Deliberative Model</a:t>
            </a:r>
            <a:endParaRPr lang="en-US" dirty="0"/>
          </a:p>
          <a:p>
            <a:pPr lvl="1"/>
            <a:r>
              <a:rPr lang="en-US" dirty="0"/>
              <a:t>Doctor acts as a mentor; promotes the best health-related values</a:t>
            </a:r>
          </a:p>
        </p:txBody>
      </p:sp>
    </p:spTree>
    <p:extLst>
      <p:ext uri="{BB962C8B-B14F-4D97-AF65-F5344CB8AC3E}">
        <p14:creationId xmlns:p14="http://schemas.microsoft.com/office/powerpoint/2010/main" val="950987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767" y="524786"/>
            <a:ext cx="866693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Core Elements of an Effective Relationship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Trust</a:t>
            </a:r>
            <a:r>
              <a:rPr lang="en-US" dirty="0" smtClean="0"/>
              <a:t> </a:t>
            </a:r>
            <a:r>
              <a:rPr lang="en-US" dirty="0"/>
              <a:t>– patient confidence in physician’s competence and intentions</a:t>
            </a:r>
          </a:p>
          <a:p>
            <a:r>
              <a:rPr lang="en-US" b="1" dirty="0"/>
              <a:t>Respect</a:t>
            </a:r>
            <a:r>
              <a:rPr lang="en-US" dirty="0"/>
              <a:t> – acknowledgment of patient’s dignity, values, and choices</a:t>
            </a:r>
          </a:p>
          <a:p>
            <a:r>
              <a:rPr lang="en-US" b="1" dirty="0"/>
              <a:t>Empathy</a:t>
            </a:r>
            <a:r>
              <a:rPr lang="en-US" dirty="0"/>
              <a:t> – understanding the patient’s feelings and perspectives</a:t>
            </a:r>
          </a:p>
          <a:p>
            <a:r>
              <a:rPr lang="en-US" b="1" dirty="0"/>
              <a:t>Communication</a:t>
            </a:r>
            <a:r>
              <a:rPr lang="en-US" dirty="0"/>
              <a:t> – clear, open, and two-way interaction</a:t>
            </a:r>
          </a:p>
          <a:p>
            <a:r>
              <a:rPr lang="en-US" b="1" dirty="0"/>
              <a:t>Confidentiality</a:t>
            </a:r>
            <a:r>
              <a:rPr lang="en-US" dirty="0"/>
              <a:t> – protection of patient’s private information</a:t>
            </a:r>
          </a:p>
        </p:txBody>
      </p:sp>
    </p:spTree>
    <p:extLst>
      <p:ext uri="{BB962C8B-B14F-4D97-AF65-F5344CB8AC3E}">
        <p14:creationId xmlns:p14="http://schemas.microsoft.com/office/powerpoint/2010/main" val="306387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767" y="524786"/>
            <a:ext cx="866693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Importance of Communication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Builds </a:t>
            </a:r>
            <a:r>
              <a:rPr lang="en-US" dirty="0"/>
              <a:t>rapport and reduces anxiety</a:t>
            </a:r>
          </a:p>
          <a:p>
            <a:r>
              <a:rPr lang="en-US" dirty="0"/>
              <a:t>Enhances history taking and diagnostic accuracy</a:t>
            </a:r>
          </a:p>
          <a:p>
            <a:r>
              <a:rPr lang="en-US" dirty="0"/>
              <a:t>Improves treatment adherence and patient satisfaction</a:t>
            </a:r>
          </a:p>
          <a:p>
            <a:r>
              <a:rPr lang="en-US" dirty="0"/>
              <a:t>Includes verbal, non-verbal, and </a:t>
            </a:r>
            <a:r>
              <a:rPr lang="en-US" dirty="0" err="1"/>
              <a:t>paraverbal</a:t>
            </a:r>
            <a:r>
              <a:rPr lang="en-US" dirty="0"/>
              <a:t> cues</a:t>
            </a:r>
          </a:p>
        </p:txBody>
      </p:sp>
    </p:spTree>
    <p:extLst>
      <p:ext uri="{BB962C8B-B14F-4D97-AF65-F5344CB8AC3E}">
        <p14:creationId xmlns:p14="http://schemas.microsoft.com/office/powerpoint/2010/main" val="3644673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767" y="524786"/>
            <a:ext cx="866693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Ethical Principles Involved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Autonomy</a:t>
            </a:r>
            <a:r>
              <a:rPr lang="en-US" dirty="0" smtClean="0"/>
              <a:t> </a:t>
            </a:r>
            <a:r>
              <a:rPr lang="en-US" dirty="0"/>
              <a:t>– respect patient’s right to make decisions</a:t>
            </a:r>
          </a:p>
          <a:p>
            <a:r>
              <a:rPr lang="en-US" b="1" dirty="0"/>
              <a:t>Beneficence</a:t>
            </a:r>
            <a:r>
              <a:rPr lang="en-US" dirty="0"/>
              <a:t> – act in patient’s best interest</a:t>
            </a:r>
          </a:p>
          <a:p>
            <a:r>
              <a:rPr lang="en-US" b="1" dirty="0"/>
              <a:t>Non-maleficence</a:t>
            </a:r>
            <a:r>
              <a:rPr lang="en-US" dirty="0"/>
              <a:t> – do no harm</a:t>
            </a:r>
          </a:p>
          <a:p>
            <a:r>
              <a:rPr lang="en-US" b="1" dirty="0"/>
              <a:t>Justice</a:t>
            </a:r>
            <a:r>
              <a:rPr lang="en-US" dirty="0"/>
              <a:t> – fairness in treatment and resource allocation</a:t>
            </a:r>
          </a:p>
        </p:txBody>
      </p:sp>
    </p:spTree>
    <p:extLst>
      <p:ext uri="{BB962C8B-B14F-4D97-AF65-F5344CB8AC3E}">
        <p14:creationId xmlns:p14="http://schemas.microsoft.com/office/powerpoint/2010/main" val="1708338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767" y="524786"/>
            <a:ext cx="866693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Barriers to a Healthy Relationship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 </a:t>
            </a:r>
            <a:r>
              <a:rPr lang="en-US" dirty="0"/>
              <a:t>constraints</a:t>
            </a:r>
          </a:p>
          <a:p>
            <a:r>
              <a:rPr lang="en-US" dirty="0"/>
              <a:t>Language or cultural differences</a:t>
            </a:r>
          </a:p>
          <a:p>
            <a:r>
              <a:rPr lang="en-US" dirty="0"/>
              <a:t>Physician burnout</a:t>
            </a:r>
          </a:p>
          <a:p>
            <a:r>
              <a:rPr lang="en-US" dirty="0"/>
              <a:t>Patient mistrust or fear</a:t>
            </a:r>
          </a:p>
          <a:p>
            <a:r>
              <a:rPr lang="en-US" dirty="0"/>
              <a:t>Poor communication skills</a:t>
            </a:r>
          </a:p>
        </p:txBody>
      </p:sp>
    </p:spTree>
    <p:extLst>
      <p:ext uri="{BB962C8B-B14F-4D97-AF65-F5344CB8AC3E}">
        <p14:creationId xmlns:p14="http://schemas.microsoft.com/office/powerpoint/2010/main" val="3485280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767" y="524786"/>
            <a:ext cx="866693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Improving Doctor–Patient Relationship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Practice </a:t>
            </a:r>
            <a:r>
              <a:rPr lang="en-US" dirty="0"/>
              <a:t>active listening</a:t>
            </a:r>
          </a:p>
          <a:p>
            <a:r>
              <a:rPr lang="en-US" dirty="0"/>
              <a:t>Use empathetic statements</a:t>
            </a:r>
          </a:p>
          <a:p>
            <a:r>
              <a:rPr lang="en-US" dirty="0"/>
              <a:t>Maintain privacy and respect</a:t>
            </a:r>
          </a:p>
          <a:p>
            <a:r>
              <a:rPr lang="en-US" dirty="0"/>
              <a:t>Involve patient in decision-making</a:t>
            </a:r>
          </a:p>
          <a:p>
            <a:r>
              <a:rPr lang="en-US" dirty="0"/>
              <a:t>Provide clear explanations and confirm understanding</a:t>
            </a:r>
          </a:p>
        </p:txBody>
      </p:sp>
    </p:spTree>
    <p:extLst>
      <p:ext uri="{BB962C8B-B14F-4D97-AF65-F5344CB8AC3E}">
        <p14:creationId xmlns:p14="http://schemas.microsoft.com/office/powerpoint/2010/main" val="1900897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767" y="524786"/>
            <a:ext cx="866693" cy="4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4786" y="982132"/>
            <a:ext cx="11068215" cy="538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6780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</TotalTime>
  <Words>241</Words>
  <Application>Microsoft Office PowerPoint</Application>
  <PresentationFormat>Widescreen</PresentationFormat>
  <Paragraphs>48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Organic</vt:lpstr>
      <vt:lpstr>BEHAVIOURAL SCIENCES </vt:lpstr>
      <vt:lpstr>Doctor–Patient Relationship</vt:lpstr>
      <vt:lpstr>Key Models of Doctor–Patient Relationship</vt:lpstr>
      <vt:lpstr>Core Elements of an Effective Relationship</vt:lpstr>
      <vt:lpstr>Importance of Communication</vt:lpstr>
      <vt:lpstr>Ethical Principles Involved</vt:lpstr>
      <vt:lpstr>Barriers to a Healthy Relationship</vt:lpstr>
      <vt:lpstr>Improving Doctor–Patient Relationship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BEHAVIOURAL SCIENCES</dc:title>
  <dc:creator>Moorche</dc:creator>
  <cp:lastModifiedBy>Moorche</cp:lastModifiedBy>
  <cp:revision>2</cp:revision>
  <dcterms:created xsi:type="dcterms:W3CDTF">2025-11-26T13:56:02Z</dcterms:created>
  <dcterms:modified xsi:type="dcterms:W3CDTF">2025-11-26T14:10:46Z</dcterms:modified>
</cp:coreProperties>
</file>