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81"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Functions of the Peripheral Circulation</a:t>
            </a:r>
          </a:p>
        </p:txBody>
      </p:sp>
      <p:sp>
        <p:nvSpPr>
          <p:cNvPr id="3" name="Subtitle 2"/>
          <p:cNvSpPr>
            <a:spLocks noGrp="1"/>
          </p:cNvSpPr>
          <p:nvPr>
            <p:ph type="subTitle" idx="1"/>
          </p:nvPr>
        </p:nvSpPr>
        <p:spPr/>
        <p:txBody>
          <a:bodyPr/>
          <a:lstStyle/>
          <a:p>
            <a:r>
              <a:rPr lang="en-US" dirty="0" smtClean="0"/>
              <a:t>BS Hons</a:t>
            </a:r>
          </a:p>
          <a:p>
            <a:r>
              <a:rPr lang="en-US" dirty="0" err="1" smtClean="0"/>
              <a:t>Awais</a:t>
            </a:r>
            <a:r>
              <a:rPr lang="en-US" dirty="0" smtClean="0"/>
              <a:t> Hamza</a:t>
            </a:r>
            <a:endParaRPr lang="en-US" dirty="0"/>
          </a:p>
        </p:txBody>
      </p:sp>
    </p:spTree>
    <p:extLst>
      <p:ext uri="{BB962C8B-B14F-4D97-AF65-F5344CB8AC3E}">
        <p14:creationId xmlns:p14="http://schemas.microsoft.com/office/powerpoint/2010/main" val="291777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The right pulmonary artery passes to the root of the right lung and divides into two branches. </a:t>
            </a:r>
            <a:endParaRPr lang="en-US" dirty="0" smtClean="0"/>
          </a:p>
          <a:p>
            <a:r>
              <a:rPr lang="en-US" dirty="0" smtClean="0"/>
              <a:t>The </a:t>
            </a:r>
            <a:r>
              <a:rPr lang="en-US" dirty="0"/>
              <a:t>larger branch carries blood to the middle and lower lobes, and the smaller branch to the upper lobe. Within the lung these arteries divide and subdivide into smaller arteries, arterioles and capillaries. The interchange of gases takes place between capillary blood and air in the alveoli of the </a:t>
            </a:r>
            <a:r>
              <a:rPr lang="en-US" dirty="0" smtClean="0"/>
              <a:t>lungs. </a:t>
            </a:r>
            <a:r>
              <a:rPr lang="en-US" dirty="0"/>
              <a:t>In each lung the capillaries containing oxygenated blood join up and eventually form two veins. </a:t>
            </a:r>
          </a:p>
        </p:txBody>
      </p:sp>
    </p:spTree>
    <p:extLst>
      <p:ext uri="{BB962C8B-B14F-4D97-AF65-F5344CB8AC3E}">
        <p14:creationId xmlns:p14="http://schemas.microsoft.com/office/powerpoint/2010/main" val="47140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Two pulmonary veins leave each lung, returning oxygenated blood to the left atrium of the heart. During atrial systole this blood passes into the left ventricle, and during ventricular systole it is forced into the aorta, the first artery of the general circulation. </a:t>
            </a:r>
          </a:p>
        </p:txBody>
      </p:sp>
    </p:spTree>
    <p:extLst>
      <p:ext uri="{BB962C8B-B14F-4D97-AF65-F5344CB8AC3E}">
        <p14:creationId xmlns:p14="http://schemas.microsoft.com/office/powerpoint/2010/main" val="319264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or general circulation</a:t>
            </a:r>
          </a:p>
        </p:txBody>
      </p:sp>
      <p:sp>
        <p:nvSpPr>
          <p:cNvPr id="3" name="Content Placeholder 2"/>
          <p:cNvSpPr>
            <a:spLocks noGrp="1"/>
          </p:cNvSpPr>
          <p:nvPr>
            <p:ph idx="1"/>
          </p:nvPr>
        </p:nvSpPr>
        <p:spPr/>
        <p:txBody>
          <a:bodyPr/>
          <a:lstStyle/>
          <a:p>
            <a:r>
              <a:rPr lang="en-US" dirty="0"/>
              <a:t>The blood pumped out from the left ventricle is carried by the branches of the aorta around the body and is returned to the right atrium of the heart by the superior and inferior venae </a:t>
            </a:r>
            <a:r>
              <a:rPr lang="en-US" dirty="0" err="1"/>
              <a:t>cavae</a:t>
            </a:r>
            <a:r>
              <a:rPr lang="en-US" dirty="0"/>
              <a:t>. </a:t>
            </a:r>
          </a:p>
        </p:txBody>
      </p:sp>
    </p:spTree>
    <p:extLst>
      <p:ext uri="{BB962C8B-B14F-4D97-AF65-F5344CB8AC3E}">
        <p14:creationId xmlns:p14="http://schemas.microsoft.com/office/powerpoint/2010/main" val="25945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control of blood vessels</a:t>
            </a:r>
          </a:p>
        </p:txBody>
      </p:sp>
      <p:sp>
        <p:nvSpPr>
          <p:cNvPr id="3" name="Content Placeholder 2"/>
          <p:cNvSpPr>
            <a:spLocks noGrp="1"/>
          </p:cNvSpPr>
          <p:nvPr>
            <p:ph idx="1"/>
          </p:nvPr>
        </p:nvSpPr>
        <p:spPr/>
        <p:txBody>
          <a:bodyPr/>
          <a:lstStyle/>
          <a:p>
            <a:r>
              <a:rPr lang="en-US" dirty="0"/>
              <a:t>Definition: Mechanisms by which blood flow to a tissue is regulated </a:t>
            </a:r>
            <a:r>
              <a:rPr lang="en-US" b="1" dirty="0"/>
              <a:t>intrinsically</a:t>
            </a:r>
            <a:r>
              <a:rPr lang="en-US" dirty="0"/>
              <a:t> (without nervous or hormonal input).</a:t>
            </a:r>
          </a:p>
          <a:p>
            <a:r>
              <a:rPr lang="en-US" dirty="0"/>
              <a:t>Importance: Ensures </a:t>
            </a:r>
            <a:r>
              <a:rPr lang="en-US" b="1" dirty="0"/>
              <a:t>adequate tissue perfusion</a:t>
            </a:r>
            <a:r>
              <a:rPr lang="en-US" dirty="0"/>
              <a:t> according to </a:t>
            </a:r>
            <a:r>
              <a:rPr lang="en-US" b="1" dirty="0"/>
              <a:t>metabolic demand</a:t>
            </a:r>
            <a:r>
              <a:rPr lang="en-US" dirty="0"/>
              <a:t>.</a:t>
            </a:r>
          </a:p>
          <a:p>
            <a:endParaRPr lang="en-US" dirty="0"/>
          </a:p>
        </p:txBody>
      </p:sp>
    </p:spTree>
    <p:extLst>
      <p:ext uri="{BB962C8B-B14F-4D97-AF65-F5344CB8AC3E}">
        <p14:creationId xmlns:p14="http://schemas.microsoft.com/office/powerpoint/2010/main" val="391899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Mechanisms of Local Control</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Metabolic (Chemical) Control</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Tissue produces vasodilators: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CO₂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 (acidosis)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Adenosine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Effect: </a:t>
            </a:r>
            <a:r>
              <a:rPr kumimoji="0" lang="en-US" altLang="en-US" sz="1800" b="1" i="0" u="none" strike="noStrike" cap="none" normalizeH="0" baseline="0" smtClean="0">
                <a:ln>
                  <a:noFill/>
                </a:ln>
                <a:solidFill>
                  <a:schemeClr val="tx1"/>
                </a:solidFill>
                <a:effectLst/>
                <a:latin typeface="Arial" panose="020B0604020202020204" pitchFamily="34" charset="0"/>
              </a:rPr>
              <a:t>Arteriolar dilation → increased blood flow</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Endothelial Factors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Nitric oxide (NO) → vasodilation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Endothelin → vasoconstriction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664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Myogenic Control</a:t>
            </a:r>
          </a:p>
        </p:txBody>
      </p:sp>
      <p:sp>
        <p:nvSpPr>
          <p:cNvPr id="4" name="Rectangle 1"/>
          <p:cNvSpPr>
            <a:spLocks noGrp="1" noChangeArrowheads="1"/>
          </p:cNvSpPr>
          <p:nvPr>
            <p:ph idx="1"/>
          </p:nvPr>
        </p:nvSpPr>
        <p:spPr bwMode="auto">
          <a:xfrm>
            <a:off x="1230747"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Definition:</a:t>
            </a:r>
            <a:r>
              <a:rPr kumimoji="0" lang="en-US" altLang="en-US" sz="1800" b="0" i="0" u="none" strike="noStrike" cap="none" normalizeH="0" baseline="0" smtClean="0">
                <a:ln>
                  <a:noFill/>
                </a:ln>
                <a:solidFill>
                  <a:schemeClr val="tx1"/>
                </a:solidFill>
                <a:effectLst/>
                <a:latin typeface="Arial" panose="020B0604020202020204" pitchFamily="34" charset="0"/>
              </a:rPr>
              <a:t> Vascular smooth muscle responds directly to </a:t>
            </a:r>
            <a:r>
              <a:rPr kumimoji="0" lang="en-US" altLang="en-US" sz="1800" b="1" i="0" u="none" strike="noStrike" cap="none" normalizeH="0" baseline="0" smtClean="0">
                <a:ln>
                  <a:noFill/>
                </a:ln>
                <a:solidFill>
                  <a:schemeClr val="tx1"/>
                </a:solidFill>
                <a:effectLst/>
                <a:latin typeface="Arial" panose="020B0604020202020204" pitchFamily="34" charset="0"/>
              </a:rPr>
              <a:t>pressure changes</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 BP → vessel stretches → smooth muscle </a:t>
            </a:r>
            <a:r>
              <a:rPr kumimoji="0" lang="en-US" altLang="en-US" sz="1800" b="1" i="0" u="none" strike="noStrike" cap="none" normalizeH="0" baseline="0" smtClean="0">
                <a:ln>
                  <a:noFill/>
                </a:ln>
                <a:solidFill>
                  <a:schemeClr val="tx1"/>
                </a:solidFill>
                <a:effectLst/>
                <a:latin typeface="Arial" panose="020B0604020202020204" pitchFamily="34" charset="0"/>
              </a:rPr>
              <a:t>contracts</a:t>
            </a:r>
            <a:r>
              <a:rPr kumimoji="0" lang="en-US" altLang="en-US" sz="1800" b="0" i="0" u="none" strike="noStrike" cap="none" normalizeH="0" baseline="0" smtClean="0">
                <a:ln>
                  <a:noFill/>
                </a:ln>
                <a:solidFill>
                  <a:schemeClr val="tx1"/>
                </a:solidFill>
                <a:effectLst/>
                <a:latin typeface="Arial" panose="020B0604020202020204" pitchFamily="34" charset="0"/>
              </a:rPr>
              <a:t> → maintains constant 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 BP → smooth muscle </a:t>
            </a:r>
            <a:r>
              <a:rPr kumimoji="0" lang="en-US" altLang="en-US" sz="1800" b="1" i="0" u="none" strike="noStrike" cap="none" normalizeH="0" baseline="0" smtClean="0">
                <a:ln>
                  <a:noFill/>
                </a:ln>
                <a:solidFill>
                  <a:schemeClr val="tx1"/>
                </a:solidFill>
                <a:effectLst/>
                <a:latin typeface="Arial" panose="020B0604020202020204" pitchFamily="34" charset="0"/>
              </a:rPr>
              <a:t>relaxes</a:t>
            </a:r>
            <a:r>
              <a:rPr kumimoji="0" lang="en-US" altLang="en-US" sz="1800" b="0" i="0" u="none" strike="noStrike" cap="none" normalizeH="0" baseline="0" smtClean="0">
                <a:ln>
                  <a:noFill/>
                </a:ln>
                <a:solidFill>
                  <a:schemeClr val="tx1"/>
                </a:solidFill>
                <a:effectLst/>
                <a:latin typeface="Arial" panose="020B0604020202020204" pitchFamily="34" charset="0"/>
              </a:rPr>
              <a:t> → allows more 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Protects tissues from </a:t>
            </a:r>
            <a:r>
              <a:rPr kumimoji="0" lang="en-US" altLang="en-US" sz="1800" b="1" i="0" u="none" strike="noStrike" cap="none" normalizeH="0" baseline="0" smtClean="0">
                <a:ln>
                  <a:noFill/>
                </a:ln>
                <a:solidFill>
                  <a:schemeClr val="tx1"/>
                </a:solidFill>
                <a:effectLst/>
                <a:latin typeface="Arial" panose="020B0604020202020204" pitchFamily="34" charset="0"/>
              </a:rPr>
              <a:t>over- or under-perfusion</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258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Local Controls (Tissue-Specific)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216447"/>
              </p:ext>
            </p:extLst>
          </p:nvPr>
        </p:nvGraphicFramePr>
        <p:xfrm>
          <a:off x="1295400" y="2447635"/>
          <a:ext cx="9601200" cy="3676075"/>
        </p:xfrm>
        <a:graphic>
          <a:graphicData uri="http://schemas.openxmlformats.org/drawingml/2006/table">
            <a:tbl>
              <a:tblPr/>
              <a:tblGrid>
                <a:gridCol w="3200400">
                  <a:extLst>
                    <a:ext uri="{9D8B030D-6E8A-4147-A177-3AD203B41FA5}">
                      <a16:colId xmlns:a16="http://schemas.microsoft.com/office/drawing/2014/main" val="2634009390"/>
                    </a:ext>
                  </a:extLst>
                </a:gridCol>
                <a:gridCol w="3200400">
                  <a:extLst>
                    <a:ext uri="{9D8B030D-6E8A-4147-A177-3AD203B41FA5}">
                      <a16:colId xmlns:a16="http://schemas.microsoft.com/office/drawing/2014/main" val="96894520"/>
                    </a:ext>
                  </a:extLst>
                </a:gridCol>
                <a:gridCol w="3200400">
                  <a:extLst>
                    <a:ext uri="{9D8B030D-6E8A-4147-A177-3AD203B41FA5}">
                      <a16:colId xmlns:a16="http://schemas.microsoft.com/office/drawing/2014/main" val="1192325445"/>
                    </a:ext>
                  </a:extLst>
                </a:gridCol>
              </a:tblGrid>
              <a:tr h="735215">
                <a:tc>
                  <a:txBody>
                    <a:bodyPr/>
                    <a:lstStyle/>
                    <a:p>
                      <a:r>
                        <a:rPr lang="en-US" b="1" dirty="0"/>
                        <a:t>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Local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6975163"/>
                  </a:ext>
                </a:extLst>
              </a:tr>
              <a:tr h="735215">
                <a:tc>
                  <a:txBody>
                    <a:bodyPr/>
                    <a:lstStyle/>
                    <a:p>
                      <a:r>
                        <a:rPr lang="en-US" dirty="0"/>
                        <a:t>Skeletal muscle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Adenosine, K⁺, lactate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883686"/>
                  </a:ext>
                </a:extLst>
              </a:tr>
              <a:tr h="735215">
                <a:tc>
                  <a:txBody>
                    <a:bodyPr/>
                    <a:lstStyle/>
                    <a:p>
                      <a:r>
                        <a:rPr lang="en-US" dirty="0"/>
                        <a:t>Brain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343445"/>
                  </a:ext>
                </a:extLst>
              </a:tr>
              <a:tr h="735215">
                <a:tc>
                  <a:txBody>
                    <a:bodyPr/>
                    <a:lstStyle/>
                    <a:p>
                      <a:r>
                        <a:rPr lang="en-US"/>
                        <a:t>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Adenosine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452731"/>
                  </a:ext>
                </a:extLst>
              </a:tr>
              <a:tr h="735215">
                <a:tc>
                  <a:txBody>
                    <a:bodyPr/>
                    <a:lstStyle/>
                    <a:p>
                      <a:r>
                        <a:rPr lang="en-US"/>
                        <a:t>Skin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Temperature (local heat)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607548"/>
                  </a:ext>
                </a:extLst>
              </a:tr>
            </a:tbl>
          </a:graphicData>
        </a:graphic>
      </p:graphicFrame>
    </p:spTree>
    <p:extLst>
      <p:ext uri="{BB962C8B-B14F-4D97-AF65-F5344CB8AC3E}">
        <p14:creationId xmlns:p14="http://schemas.microsoft.com/office/powerpoint/2010/main" val="2450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Nervous Control of Blood Vessels</a:t>
            </a:r>
          </a:p>
        </p:txBody>
      </p:sp>
      <p:sp>
        <p:nvSpPr>
          <p:cNvPr id="4" name="Rectangle 1"/>
          <p:cNvSpPr>
            <a:spLocks noGrp="1" noChangeArrowheads="1"/>
          </p:cNvSpPr>
          <p:nvPr>
            <p:ph idx="1"/>
          </p:nvPr>
        </p:nvSpPr>
        <p:spPr bwMode="auto">
          <a:xfrm>
            <a:off x="1369292" y="2517062"/>
            <a:ext cx="86645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Definition: Regulation of vascular tone by the </a:t>
            </a:r>
            <a:r>
              <a:rPr kumimoji="0" lang="en-US" altLang="en-US" sz="1800" b="1" i="0" u="none" strike="noStrike" cap="none" normalizeH="0" baseline="0" dirty="0" smtClean="0">
                <a:ln>
                  <a:noFill/>
                </a:ln>
                <a:solidFill>
                  <a:schemeClr val="tx1"/>
                </a:solidFill>
                <a:effectLst/>
                <a:latin typeface="Arial" panose="020B0604020202020204" pitchFamily="34" charset="0"/>
              </a:rPr>
              <a:t>autonomic nervous system (ANS)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Purpose: Maintain </a:t>
            </a:r>
            <a:r>
              <a:rPr kumimoji="0" lang="en-US" altLang="en-US" sz="1800" b="1" i="0" u="none" strike="noStrike" cap="none" normalizeH="0" baseline="0" dirty="0" smtClean="0">
                <a:ln>
                  <a:noFill/>
                </a:ln>
                <a:solidFill>
                  <a:schemeClr val="tx1"/>
                </a:solidFill>
                <a:effectLst/>
                <a:latin typeface="Arial" panose="020B0604020202020204" pitchFamily="34" charset="0"/>
              </a:rPr>
              <a:t>blood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redistribute blood flow</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respond to </a:t>
            </a:r>
            <a:r>
              <a:rPr kumimoji="0" lang="en-US" altLang="en-US" sz="1800" b="1" i="0" u="none" strike="noStrike" cap="none" normalizeH="0" baseline="0" dirty="0" smtClean="0">
                <a:ln>
                  <a:noFill/>
                </a:ln>
                <a:solidFill>
                  <a:schemeClr val="tx1"/>
                </a:solidFill>
                <a:effectLst/>
                <a:latin typeface="Arial" panose="020B0604020202020204" pitchFamily="34" charset="0"/>
              </a:rPr>
              <a:t>stress or exercise</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15746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Sympathetic Nervous System (SNS)</a:t>
            </a:r>
          </a:p>
        </p:txBody>
      </p:sp>
      <p:sp>
        <p:nvSpPr>
          <p:cNvPr id="4" name="Rectangle 1"/>
          <p:cNvSpPr>
            <a:spLocks noGrp="1" noChangeArrowheads="1"/>
          </p:cNvSpPr>
          <p:nvPr>
            <p:ph idx="1"/>
          </p:nvPr>
        </p:nvSpPr>
        <p:spPr bwMode="auto">
          <a:xfrm>
            <a:off x="1295402" y="219671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Main controller of </a:t>
            </a:r>
            <a:r>
              <a:rPr kumimoji="0" lang="en-US" altLang="en-US" sz="1800" b="1" i="0" u="none" strike="noStrike" cap="none" normalizeH="0" baseline="0" dirty="0" smtClean="0">
                <a:ln>
                  <a:noFill/>
                </a:ln>
                <a:solidFill>
                  <a:schemeClr val="tx1"/>
                </a:solidFill>
                <a:effectLst/>
                <a:latin typeface="Arial" panose="020B0604020202020204" pitchFamily="34" charset="0"/>
              </a:rPr>
              <a:t>vascular tone</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Neurotransmitter:</a:t>
            </a:r>
            <a:r>
              <a:rPr kumimoji="0" lang="en-US" altLang="en-US" sz="1800" b="0" i="0" u="none" strike="noStrike" cap="none" normalizeH="0" baseline="0" dirty="0" smtClean="0">
                <a:ln>
                  <a:noFill/>
                </a:ln>
                <a:solidFill>
                  <a:schemeClr val="tx1"/>
                </a:solidFill>
                <a:effectLst/>
                <a:latin typeface="Arial" panose="020B0604020202020204" pitchFamily="34" charset="0"/>
              </a:rPr>
              <a:t> Norepinephrine (NE)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Receptors: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α₁ receptors:</a:t>
            </a:r>
            <a:r>
              <a:rPr kumimoji="0" lang="en-US" altLang="en-US" sz="1800" b="0" i="0" u="none" strike="noStrike" cap="none" normalizeH="0" baseline="0" dirty="0" smtClean="0">
                <a:ln>
                  <a:noFill/>
                </a:ln>
                <a:solidFill>
                  <a:schemeClr val="tx1"/>
                </a:solidFill>
                <a:effectLst/>
                <a:latin typeface="Arial" panose="020B0604020202020204" pitchFamily="34" charset="0"/>
              </a:rPr>
              <a:t> Vasoconstriction (most blood vessels)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β₂ receptors:</a:t>
            </a:r>
            <a:r>
              <a:rPr kumimoji="0" lang="en-US" altLang="en-US" sz="1800" b="0" i="0" u="none" strike="noStrike" cap="none" normalizeH="0" baseline="0" dirty="0" smtClean="0">
                <a:ln>
                  <a:noFill/>
                </a:ln>
                <a:solidFill>
                  <a:schemeClr val="tx1"/>
                </a:solidFill>
                <a:effectLst/>
                <a:latin typeface="Arial" panose="020B0604020202020204" pitchFamily="34" charset="0"/>
              </a:rPr>
              <a:t> Vasodilation (skeletal muscle arterioles)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Effects: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Total peripheral resistance → ↑ BP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Redirects blood to </a:t>
            </a:r>
            <a:r>
              <a:rPr kumimoji="0" lang="en-US" altLang="en-US" sz="1800" b="1" i="0" u="none" strike="noStrike" cap="none" normalizeH="0" baseline="0" dirty="0" smtClean="0">
                <a:ln>
                  <a:noFill/>
                </a:ln>
                <a:solidFill>
                  <a:schemeClr val="tx1"/>
                </a:solidFill>
                <a:effectLst/>
                <a:latin typeface="Arial" panose="020B0604020202020204" pitchFamily="34" charset="0"/>
              </a:rPr>
              <a:t>heart, brain, skeletal muscles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740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Parasympathetic Nervous System (PNS)</a:t>
            </a:r>
          </a:p>
        </p:txBody>
      </p:sp>
      <p:sp>
        <p:nvSpPr>
          <p:cNvPr id="4" name="Rectangle 1"/>
          <p:cNvSpPr>
            <a:spLocks noGrp="1" noChangeArrowheads="1"/>
          </p:cNvSpPr>
          <p:nvPr>
            <p:ph idx="1"/>
          </p:nvPr>
        </p:nvSpPr>
        <p:spPr bwMode="auto">
          <a:xfrm>
            <a:off x="1295402" y="181802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Limited role in vascular control.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Releases </a:t>
            </a:r>
            <a:r>
              <a:rPr kumimoji="0" lang="en-US" altLang="en-US" sz="1800" b="1" i="0" u="none" strike="noStrike" cap="none" normalizeH="0" baseline="0" smtClean="0">
                <a:ln>
                  <a:noFill/>
                </a:ln>
                <a:solidFill>
                  <a:schemeClr val="tx1"/>
                </a:solidFill>
                <a:effectLst/>
                <a:latin typeface="Arial" panose="020B0604020202020204" pitchFamily="34" charset="0"/>
              </a:rPr>
              <a:t>acetylcholine (ACh)</a:t>
            </a:r>
            <a:r>
              <a:rPr kumimoji="0" lang="en-US" altLang="en-US" sz="1800" b="0" i="0" u="none" strike="noStrike" cap="none" normalizeH="0" baseline="0" smtClean="0">
                <a:ln>
                  <a:noFill/>
                </a:ln>
                <a:solidFill>
                  <a:schemeClr val="tx1"/>
                </a:solidFill>
                <a:effectLst/>
                <a:latin typeface="Arial" panose="020B0604020202020204" pitchFamily="34" charset="0"/>
              </a:rPr>
              <a:t> on some vessels (e.g., genitalia, salivary glands)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Causes </a:t>
            </a:r>
            <a:r>
              <a:rPr kumimoji="0" lang="en-US" altLang="en-US" sz="1800" b="1" i="0" u="none" strike="noStrike" cap="none" normalizeH="0" baseline="0" smtClean="0">
                <a:ln>
                  <a:noFill/>
                </a:ln>
                <a:solidFill>
                  <a:schemeClr val="tx1"/>
                </a:solidFill>
                <a:effectLst/>
                <a:latin typeface="Arial" panose="020B0604020202020204" pitchFamily="34" charset="0"/>
              </a:rPr>
              <a:t>vasodilation</a:t>
            </a:r>
            <a:r>
              <a:rPr kumimoji="0" lang="en-US" altLang="en-US" sz="1800" b="0" i="0" u="none" strike="noStrike" cap="none" normalizeH="0" baseline="0" smtClean="0">
                <a:ln>
                  <a:noFill/>
                </a:ln>
                <a:solidFill>
                  <a:schemeClr val="tx1"/>
                </a:solidFill>
                <a:effectLst/>
                <a:latin typeface="Arial" panose="020B0604020202020204" pitchFamily="34" charset="0"/>
              </a:rPr>
              <a:t> via nitric oxide (NO) release from endothelium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Overall: PNS </a:t>
            </a:r>
            <a:r>
              <a:rPr kumimoji="0" lang="en-US" altLang="en-US" sz="1800" b="1" i="0" u="none" strike="noStrike" cap="none" normalizeH="0" baseline="0" smtClean="0">
                <a:ln>
                  <a:noFill/>
                </a:ln>
                <a:solidFill>
                  <a:schemeClr val="tx1"/>
                </a:solidFill>
                <a:effectLst/>
                <a:latin typeface="Arial" panose="020B0604020202020204" pitchFamily="34" charset="0"/>
              </a:rPr>
              <a:t>minor contributor</a:t>
            </a:r>
            <a:r>
              <a:rPr kumimoji="0" lang="en-US" altLang="en-US" sz="1800" b="0" i="0" u="none" strike="noStrike" cap="none" normalizeH="0" baseline="0" smtClean="0">
                <a:ln>
                  <a:noFill/>
                </a:ln>
                <a:solidFill>
                  <a:schemeClr val="tx1"/>
                </a:solidFill>
                <a:effectLst/>
                <a:latin typeface="Arial" panose="020B0604020202020204" pitchFamily="34" charset="0"/>
              </a:rPr>
              <a:t> to systemic vascular tone</a:t>
            </a:r>
          </a:p>
        </p:txBody>
      </p:sp>
    </p:spTree>
    <p:extLst>
      <p:ext uri="{BB962C8B-B14F-4D97-AF65-F5344CB8AC3E}">
        <p14:creationId xmlns:p14="http://schemas.microsoft.com/office/powerpoint/2010/main" val="117100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Peripheral Circulation</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Peripheral circulation = </a:t>
            </a:r>
            <a:r>
              <a:rPr kumimoji="0" lang="en-US" altLang="en-US" sz="1800" b="1" i="0" u="none" strike="noStrike" cap="none" normalizeH="0" baseline="0" smtClean="0">
                <a:ln>
                  <a:noFill/>
                </a:ln>
                <a:solidFill>
                  <a:schemeClr val="tx1"/>
                </a:solidFill>
                <a:effectLst/>
                <a:latin typeface="Arial" panose="020B0604020202020204" pitchFamily="34" charset="0"/>
              </a:rPr>
              <a:t>all blood vessels outside the heart</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Includes: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Arterioles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Capillaries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Venules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Main purpose: </a:t>
            </a:r>
            <a:r>
              <a:rPr kumimoji="0" lang="en-US" altLang="en-US" sz="1800" b="1" i="0" u="none" strike="noStrike" cap="none" normalizeH="0" baseline="0" smtClean="0">
                <a:ln>
                  <a:noFill/>
                </a:ln>
                <a:solidFill>
                  <a:schemeClr val="tx1"/>
                </a:solidFill>
                <a:effectLst/>
                <a:latin typeface="Arial" panose="020B0604020202020204" pitchFamily="34" charset="0"/>
              </a:rPr>
              <a:t>Deliver blood to tissues and return it to the heart</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46233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Baroreceptor Reflex (Fast BP Control)</a:t>
            </a:r>
          </a:p>
        </p:txBody>
      </p:sp>
      <p:sp>
        <p:nvSpPr>
          <p:cNvPr id="4" name="Rectangle 1"/>
          <p:cNvSpPr>
            <a:spLocks noGrp="1" noChangeArrowheads="1"/>
          </p:cNvSpPr>
          <p:nvPr>
            <p:ph idx="1"/>
          </p:nvPr>
        </p:nvSpPr>
        <p:spPr bwMode="auto">
          <a:xfrm>
            <a:off x="1369292" y="1744132"/>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Sensors:</a:t>
            </a:r>
            <a:r>
              <a:rPr kumimoji="0" lang="en-US" altLang="en-US" sz="1800" b="0" i="0" u="none" strike="noStrike" cap="none" normalizeH="0" baseline="0" dirty="0" smtClean="0">
                <a:ln>
                  <a:noFill/>
                </a:ln>
                <a:solidFill>
                  <a:schemeClr val="tx1"/>
                </a:solidFill>
                <a:effectLst/>
                <a:latin typeface="Arial" panose="020B0604020202020204" pitchFamily="34" charset="0"/>
              </a:rPr>
              <a:t> Carotid sinus &amp; aortic arch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Mechanism: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BP → ↑ baroreceptor firing → ↓ SNS, ↑ PNS → vasodilation,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BP → ↓ baroreceptor firing → ↑ SNS, ↓ PNS → vasoconstriction,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Function: Rapid </a:t>
            </a:r>
            <a:r>
              <a:rPr kumimoji="0" lang="en-US" altLang="en-US" sz="1800" b="1" i="0" u="none" strike="noStrike" cap="none" normalizeH="0" baseline="0" dirty="0" smtClean="0">
                <a:ln>
                  <a:noFill/>
                </a:ln>
                <a:solidFill>
                  <a:schemeClr val="tx1"/>
                </a:solidFill>
                <a:effectLst/>
                <a:latin typeface="Arial" panose="020B0604020202020204" pitchFamily="34" charset="0"/>
              </a:rPr>
              <a:t>moment-to-moment BP regulation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269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Arterial Blood Pressure (BP)</a:t>
            </a:r>
          </a:p>
        </p:txBody>
      </p:sp>
      <p:sp>
        <p:nvSpPr>
          <p:cNvPr id="4" name="Rectangle 1"/>
          <p:cNvSpPr>
            <a:spLocks noGrp="1" noChangeArrowheads="1"/>
          </p:cNvSpPr>
          <p:nvPr>
            <p:ph idx="1"/>
          </p:nvPr>
        </p:nvSpPr>
        <p:spPr bwMode="auto">
          <a:xfrm>
            <a:off x="1184565" y="2609426"/>
            <a:ext cx="9436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Definition: Mechanisms that maintain </a:t>
            </a:r>
            <a:r>
              <a:rPr kumimoji="0" lang="en-US" altLang="en-US" sz="1800" b="1" i="0" u="none" strike="noStrike" cap="none" normalizeH="0" baseline="0" dirty="0" smtClean="0">
                <a:ln>
                  <a:noFill/>
                </a:ln>
                <a:solidFill>
                  <a:schemeClr val="tx1"/>
                </a:solidFill>
                <a:effectLst/>
                <a:latin typeface="Arial" panose="020B0604020202020204" pitchFamily="34" charset="0"/>
              </a:rPr>
              <a:t>BP within a normal range</a:t>
            </a:r>
            <a:r>
              <a:rPr kumimoji="0" lang="en-US" altLang="en-US" sz="1800" b="0" i="0" u="none" strike="noStrike" cap="none" normalizeH="0" baseline="0" dirty="0" smtClean="0">
                <a:ln>
                  <a:noFill/>
                </a:ln>
                <a:solidFill>
                  <a:schemeClr val="tx1"/>
                </a:solidFill>
                <a:effectLst/>
                <a:latin typeface="Arial" panose="020B0604020202020204" pitchFamily="34" charset="0"/>
              </a:rPr>
              <a:t> (~120/80 mmHg at rest).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Importance: Ensures </a:t>
            </a:r>
            <a:r>
              <a:rPr kumimoji="0" lang="en-US" altLang="en-US" sz="1800" b="1" i="0" u="none" strike="noStrike" cap="none" normalizeH="0" baseline="0" dirty="0" smtClean="0">
                <a:ln>
                  <a:noFill/>
                </a:ln>
                <a:solidFill>
                  <a:schemeClr val="tx1"/>
                </a:solidFill>
                <a:effectLst/>
                <a:latin typeface="Arial" panose="020B0604020202020204" pitchFamily="34" charset="0"/>
              </a:rPr>
              <a:t>adequate tissue perfusion</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organ function</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376218" y="3532756"/>
            <a:ext cx="8977746" cy="1754326"/>
          </a:xfrm>
          <a:prstGeom prst="rect">
            <a:avLst/>
          </a:prstGeom>
          <a:noFill/>
        </p:spPr>
        <p:txBody>
          <a:bodyPr wrap="square" rtlCol="0">
            <a:spAutoFit/>
          </a:bodyPr>
          <a:lstStyle/>
          <a:p>
            <a:r>
              <a:rPr lang="en-US" b="1" dirty="0" smtClean="0">
                <a:latin typeface="Bahnschrift" panose="020B0502040204020203" pitchFamily="34" charset="0"/>
              </a:rPr>
              <a:t>Short-term Regulation:</a:t>
            </a:r>
            <a:r>
              <a:rPr lang="en-US" dirty="0" smtClean="0">
                <a:latin typeface="Bahnschrift" panose="020B0502040204020203" pitchFamily="34" charset="0"/>
              </a:rPr>
              <a:t> </a:t>
            </a:r>
            <a:r>
              <a:rPr lang="en-US" dirty="0">
                <a:latin typeface="Bahnschrift" panose="020B0502040204020203" pitchFamily="34" charset="0"/>
              </a:rPr>
              <a:t>Neural (baroreceptors, SNS/PNS)</a:t>
            </a:r>
          </a:p>
          <a:p>
            <a:r>
              <a:rPr lang="en-US" b="1" dirty="0">
                <a:latin typeface="Bahnschrift" panose="020B0502040204020203" pitchFamily="34" charset="0"/>
              </a:rPr>
              <a:t>Medium-term:</a:t>
            </a:r>
            <a:r>
              <a:rPr lang="en-US" dirty="0">
                <a:latin typeface="Bahnschrift" panose="020B0502040204020203" pitchFamily="34" charset="0"/>
              </a:rPr>
              <a:t> Hormonal (RAAS, ADH, ANP)</a:t>
            </a:r>
          </a:p>
          <a:p>
            <a:r>
              <a:rPr lang="en-US" b="1" dirty="0">
                <a:latin typeface="Bahnschrift" panose="020B0502040204020203" pitchFamily="34" charset="0"/>
              </a:rPr>
              <a:t>Long-term:</a:t>
            </a:r>
            <a:r>
              <a:rPr lang="en-US" dirty="0">
                <a:latin typeface="Bahnschrift" panose="020B0502040204020203" pitchFamily="34" charset="0"/>
              </a:rPr>
              <a:t> Renal control (blood volume)</a:t>
            </a:r>
          </a:p>
          <a:p>
            <a:r>
              <a:rPr lang="en-US" dirty="0">
                <a:latin typeface="Bahnschrift" panose="020B0502040204020203" pitchFamily="34" charset="0"/>
              </a:rPr>
              <a:t>BP regulation is </a:t>
            </a:r>
            <a:r>
              <a:rPr lang="en-US" b="1" dirty="0">
                <a:latin typeface="Bahnschrift" panose="020B0502040204020203" pitchFamily="34" charset="0"/>
              </a:rPr>
              <a:t>dynamic</a:t>
            </a:r>
            <a:r>
              <a:rPr lang="en-US" dirty="0">
                <a:latin typeface="Bahnschrift" panose="020B0502040204020203" pitchFamily="34" charset="0"/>
              </a:rPr>
              <a:t>, integrating </a:t>
            </a:r>
            <a:r>
              <a:rPr lang="en-US" b="1" dirty="0">
                <a:latin typeface="Bahnschrift" panose="020B0502040204020203" pitchFamily="34" charset="0"/>
              </a:rPr>
              <a:t>nervous, hormonal, and renal mechanisms</a:t>
            </a:r>
            <a:r>
              <a:rPr lang="en-US" dirty="0">
                <a:latin typeface="Bahnschrift" panose="020B0502040204020203" pitchFamily="34" charset="0"/>
              </a:rPr>
              <a:t> to maintain perfusion.</a:t>
            </a:r>
          </a:p>
          <a:p>
            <a:endParaRPr lang="en-US" dirty="0"/>
          </a:p>
        </p:txBody>
      </p:sp>
    </p:spTree>
    <p:extLst>
      <p:ext uri="{BB962C8B-B14F-4D97-AF65-F5344CB8AC3E}">
        <p14:creationId xmlns:p14="http://schemas.microsoft.com/office/powerpoint/2010/main" val="169722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blood pressure (BP)</a:t>
            </a:r>
          </a:p>
        </p:txBody>
      </p:sp>
      <p:sp>
        <p:nvSpPr>
          <p:cNvPr id="3" name="Content Placeholder 2"/>
          <p:cNvSpPr>
            <a:spLocks noGrp="1"/>
          </p:cNvSpPr>
          <p:nvPr>
            <p:ph idx="1"/>
          </p:nvPr>
        </p:nvSpPr>
        <p:spPr/>
        <p:txBody>
          <a:bodyPr/>
          <a:lstStyle/>
          <a:p>
            <a:r>
              <a:rPr lang="en-US" dirty="0"/>
              <a:t>Blood pressure is controlled in two ways: </a:t>
            </a:r>
            <a:endParaRPr lang="en-US" dirty="0" smtClean="0"/>
          </a:p>
          <a:p>
            <a:r>
              <a:rPr lang="en-US" dirty="0" smtClean="0"/>
              <a:t>• </a:t>
            </a:r>
            <a:r>
              <a:rPr lang="en-US" dirty="0"/>
              <a:t>short-term control, on a moment-to-moment basis, which mainly involves the baroreceptor reflex, to be discussed below, and also chemoreceptors and circulating hormones </a:t>
            </a:r>
            <a:endParaRPr lang="en-US" dirty="0" smtClean="0"/>
          </a:p>
          <a:p>
            <a:r>
              <a:rPr lang="en-US" dirty="0" smtClean="0"/>
              <a:t>• </a:t>
            </a:r>
            <a:r>
              <a:rPr lang="en-US" dirty="0"/>
              <a:t>long-term control, which involves regulation of blood volume by the kidneys and the renin—angiotensin— aldosterone system</a:t>
            </a:r>
          </a:p>
        </p:txBody>
      </p:sp>
    </p:spTree>
    <p:extLst>
      <p:ext uri="{BB962C8B-B14F-4D97-AF65-F5344CB8AC3E}">
        <p14:creationId xmlns:p14="http://schemas.microsoft.com/office/powerpoint/2010/main" val="307113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lymphatic system</a:t>
            </a:r>
          </a:p>
        </p:txBody>
      </p:sp>
      <p:sp>
        <p:nvSpPr>
          <p:cNvPr id="3" name="Content Placeholder 2"/>
          <p:cNvSpPr>
            <a:spLocks noGrp="1"/>
          </p:cNvSpPr>
          <p:nvPr>
            <p:ph idx="1"/>
          </p:nvPr>
        </p:nvSpPr>
        <p:spPr/>
        <p:txBody>
          <a:bodyPr/>
          <a:lstStyle/>
          <a:p>
            <a:r>
              <a:rPr lang="en-US" dirty="0"/>
              <a:t>All body tissues are bathed in tissue fluid, consisting of the diffusible constituents of blood and waste materials from cells. </a:t>
            </a:r>
            <a:endParaRPr lang="en-US" dirty="0" smtClean="0"/>
          </a:p>
          <a:p>
            <a:r>
              <a:rPr lang="en-US" dirty="0" smtClean="0"/>
              <a:t>Some </a:t>
            </a:r>
            <a:r>
              <a:rPr lang="en-US" dirty="0"/>
              <a:t>tissue fluid returns to the capillaries at their venous end and the remainder diffuses through the more permeable walls of the lymph capillaries and becomes lymph. </a:t>
            </a:r>
            <a:endParaRPr lang="en-US" dirty="0" smtClean="0"/>
          </a:p>
          <a:p>
            <a:r>
              <a:rPr lang="en-US" dirty="0" smtClean="0"/>
              <a:t>Lymph </a:t>
            </a:r>
            <a:r>
              <a:rPr lang="en-US" dirty="0"/>
              <a:t>passes through vessels of increasing size and a varying number of lymph nodes before returning to the blood</a:t>
            </a:r>
          </a:p>
        </p:txBody>
      </p:sp>
    </p:spTree>
    <p:extLst>
      <p:ext uri="{BB962C8B-B14F-4D97-AF65-F5344CB8AC3E}">
        <p14:creationId xmlns:p14="http://schemas.microsoft.com/office/powerpoint/2010/main" val="321774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normAutofit lnSpcReduction="10000"/>
          </a:bodyPr>
          <a:lstStyle/>
          <a:p>
            <a:r>
              <a:rPr lang="en-US" dirty="0"/>
              <a:t>The lymphatic </a:t>
            </a:r>
            <a:r>
              <a:rPr lang="en-US" dirty="0" smtClean="0"/>
              <a:t>system </a:t>
            </a:r>
            <a:r>
              <a:rPr lang="en-US" dirty="0"/>
              <a:t>consists of</a:t>
            </a:r>
            <a:r>
              <a:rPr lang="en-US" dirty="0" smtClean="0"/>
              <a:t>:</a:t>
            </a:r>
          </a:p>
          <a:p>
            <a:r>
              <a:rPr lang="en-US" dirty="0" smtClean="0"/>
              <a:t> </a:t>
            </a:r>
            <a:r>
              <a:rPr lang="en-US" dirty="0"/>
              <a:t>• lymph </a:t>
            </a:r>
            <a:endParaRPr lang="en-US" dirty="0" smtClean="0"/>
          </a:p>
          <a:p>
            <a:r>
              <a:rPr lang="en-US" dirty="0" smtClean="0"/>
              <a:t>• </a:t>
            </a:r>
            <a:r>
              <a:rPr lang="en-US" dirty="0"/>
              <a:t>lymph vessels </a:t>
            </a:r>
            <a:endParaRPr lang="en-US" dirty="0" smtClean="0"/>
          </a:p>
          <a:p>
            <a:r>
              <a:rPr lang="en-US" dirty="0" smtClean="0"/>
              <a:t>• </a:t>
            </a:r>
            <a:r>
              <a:rPr lang="en-US" dirty="0"/>
              <a:t>lymph nodes </a:t>
            </a:r>
            <a:endParaRPr lang="en-US" dirty="0" smtClean="0"/>
          </a:p>
          <a:p>
            <a:r>
              <a:rPr lang="en-US" dirty="0" smtClean="0"/>
              <a:t>• </a:t>
            </a:r>
            <a:r>
              <a:rPr lang="en-US" dirty="0"/>
              <a:t>lymph organs, e.g. spleen and </a:t>
            </a:r>
            <a:r>
              <a:rPr lang="en-US" dirty="0" smtClean="0"/>
              <a:t>thymus</a:t>
            </a:r>
          </a:p>
          <a:p>
            <a:r>
              <a:rPr lang="en-US" dirty="0" smtClean="0"/>
              <a:t>diffuse </a:t>
            </a:r>
            <a:r>
              <a:rPr lang="en-US" dirty="0"/>
              <a:t>lymphoid tissue, e.g. tonsils </a:t>
            </a:r>
            <a:endParaRPr lang="en-US" dirty="0" smtClean="0"/>
          </a:p>
          <a:p>
            <a:r>
              <a:rPr lang="en-US" dirty="0" smtClean="0"/>
              <a:t>• </a:t>
            </a:r>
            <a:r>
              <a:rPr lang="en-US" dirty="0"/>
              <a:t>bone marrow</a:t>
            </a:r>
          </a:p>
        </p:txBody>
      </p:sp>
    </p:spTree>
    <p:extLst>
      <p:ext uri="{BB962C8B-B14F-4D97-AF65-F5344CB8AC3E}">
        <p14:creationId xmlns:p14="http://schemas.microsoft.com/office/powerpoint/2010/main" val="458923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of the lymphatic </a:t>
            </a:r>
            <a:r>
              <a:rPr lang="en-US" dirty="0" smtClean="0"/>
              <a:t>system</a:t>
            </a:r>
            <a:endParaRPr lang="en-US" dirty="0"/>
          </a:p>
        </p:txBody>
      </p:sp>
      <p:sp>
        <p:nvSpPr>
          <p:cNvPr id="3" name="Content Placeholder 2"/>
          <p:cNvSpPr>
            <a:spLocks noGrp="1"/>
          </p:cNvSpPr>
          <p:nvPr>
            <p:ph idx="1"/>
          </p:nvPr>
        </p:nvSpPr>
        <p:spPr/>
        <p:txBody>
          <a:bodyPr/>
          <a:lstStyle/>
          <a:p>
            <a:r>
              <a:rPr lang="en-US" b="1" dirty="0"/>
              <a:t>Tissue </a:t>
            </a:r>
            <a:r>
              <a:rPr lang="en-US" b="1" dirty="0" smtClean="0"/>
              <a:t>drainage:  </a:t>
            </a:r>
            <a:r>
              <a:rPr lang="en-US" dirty="0" smtClean="0"/>
              <a:t>Every </a:t>
            </a:r>
            <a:r>
              <a:rPr lang="en-US" dirty="0"/>
              <a:t>day, around 21 </a:t>
            </a:r>
            <a:r>
              <a:rPr lang="en-US" dirty="0" err="1"/>
              <a:t>litres</a:t>
            </a:r>
            <a:r>
              <a:rPr lang="en-US" dirty="0"/>
              <a:t> of plasma fluid, carrying dissolved substances and some plasma protein, escape from the arterial end of the capillaries and into the tissues. Most of this fluid is returned directly to the bloodstream via the capillary at its venous end, but 3-4 </a:t>
            </a:r>
            <a:r>
              <a:rPr lang="en-US" dirty="0" err="1"/>
              <a:t>litres</a:t>
            </a:r>
            <a:r>
              <a:rPr lang="en-US" dirty="0"/>
              <a:t> of fluid are drained away by the lymphatic vessels. Without this, the tissues would rapidly become waterlogged</a:t>
            </a:r>
          </a:p>
        </p:txBody>
      </p:sp>
    </p:spTree>
    <p:extLst>
      <p:ext uri="{BB962C8B-B14F-4D97-AF65-F5344CB8AC3E}">
        <p14:creationId xmlns:p14="http://schemas.microsoft.com/office/powerpoint/2010/main" val="309656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lymphatic system</a:t>
            </a:r>
          </a:p>
        </p:txBody>
      </p:sp>
      <p:sp>
        <p:nvSpPr>
          <p:cNvPr id="3" name="Content Placeholder 2"/>
          <p:cNvSpPr>
            <a:spLocks noGrp="1"/>
          </p:cNvSpPr>
          <p:nvPr>
            <p:ph idx="1"/>
          </p:nvPr>
        </p:nvSpPr>
        <p:spPr/>
        <p:txBody>
          <a:bodyPr/>
          <a:lstStyle/>
          <a:p>
            <a:r>
              <a:rPr lang="en-US" dirty="0"/>
              <a:t>Absorption in the small </a:t>
            </a:r>
            <a:r>
              <a:rPr lang="en-US" dirty="0" smtClean="0"/>
              <a:t>intestine: Fat </a:t>
            </a:r>
            <a:r>
              <a:rPr lang="en-US" dirty="0"/>
              <a:t>and fat-soluble materials, e.g. the fat-soluble vitamins, are absorbed into the central lacteals (lymphatic vessels) of the villi. Immunity. </a:t>
            </a:r>
            <a:endParaRPr lang="en-US" dirty="0" smtClean="0"/>
          </a:p>
          <a:p>
            <a:r>
              <a:rPr lang="en-US" dirty="0" smtClean="0"/>
              <a:t>The </a:t>
            </a:r>
            <a:r>
              <a:rPr lang="en-US" dirty="0"/>
              <a:t>lymphatic organs are concerned with the production and maturation of lymphocytes, the white blood cells that are primarily responsible for provision of immunity. Bone marrow is therefore considered to be lymphatic tissue, since lymphocytes are produced there. </a:t>
            </a:r>
          </a:p>
        </p:txBody>
      </p:sp>
    </p:spTree>
    <p:extLst>
      <p:ext uri="{BB962C8B-B14F-4D97-AF65-F5344CB8AC3E}">
        <p14:creationId xmlns:p14="http://schemas.microsoft.com/office/powerpoint/2010/main" val="242894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a:t>
            </a:r>
          </a:p>
        </p:txBody>
      </p:sp>
      <p:sp>
        <p:nvSpPr>
          <p:cNvPr id="3" name="Content Placeholder 2"/>
          <p:cNvSpPr>
            <a:spLocks noGrp="1"/>
          </p:cNvSpPr>
          <p:nvPr>
            <p:ph idx="1"/>
          </p:nvPr>
        </p:nvSpPr>
        <p:spPr/>
        <p:txBody>
          <a:bodyPr/>
          <a:lstStyle/>
          <a:p>
            <a:r>
              <a:rPr lang="en-US" dirty="0"/>
              <a:t>Lymph is a clear watery fluid, similar in composition to plasma, with the important exception of plasma proteins, and identical in composition to interstitial fluid. Lymph transports the plasma proteins that seep out of the capillary beds back to the bloodstream. It also carries away larger particles, e.g. bacteria and cell debris from damaged tissues, which can then be filtered out and destroyed by the lymph nodes. </a:t>
            </a:r>
          </a:p>
        </p:txBody>
      </p:sp>
    </p:spTree>
    <p:extLst>
      <p:ext uri="{BB962C8B-B14F-4D97-AF65-F5344CB8AC3E}">
        <p14:creationId xmlns:p14="http://schemas.microsoft.com/office/powerpoint/2010/main" val="265494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VESSELS</a:t>
            </a:r>
          </a:p>
        </p:txBody>
      </p:sp>
      <p:sp>
        <p:nvSpPr>
          <p:cNvPr id="3" name="Content Placeholder 2"/>
          <p:cNvSpPr>
            <a:spLocks noGrp="1"/>
          </p:cNvSpPr>
          <p:nvPr>
            <p:ph idx="1"/>
          </p:nvPr>
        </p:nvSpPr>
        <p:spPr/>
        <p:txBody>
          <a:bodyPr/>
          <a:lstStyle/>
          <a:p>
            <a:r>
              <a:rPr lang="en-US" dirty="0"/>
              <a:t>Lymph capillaries </a:t>
            </a:r>
            <a:r>
              <a:rPr lang="en-US" dirty="0" smtClean="0"/>
              <a:t>:These </a:t>
            </a:r>
            <a:r>
              <a:rPr lang="en-US" dirty="0"/>
              <a:t>originate as blind-end tubes in the interstitial </a:t>
            </a:r>
            <a:r>
              <a:rPr lang="en-US" dirty="0" smtClean="0"/>
              <a:t>spaces. </a:t>
            </a:r>
            <a:r>
              <a:rPr lang="en-US" dirty="0"/>
              <a:t>They have the same structure as blood capillaries, i.e. a single layer of endothelial cells, but their walls are more permeable to all interstitial fluid constituents, including proteins and cell debris. The tiny capillaries join up to form larger lymph vessels</a:t>
            </a:r>
          </a:p>
        </p:txBody>
      </p:sp>
    </p:spTree>
    <p:extLst>
      <p:ext uri="{BB962C8B-B14F-4D97-AF65-F5344CB8AC3E}">
        <p14:creationId xmlns:p14="http://schemas.microsoft.com/office/powerpoint/2010/main" val="364615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lymph vessels</a:t>
            </a:r>
          </a:p>
        </p:txBody>
      </p:sp>
      <p:sp>
        <p:nvSpPr>
          <p:cNvPr id="3" name="Content Placeholder 2"/>
          <p:cNvSpPr>
            <a:spLocks noGrp="1"/>
          </p:cNvSpPr>
          <p:nvPr>
            <p:ph idx="1"/>
          </p:nvPr>
        </p:nvSpPr>
        <p:spPr/>
        <p:txBody>
          <a:bodyPr/>
          <a:lstStyle/>
          <a:p>
            <a:r>
              <a:rPr lang="en-US" dirty="0"/>
              <a:t>Lymph vessels have numerous cup-shaped valves which ensure that lymph flows in one way only, i.e. towards the </a:t>
            </a:r>
            <a:r>
              <a:rPr lang="en-US" dirty="0" smtClean="0"/>
              <a:t>thorax. </a:t>
            </a:r>
            <a:r>
              <a:rPr lang="en-US" dirty="0"/>
              <a:t>There is no 'pump', like the heart, involved in the onward movement of lymph but the muscle tissue in the walls of the large lymph vessels has an intrinsic ability to contract rhythmically (the lymphatic pump</a:t>
            </a:r>
            <a:r>
              <a:rPr lang="en-US" dirty="0" smtClean="0"/>
              <a:t>).</a:t>
            </a:r>
          </a:p>
          <a:p>
            <a:r>
              <a:rPr lang="en-US" dirty="0"/>
              <a:t>Lymph vessels become larger as they join together, eventually forming two large ducts, the thoracic duct and right lymphatic duct, that empty lymph into the subclavian veins.</a:t>
            </a:r>
          </a:p>
        </p:txBody>
      </p:sp>
    </p:spTree>
    <p:extLst>
      <p:ext uri="{BB962C8B-B14F-4D97-AF65-F5344CB8AC3E}">
        <p14:creationId xmlns:p14="http://schemas.microsoft.com/office/powerpoint/2010/main" val="279239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Functions of Peripheral Circulation</a:t>
            </a:r>
          </a:p>
        </p:txBody>
      </p:sp>
      <p:sp>
        <p:nvSpPr>
          <p:cNvPr id="3" name="Content Placeholder 2"/>
          <p:cNvSpPr>
            <a:spLocks noGrp="1"/>
          </p:cNvSpPr>
          <p:nvPr>
            <p:ph idx="1"/>
          </p:nvPr>
        </p:nvSpPr>
        <p:spPr/>
        <p:txBody>
          <a:bodyPr>
            <a:normAutofit fontScale="77500" lnSpcReduction="20000"/>
          </a:bodyPr>
          <a:lstStyle/>
          <a:p>
            <a:r>
              <a:rPr lang="en-US" dirty="0" smtClean="0"/>
              <a:t>Transport </a:t>
            </a:r>
            <a:r>
              <a:rPr lang="en-US" dirty="0"/>
              <a:t>of Oxygen &amp; </a:t>
            </a:r>
            <a:r>
              <a:rPr lang="en-US" dirty="0" smtClean="0"/>
              <a:t>Nutrients</a:t>
            </a:r>
          </a:p>
          <a:p>
            <a:r>
              <a:rPr lang="en-US" dirty="0" smtClean="0"/>
              <a:t>Removal </a:t>
            </a:r>
            <a:r>
              <a:rPr lang="en-US" dirty="0"/>
              <a:t>of CO₂ &amp; Metabolic </a:t>
            </a:r>
            <a:endParaRPr lang="en-US" dirty="0" smtClean="0"/>
          </a:p>
          <a:p>
            <a:r>
              <a:rPr lang="en-US" dirty="0" err="1" smtClean="0"/>
              <a:t>WasteRegulation</a:t>
            </a:r>
            <a:r>
              <a:rPr lang="en-US" dirty="0" smtClean="0"/>
              <a:t> </a:t>
            </a:r>
            <a:r>
              <a:rPr lang="en-US" dirty="0"/>
              <a:t>of Blood </a:t>
            </a:r>
            <a:endParaRPr lang="en-US" dirty="0" smtClean="0"/>
          </a:p>
          <a:p>
            <a:r>
              <a:rPr lang="en-US" dirty="0" smtClean="0"/>
              <a:t>Flow </a:t>
            </a:r>
            <a:r>
              <a:rPr lang="en-US" dirty="0"/>
              <a:t>to </a:t>
            </a:r>
            <a:r>
              <a:rPr lang="en-US" dirty="0" smtClean="0"/>
              <a:t>Tissues</a:t>
            </a:r>
          </a:p>
          <a:p>
            <a:r>
              <a:rPr lang="en-US" dirty="0" smtClean="0"/>
              <a:t>Exchange </a:t>
            </a:r>
            <a:r>
              <a:rPr lang="en-US" dirty="0"/>
              <a:t>of Gases &amp; </a:t>
            </a:r>
            <a:r>
              <a:rPr lang="en-US" dirty="0" smtClean="0"/>
              <a:t>Molecules</a:t>
            </a:r>
          </a:p>
          <a:p>
            <a:r>
              <a:rPr lang="en-US" dirty="0" smtClean="0"/>
              <a:t>Maintenance </a:t>
            </a:r>
            <a:r>
              <a:rPr lang="en-US" dirty="0"/>
              <a:t>of Blood </a:t>
            </a:r>
            <a:r>
              <a:rPr lang="en-US" dirty="0" smtClean="0"/>
              <a:t>Pressure</a:t>
            </a:r>
          </a:p>
          <a:p>
            <a:r>
              <a:rPr lang="en-US" dirty="0" smtClean="0"/>
              <a:t>Temperature Regulation</a:t>
            </a:r>
          </a:p>
          <a:p>
            <a:r>
              <a:rPr lang="en-US" dirty="0" smtClean="0"/>
              <a:t>Immune </a:t>
            </a:r>
            <a:r>
              <a:rPr lang="en-US" dirty="0"/>
              <a:t>&amp; Inflammatory Response </a:t>
            </a:r>
            <a:r>
              <a:rPr lang="en-US" dirty="0" smtClean="0"/>
              <a:t>Support</a:t>
            </a:r>
          </a:p>
          <a:p>
            <a:r>
              <a:rPr lang="en-US" dirty="0" smtClean="0"/>
              <a:t>Distribution </a:t>
            </a:r>
            <a:r>
              <a:rPr lang="en-US" dirty="0"/>
              <a:t>of Hormones</a:t>
            </a:r>
          </a:p>
        </p:txBody>
      </p:sp>
    </p:spTree>
    <p:extLst>
      <p:ext uri="{BB962C8B-B14F-4D97-AF65-F5344CB8AC3E}">
        <p14:creationId xmlns:p14="http://schemas.microsoft.com/office/powerpoint/2010/main" val="6339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nodes are oval or bean-shaped organs that lie, often in groups, along the length of lymph vessels. The lymph drains through a number of nodes, usually 8 to 10, before returning to the venous circulation. </a:t>
            </a:r>
            <a:endParaRPr lang="en-US" dirty="0" smtClean="0"/>
          </a:p>
          <a:p>
            <a:r>
              <a:rPr lang="en-US" dirty="0"/>
              <a:t>Lymph </a:t>
            </a:r>
            <a:r>
              <a:rPr lang="en-US" dirty="0" smtClean="0"/>
              <a:t>nodes </a:t>
            </a:r>
            <a:r>
              <a:rPr lang="en-US" dirty="0"/>
              <a:t>have an outer capsule of fibrous tissue which dips down into the node substance forming partitions, or </a:t>
            </a:r>
            <a:r>
              <a:rPr lang="en-US" dirty="0" err="1"/>
              <a:t>tmbeculae</a:t>
            </a:r>
            <a:r>
              <a:rPr lang="en-US" dirty="0"/>
              <a:t>. The main substance of the node consists of reticular and lymphatic tissue containing many lymphocytes and macrophages. </a:t>
            </a:r>
          </a:p>
        </p:txBody>
      </p:sp>
    </p:spTree>
    <p:extLst>
      <p:ext uri="{BB962C8B-B14F-4D97-AF65-F5344CB8AC3E}">
        <p14:creationId xmlns:p14="http://schemas.microsoft.com/office/powerpoint/2010/main" val="1609577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normAutofit lnSpcReduction="10000"/>
          </a:bodyPr>
          <a:lstStyle/>
          <a:p>
            <a:r>
              <a:rPr lang="en-US" dirty="0"/>
              <a:t>As many as four or five afferent lymph vessels may enter a lymph node while only one efferent vessel carries lymph away from the node. </a:t>
            </a:r>
            <a:endParaRPr lang="en-US" dirty="0" smtClean="0"/>
          </a:p>
          <a:p>
            <a:r>
              <a:rPr lang="en-US" dirty="0" smtClean="0"/>
              <a:t>Each </a:t>
            </a:r>
            <a:r>
              <a:rPr lang="en-US" dirty="0"/>
              <a:t>node has a concave surface called the hilum where an artery enters and a vein and the efferent lymph vessel leave. </a:t>
            </a:r>
            <a:endParaRPr lang="en-US" dirty="0" smtClean="0"/>
          </a:p>
          <a:p>
            <a:r>
              <a:rPr lang="en-US" dirty="0" smtClean="0"/>
              <a:t>The </a:t>
            </a:r>
            <a:r>
              <a:rPr lang="en-US" dirty="0"/>
              <a:t>large numbers of lymph nodes situated in strategic positions throughout the body are arranged in deep and superficial groups. </a:t>
            </a:r>
            <a:endParaRPr lang="en-US" dirty="0" smtClean="0"/>
          </a:p>
          <a:p>
            <a:r>
              <a:rPr lang="en-US" dirty="0" smtClean="0"/>
              <a:t>Lymph </a:t>
            </a:r>
            <a:r>
              <a:rPr lang="en-US" dirty="0"/>
              <a:t>from the head and neck passes through deep and superficial cervical nodes </a:t>
            </a:r>
          </a:p>
        </p:txBody>
      </p:sp>
    </p:spTree>
    <p:extLst>
      <p:ext uri="{BB962C8B-B14F-4D97-AF65-F5344CB8AC3E}">
        <p14:creationId xmlns:p14="http://schemas.microsoft.com/office/powerpoint/2010/main" val="267291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from the upper limbs passes through nodes situated in the elbow region then through the deep and superficial axillary nodes. </a:t>
            </a:r>
            <a:endParaRPr lang="en-US" dirty="0" smtClean="0"/>
          </a:p>
          <a:p>
            <a:r>
              <a:rPr lang="en-US" dirty="0" smtClean="0"/>
              <a:t>Lymph </a:t>
            </a:r>
            <a:r>
              <a:rPr lang="en-US" dirty="0"/>
              <a:t>from organs and tissues in the thoracic cavity drains through groups of nodes that are situated close to the mediastinum, large airways, </a:t>
            </a:r>
            <a:r>
              <a:rPr lang="en-US" dirty="0" err="1"/>
              <a:t>oesophagus</a:t>
            </a:r>
            <a:r>
              <a:rPr lang="en-US" dirty="0"/>
              <a:t> and chest wall. </a:t>
            </a:r>
            <a:endParaRPr lang="en-US" dirty="0" smtClean="0"/>
          </a:p>
          <a:p>
            <a:r>
              <a:rPr lang="en-US" dirty="0" smtClean="0"/>
              <a:t>Most </a:t>
            </a:r>
            <a:r>
              <a:rPr lang="en-US" dirty="0"/>
              <a:t>of the lymph from the breast passes through the axillary nodes. </a:t>
            </a:r>
          </a:p>
        </p:txBody>
      </p:sp>
    </p:spTree>
    <p:extLst>
      <p:ext uri="{BB962C8B-B14F-4D97-AF65-F5344CB8AC3E}">
        <p14:creationId xmlns:p14="http://schemas.microsoft.com/office/powerpoint/2010/main" val="2185267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from the pelvic and abdominal cavities passes through many lymph nodes before entering the cisterna </a:t>
            </a:r>
            <a:r>
              <a:rPr lang="en-US" dirty="0" err="1"/>
              <a:t>chyli</a:t>
            </a:r>
            <a:r>
              <a:rPr lang="en-US" dirty="0"/>
              <a:t>. </a:t>
            </a:r>
            <a:endParaRPr lang="en-US" dirty="0" smtClean="0"/>
          </a:p>
          <a:p>
            <a:r>
              <a:rPr lang="en-US" dirty="0" smtClean="0"/>
              <a:t>The </a:t>
            </a:r>
            <a:r>
              <a:rPr lang="en-US" dirty="0"/>
              <a:t>abdominal and pelvic nodes are situated mainly in association with the blood vessels supplying the organs and close to the main arteries, i.e. the aorta and the external and internal iliac arteries. </a:t>
            </a:r>
            <a:endParaRPr lang="en-US" dirty="0" smtClean="0"/>
          </a:p>
          <a:p>
            <a:r>
              <a:rPr lang="en-US" dirty="0" smtClean="0"/>
              <a:t>The </a:t>
            </a:r>
            <a:r>
              <a:rPr lang="en-US" dirty="0"/>
              <a:t>lymph from the lower limbs drains through deep and superficial nodes including groups of nodes behind the knee and in the groin (inguinal nodes). </a:t>
            </a:r>
          </a:p>
        </p:txBody>
      </p:sp>
    </p:spTree>
    <p:extLst>
      <p:ext uri="{BB962C8B-B14F-4D97-AF65-F5344CB8AC3E}">
        <p14:creationId xmlns:p14="http://schemas.microsoft.com/office/powerpoint/2010/main" val="1594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lymph nodes</a:t>
            </a:r>
          </a:p>
        </p:txBody>
      </p:sp>
      <p:sp>
        <p:nvSpPr>
          <p:cNvPr id="3" name="Content Placeholder 2"/>
          <p:cNvSpPr>
            <a:spLocks noGrp="1"/>
          </p:cNvSpPr>
          <p:nvPr>
            <p:ph idx="1"/>
          </p:nvPr>
        </p:nvSpPr>
        <p:spPr/>
        <p:txBody>
          <a:bodyPr/>
          <a:lstStyle/>
          <a:p>
            <a:r>
              <a:rPr lang="en-US" b="1" dirty="0"/>
              <a:t>Filtering and </a:t>
            </a:r>
            <a:r>
              <a:rPr lang="en-US" b="1" dirty="0" smtClean="0"/>
              <a:t>phagocytosis: </a:t>
            </a:r>
            <a:r>
              <a:rPr lang="en-US" dirty="0"/>
              <a:t>Lymph is filtered by the reticular and lymphoid tissue as it passes through lymph nodes. Particulate matter may include microbes, dead and live phagocytes containing ingested microbes, cells from malignant </a:t>
            </a:r>
            <a:r>
              <a:rPr lang="en-US" dirty="0" err="1"/>
              <a:t>tumours</a:t>
            </a:r>
            <a:r>
              <a:rPr lang="en-US" dirty="0"/>
              <a:t>, </a:t>
            </a:r>
            <a:r>
              <a:rPr lang="en-US" dirty="0" err="1"/>
              <a:t>wornout</a:t>
            </a:r>
            <a:r>
              <a:rPr lang="en-US" dirty="0"/>
              <a:t> and damaged tissue cells and inhaled particles. </a:t>
            </a:r>
            <a:endParaRPr lang="en-US" dirty="0" smtClean="0"/>
          </a:p>
          <a:p>
            <a:r>
              <a:rPr lang="en-US" b="1" dirty="0"/>
              <a:t>Proliferation of lymphocytes </a:t>
            </a:r>
            <a:r>
              <a:rPr lang="en-US" dirty="0"/>
              <a:t>Activated T- and B-lymphocytes multiply in lymph nodes. Antibodies produced by </a:t>
            </a:r>
            <a:r>
              <a:rPr lang="en-US" dirty="0" err="1"/>
              <a:t>sensitised</a:t>
            </a:r>
            <a:r>
              <a:rPr lang="en-US" dirty="0"/>
              <a:t> B-lymphocytes enter lymph and blood draining the node. </a:t>
            </a:r>
          </a:p>
        </p:txBody>
      </p:sp>
    </p:spTree>
    <p:extLst>
      <p:ext uri="{BB962C8B-B14F-4D97-AF65-F5344CB8AC3E}">
        <p14:creationId xmlns:p14="http://schemas.microsoft.com/office/powerpoint/2010/main" val="320985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Spleen</a:t>
            </a:r>
          </a:p>
        </p:txBody>
      </p:sp>
      <p:sp>
        <p:nvSpPr>
          <p:cNvPr id="3" name="Content Placeholder 2"/>
          <p:cNvSpPr>
            <a:spLocks noGrp="1"/>
          </p:cNvSpPr>
          <p:nvPr>
            <p:ph idx="1"/>
          </p:nvPr>
        </p:nvSpPr>
        <p:spPr/>
        <p:txBody>
          <a:bodyPr/>
          <a:lstStyle/>
          <a:p>
            <a:r>
              <a:rPr lang="en-US" dirty="0"/>
              <a:t>The </a:t>
            </a:r>
            <a:r>
              <a:rPr lang="en-US" dirty="0" smtClean="0"/>
              <a:t>spleen </a:t>
            </a:r>
            <a:r>
              <a:rPr lang="en-US" dirty="0"/>
              <a:t>is formed by reticular and lymphatic tissue and is the largest lymph organ. </a:t>
            </a:r>
            <a:endParaRPr lang="en-US" dirty="0" smtClean="0"/>
          </a:p>
          <a:p>
            <a:r>
              <a:rPr lang="en-US" dirty="0" smtClean="0"/>
              <a:t>The </a:t>
            </a:r>
            <a:r>
              <a:rPr lang="en-US" dirty="0"/>
              <a:t>spleen lies in the left hypochondriac region of the abdominal cavity between the fundus of the stomach and the diaphragm. </a:t>
            </a:r>
            <a:endParaRPr lang="en-US" dirty="0" smtClean="0"/>
          </a:p>
          <a:p>
            <a:r>
              <a:rPr lang="en-US" dirty="0" smtClean="0"/>
              <a:t>It </a:t>
            </a:r>
            <a:r>
              <a:rPr lang="en-US" dirty="0"/>
              <a:t>is purplish in </a:t>
            </a:r>
            <a:r>
              <a:rPr lang="en-US" dirty="0" err="1"/>
              <a:t>colour</a:t>
            </a:r>
            <a:r>
              <a:rPr lang="en-US" dirty="0"/>
              <a:t> and varies in size in different individuals, but is usually about 12 cm long, 7 cm wide and 2.5 cm thick. </a:t>
            </a:r>
            <a:endParaRPr lang="en-US" dirty="0" smtClean="0"/>
          </a:p>
          <a:p>
            <a:r>
              <a:rPr lang="en-US" dirty="0" smtClean="0"/>
              <a:t>It </a:t>
            </a:r>
            <a:r>
              <a:rPr lang="en-US" dirty="0"/>
              <a:t>weighs about 200 g</a:t>
            </a:r>
          </a:p>
        </p:txBody>
      </p:sp>
    </p:spTree>
    <p:extLst>
      <p:ext uri="{BB962C8B-B14F-4D97-AF65-F5344CB8AC3E}">
        <p14:creationId xmlns:p14="http://schemas.microsoft.com/office/powerpoint/2010/main" val="3354061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associated with the spleen</a:t>
            </a:r>
          </a:p>
        </p:txBody>
      </p:sp>
      <p:sp>
        <p:nvSpPr>
          <p:cNvPr id="3" name="Content Placeholder 2"/>
          <p:cNvSpPr>
            <a:spLocks noGrp="1"/>
          </p:cNvSpPr>
          <p:nvPr>
            <p:ph idx="1"/>
          </p:nvPr>
        </p:nvSpPr>
        <p:spPr/>
        <p:txBody>
          <a:bodyPr/>
          <a:lstStyle/>
          <a:p>
            <a:r>
              <a:rPr lang="en-US" dirty="0"/>
              <a:t>Superiorly and posteriorly —diaphragm </a:t>
            </a:r>
            <a:endParaRPr lang="en-US" dirty="0" smtClean="0"/>
          </a:p>
          <a:p>
            <a:r>
              <a:rPr lang="en-US" dirty="0" smtClean="0"/>
              <a:t>Inferiorly </a:t>
            </a:r>
            <a:r>
              <a:rPr lang="en-US" dirty="0"/>
              <a:t>— left colic flexure of the large intestine </a:t>
            </a:r>
            <a:endParaRPr lang="en-US" dirty="0" smtClean="0"/>
          </a:p>
          <a:p>
            <a:r>
              <a:rPr lang="en-US" dirty="0" smtClean="0"/>
              <a:t>Anteriorly </a:t>
            </a:r>
            <a:r>
              <a:rPr lang="en-US" dirty="0"/>
              <a:t>—fundus of the stomach </a:t>
            </a:r>
            <a:endParaRPr lang="en-US" dirty="0" smtClean="0"/>
          </a:p>
          <a:p>
            <a:r>
              <a:rPr lang="en-US" dirty="0" smtClean="0"/>
              <a:t>Medially </a:t>
            </a:r>
            <a:r>
              <a:rPr lang="en-US" dirty="0"/>
              <a:t>—pancreas and the left kidney </a:t>
            </a:r>
            <a:endParaRPr lang="en-US" dirty="0" smtClean="0"/>
          </a:p>
          <a:p>
            <a:r>
              <a:rPr lang="en-US" dirty="0" smtClean="0"/>
              <a:t>Laterally </a:t>
            </a:r>
            <a:r>
              <a:rPr lang="en-US" dirty="0"/>
              <a:t>— separated from the 9th, 10th and </a:t>
            </a:r>
            <a:r>
              <a:rPr lang="en-US" dirty="0" err="1"/>
              <a:t>llth</a:t>
            </a:r>
            <a:r>
              <a:rPr lang="en-US" dirty="0"/>
              <a:t> ribs and the intercostal muscles by the diaphragm</a:t>
            </a:r>
          </a:p>
        </p:txBody>
      </p:sp>
    </p:spTree>
    <p:extLst>
      <p:ext uri="{BB962C8B-B14F-4D97-AF65-F5344CB8AC3E}">
        <p14:creationId xmlns:p14="http://schemas.microsoft.com/office/powerpoint/2010/main" val="1969994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p:txBody>
          <a:bodyPr>
            <a:normAutofit fontScale="92500" lnSpcReduction="10000"/>
          </a:bodyPr>
          <a:lstStyle/>
          <a:p>
            <a:r>
              <a:rPr lang="en-US" dirty="0"/>
              <a:t>The structures entering and leaving the spleen at the hilum are</a:t>
            </a:r>
            <a:r>
              <a:rPr lang="en-US" dirty="0" smtClean="0"/>
              <a:t>:</a:t>
            </a:r>
          </a:p>
          <a:p>
            <a:r>
              <a:rPr lang="en-US" dirty="0" smtClean="0"/>
              <a:t> </a:t>
            </a:r>
            <a:r>
              <a:rPr lang="en-US" dirty="0"/>
              <a:t>• splenic artery, a branch of the coeliac artery </a:t>
            </a:r>
            <a:endParaRPr lang="en-US" dirty="0" smtClean="0"/>
          </a:p>
          <a:p>
            <a:r>
              <a:rPr lang="en-US" dirty="0" smtClean="0"/>
              <a:t>• </a:t>
            </a:r>
            <a:r>
              <a:rPr lang="en-US" dirty="0"/>
              <a:t>splenic vein, a branch of the portal vein </a:t>
            </a:r>
            <a:endParaRPr lang="en-US" dirty="0" smtClean="0"/>
          </a:p>
          <a:p>
            <a:r>
              <a:rPr lang="en-US" dirty="0" smtClean="0"/>
              <a:t>• </a:t>
            </a:r>
            <a:r>
              <a:rPr lang="en-US" dirty="0"/>
              <a:t>lymph vessels (efferent only) </a:t>
            </a:r>
            <a:endParaRPr lang="en-US" dirty="0" smtClean="0"/>
          </a:p>
          <a:p>
            <a:r>
              <a:rPr lang="en-US" dirty="0" smtClean="0"/>
              <a:t>• </a:t>
            </a:r>
            <a:r>
              <a:rPr lang="en-US" dirty="0"/>
              <a:t>nerves. </a:t>
            </a:r>
            <a:endParaRPr lang="en-US" dirty="0" smtClean="0"/>
          </a:p>
          <a:p>
            <a:r>
              <a:rPr lang="en-US" dirty="0" smtClean="0"/>
              <a:t>Blood </a:t>
            </a:r>
            <a:r>
              <a:rPr lang="en-US" dirty="0"/>
              <a:t>passing through the spleen flows in sinuses which have distinct pores between the endothelial cells, allowing it to come into close association with splenic pulp. </a:t>
            </a:r>
          </a:p>
        </p:txBody>
      </p:sp>
    </p:spTree>
    <p:extLst>
      <p:ext uri="{BB962C8B-B14F-4D97-AF65-F5344CB8AC3E}">
        <p14:creationId xmlns:p14="http://schemas.microsoft.com/office/powerpoint/2010/main" val="2527704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No. 1</a:t>
            </a:r>
            <a:endParaRPr lang="en-US" dirty="0"/>
          </a:p>
        </p:txBody>
      </p:sp>
      <p:sp>
        <p:nvSpPr>
          <p:cNvPr id="3" name="Content Placeholder 2"/>
          <p:cNvSpPr>
            <a:spLocks noGrp="1"/>
          </p:cNvSpPr>
          <p:nvPr>
            <p:ph idx="1"/>
          </p:nvPr>
        </p:nvSpPr>
        <p:spPr/>
        <p:txBody>
          <a:bodyPr/>
          <a:lstStyle/>
          <a:p>
            <a:r>
              <a:rPr lang="en-US" b="1" dirty="0" smtClean="0"/>
              <a:t>Phagocytosis: </a:t>
            </a:r>
            <a:r>
              <a:rPr lang="en-US" dirty="0" smtClean="0"/>
              <a:t>Old </a:t>
            </a:r>
            <a:r>
              <a:rPr lang="en-US" dirty="0"/>
              <a:t>and abnormal erythrocytes are destroyed in the spleen and the breakdown products, bilirubin and iron, are passed to the liver via the splenic and portal veins. </a:t>
            </a:r>
            <a:endParaRPr lang="en-US" dirty="0" smtClean="0"/>
          </a:p>
          <a:p>
            <a:r>
              <a:rPr lang="en-US" dirty="0" smtClean="0"/>
              <a:t>Other </a:t>
            </a:r>
            <a:r>
              <a:rPr lang="en-US" dirty="0"/>
              <a:t>cellular material, e.g. leukocytes, platelets and microbes, are phagocytosed in the spleen. Unlike lymph nodes, the spleen has no afferent lymphatics entering it, so it is not exposed to diseases spread by lymph.</a:t>
            </a:r>
          </a:p>
        </p:txBody>
      </p:sp>
    </p:spTree>
    <p:extLst>
      <p:ext uri="{BB962C8B-B14F-4D97-AF65-F5344CB8AC3E}">
        <p14:creationId xmlns:p14="http://schemas.microsoft.com/office/powerpoint/2010/main" val="197992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lstStyle/>
          <a:p>
            <a:r>
              <a:rPr lang="en-US" dirty="0"/>
              <a:t>Storage of blood </a:t>
            </a:r>
            <a:r>
              <a:rPr lang="en-US" dirty="0" smtClean="0"/>
              <a:t>:The </a:t>
            </a:r>
            <a:r>
              <a:rPr lang="en-US" dirty="0"/>
              <a:t>spleen contains up to 350 ml of </a:t>
            </a:r>
            <a:r>
              <a:rPr lang="en-US" dirty="0" smtClean="0"/>
              <a:t>blood. </a:t>
            </a:r>
          </a:p>
          <a:p>
            <a:r>
              <a:rPr lang="en-US" dirty="0" smtClean="0"/>
              <a:t>Immune response: The </a:t>
            </a:r>
            <a:r>
              <a:rPr lang="en-US" dirty="0"/>
              <a:t>spleen contains T- and B-lymphocytes, which are activated by the presence of antigens, e.g. in infection. Lymphocyte proliferation during serious infection can cause enlargement of the spleen (splenomegaly}. </a:t>
            </a:r>
            <a:endParaRPr lang="en-US" dirty="0" smtClean="0"/>
          </a:p>
          <a:p>
            <a:r>
              <a:rPr lang="en-US" dirty="0" smtClean="0"/>
              <a:t>Erythropoiesis: </a:t>
            </a:r>
            <a:r>
              <a:rPr lang="en-US" dirty="0"/>
              <a:t>The spleen and liver are important sites of fetal blood cell production, and the spleen can also fulfil this function in adults in times of great need. </a:t>
            </a:r>
          </a:p>
        </p:txBody>
      </p:sp>
    </p:spTree>
    <p:extLst>
      <p:ext uri="{BB962C8B-B14F-4D97-AF65-F5344CB8AC3E}">
        <p14:creationId xmlns:p14="http://schemas.microsoft.com/office/powerpoint/2010/main" val="350436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supply to the heart</a:t>
            </a:r>
          </a:p>
        </p:txBody>
      </p:sp>
      <p:sp>
        <p:nvSpPr>
          <p:cNvPr id="3" name="Content Placeholder 2"/>
          <p:cNvSpPr>
            <a:spLocks noGrp="1"/>
          </p:cNvSpPr>
          <p:nvPr>
            <p:ph idx="1"/>
          </p:nvPr>
        </p:nvSpPr>
        <p:spPr/>
        <p:txBody>
          <a:bodyPr/>
          <a:lstStyle/>
          <a:p>
            <a:r>
              <a:rPr lang="en-US" dirty="0"/>
              <a:t>Arterial </a:t>
            </a:r>
            <a:r>
              <a:rPr lang="en-US" dirty="0" smtClean="0"/>
              <a:t>supply: </a:t>
            </a:r>
            <a:r>
              <a:rPr lang="en-US" dirty="0"/>
              <a:t>The heart is supplied with arterial blood by the right and left coronary arteries which branch from the aorta immediately distal to the aortic </a:t>
            </a:r>
            <a:r>
              <a:rPr lang="en-US" dirty="0" smtClean="0"/>
              <a:t>valve. </a:t>
            </a:r>
          </a:p>
          <a:p>
            <a:r>
              <a:rPr lang="en-US" dirty="0" smtClean="0"/>
              <a:t>The </a:t>
            </a:r>
            <a:r>
              <a:rPr lang="en-US" dirty="0"/>
              <a:t>coronary arteries receive about 5% of the blood pumped from the heart, although the heart comprises a small proportion of body weight. This large blood supply, especially to the left ventricle, highlights the importance of the heart to body function. The coronary arteries traverse the heart, eventually forming a vast network of capillaries. </a:t>
            </a:r>
          </a:p>
        </p:txBody>
      </p:sp>
    </p:spTree>
    <p:extLst>
      <p:ext uri="{BB962C8B-B14F-4D97-AF65-F5344CB8AC3E}">
        <p14:creationId xmlns:p14="http://schemas.microsoft.com/office/powerpoint/2010/main" val="350355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Thymus gland</a:t>
            </a:r>
          </a:p>
        </p:txBody>
      </p:sp>
      <p:sp>
        <p:nvSpPr>
          <p:cNvPr id="3" name="Content Placeholder 2"/>
          <p:cNvSpPr>
            <a:spLocks noGrp="1"/>
          </p:cNvSpPr>
          <p:nvPr>
            <p:ph idx="1"/>
          </p:nvPr>
        </p:nvSpPr>
        <p:spPr/>
        <p:txBody>
          <a:bodyPr/>
          <a:lstStyle/>
          <a:p>
            <a:r>
              <a:rPr lang="en-US" dirty="0"/>
              <a:t>The thymus gland lies in the upper part of the mediastinum behind the sternum and extends upwards into the root of the neck </a:t>
            </a:r>
            <a:r>
              <a:rPr lang="en-US" dirty="0" smtClean="0"/>
              <a:t>. </a:t>
            </a:r>
          </a:p>
          <a:p>
            <a:r>
              <a:rPr lang="en-US" dirty="0" smtClean="0"/>
              <a:t>It </a:t>
            </a:r>
            <a:r>
              <a:rPr lang="en-US" dirty="0"/>
              <a:t>weighs about 10 to 15 g at birth and grows until the individual reaches puberty, when it begins to atrophy. </a:t>
            </a:r>
            <a:endParaRPr lang="en-US" dirty="0" smtClean="0"/>
          </a:p>
          <a:p>
            <a:r>
              <a:rPr lang="en-US" dirty="0" smtClean="0"/>
              <a:t>Its </a:t>
            </a:r>
            <a:r>
              <a:rPr lang="en-US" dirty="0"/>
              <a:t>maximum weight, at puberty, is between 30 and 40 g and by middle age it has returned to approximately its weight at birth.</a:t>
            </a:r>
          </a:p>
        </p:txBody>
      </p:sp>
    </p:spTree>
    <p:extLst>
      <p:ext uri="{BB962C8B-B14F-4D97-AF65-F5344CB8AC3E}">
        <p14:creationId xmlns:p14="http://schemas.microsoft.com/office/powerpoint/2010/main" val="614481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associated with the thymus</a:t>
            </a:r>
          </a:p>
        </p:txBody>
      </p:sp>
      <p:sp>
        <p:nvSpPr>
          <p:cNvPr id="3" name="Content Placeholder 2"/>
          <p:cNvSpPr>
            <a:spLocks noGrp="1"/>
          </p:cNvSpPr>
          <p:nvPr>
            <p:ph idx="1"/>
          </p:nvPr>
        </p:nvSpPr>
        <p:spPr/>
        <p:txBody>
          <a:bodyPr/>
          <a:lstStyle/>
          <a:p>
            <a:r>
              <a:rPr lang="en-US" dirty="0"/>
              <a:t>Anteriorly —sternum and upper four costal cartilages </a:t>
            </a:r>
            <a:endParaRPr lang="en-US" dirty="0" smtClean="0"/>
          </a:p>
          <a:p>
            <a:r>
              <a:rPr lang="en-US" dirty="0" smtClean="0"/>
              <a:t>Posteriorly </a:t>
            </a:r>
            <a:r>
              <a:rPr lang="en-US" dirty="0"/>
              <a:t>—aortic arch and its branches, brachiocephalic veins, </a:t>
            </a:r>
            <a:r>
              <a:rPr lang="en-US" dirty="0" smtClean="0"/>
              <a:t>trachea</a:t>
            </a:r>
          </a:p>
          <a:p>
            <a:r>
              <a:rPr lang="en-US" dirty="0" smtClean="0"/>
              <a:t>Laterally </a:t>
            </a:r>
            <a:r>
              <a:rPr lang="en-US" dirty="0"/>
              <a:t>—lungs </a:t>
            </a:r>
            <a:endParaRPr lang="en-US" dirty="0" smtClean="0"/>
          </a:p>
          <a:p>
            <a:r>
              <a:rPr lang="en-US" dirty="0" smtClean="0"/>
              <a:t>Superiorly </a:t>
            </a:r>
            <a:r>
              <a:rPr lang="en-US" dirty="0"/>
              <a:t>— structures in the root of the neck </a:t>
            </a:r>
            <a:endParaRPr lang="en-US" dirty="0" smtClean="0"/>
          </a:p>
          <a:p>
            <a:r>
              <a:rPr lang="en-US" dirty="0" smtClean="0"/>
              <a:t>Inferiorly </a:t>
            </a:r>
            <a:r>
              <a:rPr lang="en-US" dirty="0"/>
              <a:t>— heart</a:t>
            </a:r>
          </a:p>
        </p:txBody>
      </p:sp>
    </p:spTree>
    <p:extLst>
      <p:ext uri="{BB962C8B-B14F-4D97-AF65-F5344CB8AC3E}">
        <p14:creationId xmlns:p14="http://schemas.microsoft.com/office/powerpoint/2010/main" val="3243290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Function</a:t>
            </a:r>
          </a:p>
        </p:txBody>
      </p:sp>
      <p:sp>
        <p:nvSpPr>
          <p:cNvPr id="3" name="Content Placeholder 2"/>
          <p:cNvSpPr>
            <a:spLocks noGrp="1"/>
          </p:cNvSpPr>
          <p:nvPr>
            <p:ph idx="1"/>
          </p:nvPr>
        </p:nvSpPr>
        <p:spPr/>
        <p:txBody>
          <a:bodyPr>
            <a:normAutofit lnSpcReduction="10000"/>
          </a:bodyPr>
          <a:lstStyle/>
          <a:p>
            <a:r>
              <a:rPr lang="en-US" dirty="0"/>
              <a:t>The thymus consists of two lobes joined by areolar tissue. The lobes are enclosed by a fibrous capsule which dips into their substance, dividing them into lobules that consist of an irregular branching framework of epithelial cells and lymphocytes</a:t>
            </a:r>
            <a:r>
              <a:rPr lang="en-US" dirty="0" smtClean="0"/>
              <a:t>.</a:t>
            </a:r>
          </a:p>
          <a:p>
            <a:r>
              <a:rPr lang="en-US" dirty="0"/>
              <a:t>Lymphocytes originate from pluripotent stem cells in red bone marrow. Those that enter the thymus develop into activated T-lymphocytes </a:t>
            </a:r>
            <a:r>
              <a:rPr lang="en-US" dirty="0" err="1"/>
              <a:t>Thymic</a:t>
            </a:r>
            <a:r>
              <a:rPr lang="en-US" dirty="0"/>
              <a:t> processing produces mature T-lymphocytes that can distinguish 'self' tissue from foreign tissue, and also provides each T-lymphocyte with the ability to react to only one specific antigen from the millions it will</a:t>
            </a:r>
          </a:p>
        </p:txBody>
      </p:sp>
    </p:spTree>
    <p:extLst>
      <p:ext uri="{BB962C8B-B14F-4D97-AF65-F5344CB8AC3E}">
        <p14:creationId xmlns:p14="http://schemas.microsoft.com/office/powerpoint/2010/main" val="1167912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Function</a:t>
            </a:r>
          </a:p>
        </p:txBody>
      </p:sp>
      <p:sp>
        <p:nvSpPr>
          <p:cNvPr id="3" name="Content Placeholder 2"/>
          <p:cNvSpPr>
            <a:spLocks noGrp="1"/>
          </p:cNvSpPr>
          <p:nvPr>
            <p:ph idx="1"/>
          </p:nvPr>
        </p:nvSpPr>
        <p:spPr/>
        <p:txBody>
          <a:bodyPr>
            <a:normAutofit fontScale="92500" lnSpcReduction="10000"/>
          </a:bodyPr>
          <a:lstStyle/>
          <a:p>
            <a:r>
              <a:rPr lang="en-US" dirty="0"/>
              <a:t>T-lymphocytes then leave the thymus and enter the blood. Some enter lymphoid tissues and others circulate in the bloodstream. </a:t>
            </a:r>
            <a:endParaRPr lang="en-US" dirty="0" smtClean="0"/>
          </a:p>
          <a:p>
            <a:r>
              <a:rPr lang="en-US" dirty="0" smtClean="0"/>
              <a:t>T-lymphocyte </a:t>
            </a:r>
            <a:r>
              <a:rPr lang="en-US" dirty="0"/>
              <a:t>production, although most prolific in youth, continues probably throughout life from a resident population of </a:t>
            </a:r>
            <a:r>
              <a:rPr lang="en-US" dirty="0" err="1"/>
              <a:t>thymic</a:t>
            </a:r>
            <a:r>
              <a:rPr lang="en-US" dirty="0"/>
              <a:t> stem </a:t>
            </a:r>
            <a:r>
              <a:rPr lang="en-US" dirty="0" smtClean="0"/>
              <a:t>cells.</a:t>
            </a:r>
          </a:p>
          <a:p>
            <a:r>
              <a:rPr lang="en-US" dirty="0" smtClean="0"/>
              <a:t>The </a:t>
            </a:r>
            <a:r>
              <a:rPr lang="en-US" dirty="0"/>
              <a:t>maturation of the thymus and other lymphoid tissue is stimulated by </a:t>
            </a:r>
            <a:r>
              <a:rPr lang="en-US" dirty="0" err="1"/>
              <a:t>thymosin</a:t>
            </a:r>
            <a:r>
              <a:rPr lang="en-US" dirty="0"/>
              <a:t>, a hormone secreted by the epithelial cells that form the framework of the thymus gland. </a:t>
            </a:r>
            <a:endParaRPr lang="en-US" dirty="0" smtClean="0"/>
          </a:p>
          <a:p>
            <a:r>
              <a:rPr lang="en-US" dirty="0" smtClean="0"/>
              <a:t>Involution </a:t>
            </a:r>
            <a:r>
              <a:rPr lang="en-US" dirty="0"/>
              <a:t>of the gland begins in adolescence and, with increasing age, the effectiveness of the T-lymphocyte response to antigens declines. </a:t>
            </a:r>
          </a:p>
        </p:txBody>
      </p:sp>
    </p:spTree>
    <p:extLst>
      <p:ext uri="{BB962C8B-B14F-4D97-AF65-F5344CB8AC3E}">
        <p14:creationId xmlns:p14="http://schemas.microsoft.com/office/powerpoint/2010/main" val="17287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a:t>
            </a:r>
            <a:r>
              <a:rPr lang="en-US" dirty="0" smtClean="0"/>
              <a:t>drainage</a:t>
            </a:r>
            <a:endParaRPr lang="en-US" dirty="0"/>
          </a:p>
        </p:txBody>
      </p:sp>
      <p:sp>
        <p:nvSpPr>
          <p:cNvPr id="3" name="Content Placeholder 2"/>
          <p:cNvSpPr>
            <a:spLocks noGrp="1"/>
          </p:cNvSpPr>
          <p:nvPr>
            <p:ph idx="1"/>
          </p:nvPr>
        </p:nvSpPr>
        <p:spPr/>
        <p:txBody>
          <a:bodyPr/>
          <a:lstStyle/>
          <a:p>
            <a:r>
              <a:rPr lang="en-US" dirty="0"/>
              <a:t>Most of the venous blood is collected into several small veins that join to form the coronary sinus which opens into the right atrium. The remainder passes directly into the heart chambers through little venous channels.</a:t>
            </a:r>
          </a:p>
        </p:txBody>
      </p:sp>
    </p:spTree>
    <p:extLst>
      <p:ext uri="{BB962C8B-B14F-4D97-AF65-F5344CB8AC3E}">
        <p14:creationId xmlns:p14="http://schemas.microsoft.com/office/powerpoint/2010/main" val="161528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 </a:t>
            </a:r>
          </a:p>
        </p:txBody>
      </p:sp>
      <p:sp>
        <p:nvSpPr>
          <p:cNvPr id="3" name="Content Placeholder 2"/>
          <p:cNvSpPr>
            <a:spLocks noGrp="1"/>
          </p:cNvSpPr>
          <p:nvPr>
            <p:ph idx="1"/>
          </p:nvPr>
        </p:nvSpPr>
        <p:spPr/>
        <p:txBody>
          <a:bodyPr/>
          <a:lstStyle/>
          <a:p>
            <a:r>
              <a:rPr lang="en-US" dirty="0"/>
              <a:t>Autonomic nervous </a:t>
            </a:r>
            <a:r>
              <a:rPr lang="en-US" dirty="0" smtClean="0"/>
              <a:t>system: The </a:t>
            </a:r>
            <a:r>
              <a:rPr lang="en-US" dirty="0"/>
              <a:t>rate at which the heart beats is a balance of sympathetic and parasympathetic activity and this is the most important factor in determining heart rate</a:t>
            </a:r>
            <a:r>
              <a:rPr lang="en-US" dirty="0" smtClean="0"/>
              <a:t>.</a:t>
            </a:r>
          </a:p>
          <a:p>
            <a:r>
              <a:rPr lang="en-US" dirty="0"/>
              <a:t>Circulating chemicals. The hormones adrenaline and noradrenaline, secreted by the adrenal medulla, have the same effect as sympathetic stimulation, i.e. they increase the heart rate. Other hormones including thyroxine increase heart rate by their metabolic effect. Some drugs, dissolved gases and electrolytes in the blood may either increase or decrease the heart rate. </a:t>
            </a:r>
          </a:p>
        </p:txBody>
      </p:sp>
    </p:spTree>
    <p:extLst>
      <p:ext uri="{BB962C8B-B14F-4D97-AF65-F5344CB8AC3E}">
        <p14:creationId xmlns:p14="http://schemas.microsoft.com/office/powerpoint/2010/main" val="67108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 </a:t>
            </a:r>
          </a:p>
        </p:txBody>
      </p:sp>
      <p:sp>
        <p:nvSpPr>
          <p:cNvPr id="3" name="Content Placeholder 2"/>
          <p:cNvSpPr>
            <a:spLocks noGrp="1"/>
          </p:cNvSpPr>
          <p:nvPr>
            <p:ph idx="1"/>
          </p:nvPr>
        </p:nvSpPr>
        <p:spPr/>
        <p:txBody>
          <a:bodyPr/>
          <a:lstStyle/>
          <a:p>
            <a:r>
              <a:rPr lang="en-US" dirty="0"/>
              <a:t>Position. When the person is upright, the heart rate is usually faster than when lying down. </a:t>
            </a:r>
            <a:endParaRPr lang="en-US" dirty="0" smtClean="0"/>
          </a:p>
          <a:p>
            <a:r>
              <a:rPr lang="en-US" dirty="0" smtClean="0"/>
              <a:t>Exercise</a:t>
            </a:r>
            <a:r>
              <a:rPr lang="en-US" dirty="0"/>
              <a:t>. Active muscles need more blood than resting muscles and this is achieved by an increased heart rate and selective vasodilatation. </a:t>
            </a:r>
            <a:endParaRPr lang="en-US" dirty="0" smtClean="0"/>
          </a:p>
          <a:p>
            <a:r>
              <a:rPr lang="en-US" dirty="0" smtClean="0"/>
              <a:t>Emotional </a:t>
            </a:r>
            <a:r>
              <a:rPr lang="en-US" dirty="0"/>
              <a:t>states. During excitement, fear or anxiety the heart rate is increased. </a:t>
            </a:r>
            <a:endParaRPr lang="en-US" dirty="0" smtClean="0"/>
          </a:p>
          <a:p>
            <a:r>
              <a:rPr lang="en-US" dirty="0" smtClean="0"/>
              <a:t>Other </a:t>
            </a:r>
            <a:r>
              <a:rPr lang="en-US" dirty="0"/>
              <a:t>effects mediated by the sympathetic nervous system may be present</a:t>
            </a:r>
          </a:p>
        </p:txBody>
      </p:sp>
    </p:spTree>
    <p:extLst>
      <p:ext uri="{BB962C8B-B14F-4D97-AF65-F5344CB8AC3E}">
        <p14:creationId xmlns:p14="http://schemas.microsoft.com/office/powerpoint/2010/main" val="327852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a:t>
            </a:r>
          </a:p>
        </p:txBody>
      </p:sp>
      <p:sp>
        <p:nvSpPr>
          <p:cNvPr id="3" name="Content Placeholder 2"/>
          <p:cNvSpPr>
            <a:spLocks noGrp="1"/>
          </p:cNvSpPr>
          <p:nvPr>
            <p:ph idx="1"/>
          </p:nvPr>
        </p:nvSpPr>
        <p:spPr/>
        <p:txBody>
          <a:bodyPr>
            <a:normAutofit lnSpcReduction="10000"/>
          </a:bodyPr>
          <a:lstStyle/>
          <a:p>
            <a:r>
              <a:rPr lang="en-US" dirty="0"/>
              <a:t>Gender. The heart rate is faster in women than men. </a:t>
            </a:r>
            <a:endParaRPr lang="en-US" dirty="0" smtClean="0"/>
          </a:p>
          <a:p>
            <a:r>
              <a:rPr lang="en-US" dirty="0" smtClean="0"/>
              <a:t>Age</a:t>
            </a:r>
            <a:r>
              <a:rPr lang="en-US" dirty="0"/>
              <a:t>. In babies and small children the heart rate is more rapid than in older children and adults. </a:t>
            </a:r>
            <a:endParaRPr lang="en-US" dirty="0" smtClean="0"/>
          </a:p>
          <a:p>
            <a:r>
              <a:rPr lang="en-US" dirty="0"/>
              <a:t>Temperature. The heart rate rises and falls with body </a:t>
            </a:r>
            <a:r>
              <a:rPr lang="en-US" dirty="0" smtClean="0"/>
              <a:t>temperature.</a:t>
            </a:r>
          </a:p>
          <a:p>
            <a:r>
              <a:rPr lang="en-US" dirty="0" smtClean="0"/>
              <a:t>Baroreceptor reflex: When </a:t>
            </a:r>
            <a:r>
              <a:rPr lang="en-US" dirty="0"/>
              <a:t>blood pressure changes, these receptors detect the stretch in the arterial walls and send signals to the brainstem. The brainstem then adjusts sympathetic and parasympathetic nervous system output to the heart and blood vessels to bring blood pressure back to normal</a:t>
            </a:r>
            <a:endParaRPr lang="en-US" dirty="0"/>
          </a:p>
        </p:txBody>
      </p:sp>
    </p:spTree>
    <p:extLst>
      <p:ext uri="{BB962C8B-B14F-4D97-AF65-F5344CB8AC3E}">
        <p14:creationId xmlns:p14="http://schemas.microsoft.com/office/powerpoint/2010/main" val="245556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This consists of the circulation of blood from the right ventricle of the heart to the lungs and back to the left atrium. In the lungs, carbon dioxide is excreted and oxygen is absorbed. </a:t>
            </a:r>
            <a:endParaRPr lang="en-US" dirty="0" smtClean="0"/>
          </a:p>
          <a:p>
            <a:r>
              <a:rPr lang="en-US" dirty="0" smtClean="0"/>
              <a:t>The </a:t>
            </a:r>
            <a:r>
              <a:rPr lang="en-US" dirty="0"/>
              <a:t>pulmonary artery or trunk, carrying deoxygenated blood, leaves the upper part of the right ventricle of the heart. It passes upwards and divides into left and right pulmonary arteries at the level of the 5th thoracic vertebra. The left pulmonary artery runs to the root of the left lung where it divides into two branches, one passing into each lobe.</a:t>
            </a:r>
          </a:p>
        </p:txBody>
      </p:sp>
    </p:spTree>
    <p:extLst>
      <p:ext uri="{BB962C8B-B14F-4D97-AF65-F5344CB8AC3E}">
        <p14:creationId xmlns:p14="http://schemas.microsoft.com/office/powerpoint/2010/main" val="1491583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2845</Words>
  <Application>Microsoft Office PowerPoint</Application>
  <PresentationFormat>Widescreen</PresentationFormat>
  <Paragraphs>208</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Bahnschrift</vt:lpstr>
      <vt:lpstr>Garamond</vt:lpstr>
      <vt:lpstr>Organic</vt:lpstr>
      <vt:lpstr>Functions of the Peripheral Circulation</vt:lpstr>
      <vt:lpstr>Introduction to Peripheral Circulation</vt:lpstr>
      <vt:lpstr>Major Functions of Peripheral Circulation</vt:lpstr>
      <vt:lpstr>Blood supply to the heart</vt:lpstr>
      <vt:lpstr>Venous drainage</vt:lpstr>
      <vt:lpstr>Factors affecting heart rate </vt:lpstr>
      <vt:lpstr>Factors affecting heart rate </vt:lpstr>
      <vt:lpstr>Factors affecting heart rate</vt:lpstr>
      <vt:lpstr>Pulmonary circulation</vt:lpstr>
      <vt:lpstr>Pulmonary circulation</vt:lpstr>
      <vt:lpstr>Pulmonary circulation</vt:lpstr>
      <vt:lpstr>Systemic or general circulation</vt:lpstr>
      <vt:lpstr>Local control of blood vessels</vt:lpstr>
      <vt:lpstr>Key Mechanisms of Local Control</vt:lpstr>
      <vt:lpstr>Myogenic Control</vt:lpstr>
      <vt:lpstr>Special Local Controls (Tissue-Specific)</vt:lpstr>
      <vt:lpstr>Nervous Control of Blood Vessels</vt:lpstr>
      <vt:lpstr>Sympathetic Nervous System (SNS)</vt:lpstr>
      <vt:lpstr>Parasympathetic Nervous System (PNS)</vt:lpstr>
      <vt:lpstr>Baroreceptor Reflex (Fast BP Control)</vt:lpstr>
      <vt:lpstr>Regulation of Arterial Blood Pressure (BP)</vt:lpstr>
      <vt:lpstr>Control of blood pressure (BP)</vt:lpstr>
      <vt:lpstr>The lymphatic system</vt:lpstr>
      <vt:lpstr>Components</vt:lpstr>
      <vt:lpstr>Functions of the lymphatic system</vt:lpstr>
      <vt:lpstr>Functions of the lymphatic system</vt:lpstr>
      <vt:lpstr>LYMPH</vt:lpstr>
      <vt:lpstr>LYMPH VESSELS</vt:lpstr>
      <vt:lpstr>Larger lymph vessels</vt:lpstr>
      <vt:lpstr>Lymph nodes</vt:lpstr>
      <vt:lpstr>Lymph nodes</vt:lpstr>
      <vt:lpstr>Lymph nodes</vt:lpstr>
      <vt:lpstr>Lymph nodes</vt:lpstr>
      <vt:lpstr>Functions of lymph nodes</vt:lpstr>
      <vt:lpstr>Spleen</vt:lpstr>
      <vt:lpstr>Organs associated with the spleen</vt:lpstr>
      <vt:lpstr>Structure</vt:lpstr>
      <vt:lpstr>Functions No. 1</vt:lpstr>
      <vt:lpstr>Function</vt:lpstr>
      <vt:lpstr>Thymus gland</vt:lpstr>
      <vt:lpstr>Organs associated with the thymus</vt:lpstr>
      <vt:lpstr>Structure and Function</vt:lpstr>
      <vt:lpstr>Structure and Function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of the Peripheral Circulation</dc:title>
  <dc:creator>Moorche</dc:creator>
  <cp:lastModifiedBy>Moorche</cp:lastModifiedBy>
  <cp:revision>5</cp:revision>
  <dcterms:created xsi:type="dcterms:W3CDTF">2025-11-23T21:40:00Z</dcterms:created>
  <dcterms:modified xsi:type="dcterms:W3CDTF">2025-11-23T22:48:41Z</dcterms:modified>
</cp:coreProperties>
</file>