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Applied Science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Fsc</a:t>
            </a:r>
            <a:r>
              <a:rPr lang="en-US" dirty="0" smtClean="0"/>
              <a:t> Medical Technologies</a:t>
            </a:r>
          </a:p>
          <a:p>
            <a:r>
              <a:rPr lang="en-US" dirty="0" err="1" smtClean="0"/>
              <a:t>Awais</a:t>
            </a:r>
            <a:r>
              <a:rPr lang="en-US" dirty="0" smtClean="0"/>
              <a:t> Hamza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647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Removal of Permanent Hardness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Permanent hardness</a:t>
            </a:r>
            <a:r>
              <a:rPr lang="en-US" dirty="0"/>
              <a:t> is caused by </a:t>
            </a:r>
            <a:r>
              <a:rPr lang="en-US" b="1" dirty="0"/>
              <a:t>chlorides and sulfates</a:t>
            </a:r>
            <a:r>
              <a:rPr lang="en-US" dirty="0"/>
              <a:t> of calcium and magnesium (</a:t>
            </a:r>
            <a:r>
              <a:rPr lang="en-US" dirty="0" err="1"/>
              <a:t>CaCl</a:t>
            </a:r>
            <a:r>
              <a:rPr lang="en-US" dirty="0"/>
              <a:t>₂, </a:t>
            </a:r>
            <a:r>
              <a:rPr lang="en-US" dirty="0" err="1"/>
              <a:t>MgSO</a:t>
            </a:r>
            <a:r>
              <a:rPr lang="en-US" dirty="0"/>
              <a:t>₄).</a:t>
            </a:r>
            <a:br>
              <a:rPr lang="en-US" dirty="0"/>
            </a:br>
            <a:r>
              <a:rPr lang="en-US" dirty="0"/>
              <a:t>It </a:t>
            </a:r>
            <a:r>
              <a:rPr lang="en-US" b="1" dirty="0"/>
              <a:t>cannot</a:t>
            </a:r>
            <a:r>
              <a:rPr lang="en-US" dirty="0"/>
              <a:t> be removed by simple boiling, so special methods are used.</a:t>
            </a:r>
          </a:p>
          <a:p>
            <a:r>
              <a:rPr lang="en-US" dirty="0"/>
              <a:t>Key Methods:</a:t>
            </a:r>
          </a:p>
          <a:p>
            <a:r>
              <a:rPr lang="en-US" dirty="0"/>
              <a:t>Washing Soda Method</a:t>
            </a:r>
          </a:p>
          <a:p>
            <a:r>
              <a:rPr lang="en-US" dirty="0"/>
              <a:t>Sodium Zeolite (</a:t>
            </a:r>
            <a:r>
              <a:rPr lang="en-US" dirty="0" err="1"/>
              <a:t>Permutit</a:t>
            </a:r>
            <a:r>
              <a:rPr lang="en-US" dirty="0"/>
              <a:t>) Process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44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Washing Soda Method (</a:t>
            </a:r>
            <a:r>
              <a:rPr lang="en-US" dirty="0" err="1"/>
              <a:t>Na₂CO</a:t>
            </a:r>
            <a:r>
              <a:rPr lang="en-US" dirty="0"/>
              <a:t>₃)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How it works: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When washing soda (sodium carbonate) is added, it reacts with calcium and magnesium ions to form </a:t>
            </a:r>
            <a:r>
              <a:rPr lang="en-US" b="1" dirty="0"/>
              <a:t>insoluble carbonates</a:t>
            </a:r>
            <a:r>
              <a:rPr lang="en-US" dirty="0"/>
              <a:t>, which settle out.</a:t>
            </a:r>
          </a:p>
          <a:p>
            <a:r>
              <a:rPr lang="en-US" b="1" dirty="0"/>
              <a:t>Reactions:</a:t>
            </a:r>
            <a:endParaRPr lang="en-US" dirty="0"/>
          </a:p>
          <a:p>
            <a:r>
              <a:rPr lang="en-US" dirty="0" err="1"/>
              <a:t>CaSO</a:t>
            </a:r>
            <a:r>
              <a:rPr lang="en-US" dirty="0"/>
              <a:t>₄ + </a:t>
            </a:r>
            <a:r>
              <a:rPr lang="en-US" dirty="0" err="1"/>
              <a:t>Na₂CO</a:t>
            </a:r>
            <a:r>
              <a:rPr lang="en-US" dirty="0"/>
              <a:t>₃ → </a:t>
            </a:r>
            <a:r>
              <a:rPr lang="en-US" dirty="0" err="1"/>
              <a:t>CaCO</a:t>
            </a:r>
            <a:r>
              <a:rPr lang="en-US" dirty="0"/>
              <a:t>₃↓ + </a:t>
            </a:r>
            <a:r>
              <a:rPr lang="en-US" dirty="0" err="1"/>
              <a:t>Na₂SO</a:t>
            </a:r>
            <a:r>
              <a:rPr lang="en-US" dirty="0"/>
              <a:t>₄</a:t>
            </a:r>
          </a:p>
          <a:p>
            <a:r>
              <a:rPr lang="en-US" dirty="0" err="1"/>
              <a:t>MgCl</a:t>
            </a:r>
            <a:r>
              <a:rPr lang="en-US" dirty="0"/>
              <a:t>₂ + </a:t>
            </a:r>
            <a:r>
              <a:rPr lang="en-US" dirty="0" err="1"/>
              <a:t>Na₂CO</a:t>
            </a:r>
            <a:r>
              <a:rPr lang="en-US" dirty="0"/>
              <a:t>₃ → </a:t>
            </a:r>
            <a:r>
              <a:rPr lang="en-US" dirty="0" err="1"/>
              <a:t>MgCO</a:t>
            </a:r>
            <a:r>
              <a:rPr lang="en-US" dirty="0"/>
              <a:t>₃↓ + 2NaCl</a:t>
            </a:r>
          </a:p>
          <a:p>
            <a:r>
              <a:rPr lang="en-US" b="1" dirty="0"/>
              <a:t>Result: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Hardness-causing ions get removed as precipitates.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1600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Sodium Zeolite Process (Ion-Exchange Method)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Also called:</a:t>
            </a:r>
            <a:r>
              <a:rPr lang="en-US" dirty="0"/>
              <a:t> </a:t>
            </a:r>
            <a:r>
              <a:rPr lang="en-US" i="1" dirty="0" err="1"/>
              <a:t>Permutit</a:t>
            </a:r>
            <a:r>
              <a:rPr lang="en-US" i="1" dirty="0"/>
              <a:t> process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How it works: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Water is passed through a tank filled with </a:t>
            </a:r>
            <a:r>
              <a:rPr lang="en-US" b="1" dirty="0"/>
              <a:t>sodium zeolite (Na-</a:t>
            </a:r>
            <a:r>
              <a:rPr lang="en-US" b="1" dirty="0" err="1"/>
              <a:t>Ze</a:t>
            </a:r>
            <a:r>
              <a:rPr lang="en-US" b="1" dirty="0"/>
              <a:t>)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The zeolite exchanges its </a:t>
            </a:r>
            <a:r>
              <a:rPr lang="en-US" b="1" dirty="0"/>
              <a:t>Na⁺ ions</a:t>
            </a:r>
            <a:r>
              <a:rPr lang="en-US" dirty="0"/>
              <a:t> with </a:t>
            </a:r>
            <a:r>
              <a:rPr lang="en-US" b="1" dirty="0"/>
              <a:t>Ca²⁺ and Mg²⁺</a:t>
            </a:r>
            <a:r>
              <a:rPr lang="en-US" dirty="0"/>
              <a:t> in hard water.</a:t>
            </a:r>
          </a:p>
          <a:p>
            <a:r>
              <a:rPr lang="en-US" b="1" dirty="0"/>
              <a:t>Reactions:</a:t>
            </a:r>
            <a:endParaRPr lang="en-US" dirty="0"/>
          </a:p>
          <a:p>
            <a:r>
              <a:rPr lang="en-US" dirty="0"/>
              <a:t>Ca²⁺ + Na-</a:t>
            </a:r>
            <a:r>
              <a:rPr lang="en-US" dirty="0" err="1"/>
              <a:t>Ze</a:t>
            </a:r>
            <a:r>
              <a:rPr lang="en-US" dirty="0"/>
              <a:t> → Ca-</a:t>
            </a:r>
            <a:r>
              <a:rPr lang="en-US" dirty="0" err="1"/>
              <a:t>Ze</a:t>
            </a:r>
            <a:r>
              <a:rPr lang="en-US" dirty="0"/>
              <a:t> + 2Na⁺</a:t>
            </a:r>
          </a:p>
          <a:p>
            <a:r>
              <a:rPr lang="en-US" dirty="0"/>
              <a:t>Mg²⁺ + Na-</a:t>
            </a:r>
            <a:r>
              <a:rPr lang="en-US" dirty="0" err="1"/>
              <a:t>Ze</a:t>
            </a:r>
            <a:r>
              <a:rPr lang="en-US" dirty="0"/>
              <a:t> → Mg-</a:t>
            </a:r>
            <a:r>
              <a:rPr lang="en-US" dirty="0" err="1"/>
              <a:t>Ze</a:t>
            </a:r>
            <a:r>
              <a:rPr lang="en-US" dirty="0"/>
              <a:t> + 2Na⁺</a:t>
            </a:r>
          </a:p>
          <a:p>
            <a:r>
              <a:rPr lang="en-US" b="1" dirty="0"/>
              <a:t>Regeneration: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Ca-</a:t>
            </a:r>
            <a:r>
              <a:rPr lang="en-US" dirty="0" err="1"/>
              <a:t>Ze</a:t>
            </a:r>
            <a:r>
              <a:rPr lang="en-US" dirty="0"/>
              <a:t> + 2NaCl → Na-</a:t>
            </a:r>
            <a:r>
              <a:rPr lang="en-US" dirty="0" err="1"/>
              <a:t>Ze</a:t>
            </a:r>
            <a:r>
              <a:rPr lang="en-US" dirty="0"/>
              <a:t> + </a:t>
            </a:r>
            <a:r>
              <a:rPr lang="en-US" dirty="0" err="1"/>
              <a:t>CaCl</a:t>
            </a:r>
            <a:r>
              <a:rPr lang="en-US" dirty="0"/>
              <a:t>₂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462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Hard Water Is a Problem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51531" y="1836496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Forms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soap scum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; reduces soap efficiency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Causes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scale deposits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 kettles, boilers, and pipes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Leads to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clogging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reduced water flow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Increases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fuel and electricity costs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due to poor heating efficiency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Creates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hard deposits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on skin and clothes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Damages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industrial machinery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turbines</a:t>
            </a:r>
          </a:p>
        </p:txBody>
      </p:sp>
    </p:spTree>
    <p:extLst>
      <p:ext uri="{BB962C8B-B14F-4D97-AF65-F5344CB8AC3E}">
        <p14:creationId xmlns:p14="http://schemas.microsoft.com/office/powerpoint/2010/main" val="6305866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</TotalTime>
  <Words>107</Words>
  <Application>Microsoft Office PowerPoint</Application>
  <PresentationFormat>Widescreen</PresentationFormat>
  <Paragraphs>27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Garamond</vt:lpstr>
      <vt:lpstr>Organic</vt:lpstr>
      <vt:lpstr>Applied Science</vt:lpstr>
      <vt:lpstr>Removal of Permanent Hardness</vt:lpstr>
      <vt:lpstr>Washing Soda Method (Na₂CO₃)</vt:lpstr>
      <vt:lpstr>Sodium Zeolite Process (Ion-Exchange Method)</vt:lpstr>
      <vt:lpstr>Why Hard Water Is a Problem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Applied Science</dc:title>
  <dc:creator>Moorche</dc:creator>
  <cp:lastModifiedBy>Moorche</cp:lastModifiedBy>
  <cp:revision>1</cp:revision>
  <dcterms:created xsi:type="dcterms:W3CDTF">2025-11-26T05:54:33Z</dcterms:created>
  <dcterms:modified xsi:type="dcterms:W3CDTF">2025-11-26T05:57:11Z</dcterms:modified>
</cp:coreProperties>
</file>